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408" r:id="rId5"/>
    <p:sldId id="978" r:id="rId6"/>
    <p:sldId id="265" r:id="rId7"/>
    <p:sldId id="266" r:id="rId8"/>
    <p:sldId id="268" r:id="rId9"/>
    <p:sldId id="937" r:id="rId10"/>
    <p:sldId id="688" r:id="rId11"/>
    <p:sldId id="1005" r:id="rId12"/>
    <p:sldId id="958" r:id="rId13"/>
    <p:sldId id="714" r:id="rId14"/>
    <p:sldId id="896" r:id="rId15"/>
    <p:sldId id="386" r:id="rId16"/>
    <p:sldId id="2145705991" r:id="rId17"/>
    <p:sldId id="2145706001" r:id="rId18"/>
    <p:sldId id="2145706002" r:id="rId19"/>
    <p:sldId id="2145706003" r:id="rId20"/>
    <p:sldId id="2145706004" r:id="rId21"/>
    <p:sldId id="2145706000" r:id="rId22"/>
    <p:sldId id="405" r:id="rId23"/>
    <p:sldId id="406" r:id="rId24"/>
    <p:sldId id="897" r:id="rId25"/>
    <p:sldId id="339" r:id="rId26"/>
    <p:sldId id="422" r:id="rId27"/>
    <p:sldId id="950" r:id="rId28"/>
    <p:sldId id="2145705993" r:id="rId29"/>
    <p:sldId id="949" r:id="rId30"/>
    <p:sldId id="2145705994" r:id="rId31"/>
    <p:sldId id="328" r:id="rId32"/>
    <p:sldId id="985" r:id="rId33"/>
    <p:sldId id="960" r:id="rId34"/>
    <p:sldId id="385" r:id="rId35"/>
    <p:sldId id="627" r:id="rId36"/>
    <p:sldId id="2145705997" r:id="rId37"/>
    <p:sldId id="296" r:id="rId38"/>
    <p:sldId id="299" r:id="rId39"/>
    <p:sldId id="1151" r:id="rId40"/>
    <p:sldId id="1154" r:id="rId41"/>
    <p:sldId id="986" r:id="rId42"/>
    <p:sldId id="629" r:id="rId43"/>
    <p:sldId id="976" r:id="rId44"/>
    <p:sldId id="302" r:id="rId45"/>
    <p:sldId id="517" r:id="rId46"/>
    <p:sldId id="566" r:id="rId47"/>
    <p:sldId id="703" r:id="rId48"/>
    <p:sldId id="2145705999" r:id="rId49"/>
    <p:sldId id="959" r:id="rId50"/>
    <p:sldId id="898" r:id="rId51"/>
    <p:sldId id="953" r:id="rId52"/>
    <p:sldId id="956" r:id="rId53"/>
    <p:sldId id="954" r:id="rId54"/>
    <p:sldId id="955" r:id="rId55"/>
    <p:sldId id="1001" r:id="rId56"/>
    <p:sldId id="100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1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392" userDrawn="1">
          <p15:clr>
            <a:srgbClr val="A4A3A4"/>
          </p15:clr>
        </p15:guide>
        <p15:guide id="5" pos="1200" userDrawn="1">
          <p15:clr>
            <a:srgbClr val="A4A3A4"/>
          </p15:clr>
        </p15:guide>
        <p15:guide id="6" pos="6384" userDrawn="1">
          <p15:clr>
            <a:srgbClr val="A4A3A4"/>
          </p15:clr>
        </p15:guide>
        <p15:guide id="7" orient="horz" pos="3744" userDrawn="1">
          <p15:clr>
            <a:srgbClr val="A4A3A4"/>
          </p15:clr>
        </p15:guide>
        <p15:guide id="8" orient="horz" pos="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7DC"/>
    <a:srgbClr val="04589F"/>
    <a:srgbClr val="30D1FF"/>
    <a:srgbClr val="005B9E"/>
    <a:srgbClr val="00305A"/>
    <a:srgbClr val="0070C0"/>
    <a:srgbClr val="0370FE"/>
    <a:srgbClr val="025B9E"/>
    <a:srgbClr val="97B8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5222"/>
    <p:restoredTop sz="97030"/>
  </p:normalViewPr>
  <p:slideViewPr>
    <p:cSldViewPr snapToGrid="0" snapToObjects="1">
      <p:cViewPr varScale="1">
        <p:scale>
          <a:sx n="160" d="100"/>
          <a:sy n="160" d="100"/>
        </p:scale>
        <p:origin x="1528" y="184"/>
      </p:cViewPr>
      <p:guideLst>
        <p:guide orient="horz" pos="3216"/>
        <p:guide pos="3840"/>
        <p:guide pos="1392"/>
        <p:guide pos="1200"/>
        <p:guide pos="6384"/>
        <p:guide orient="horz" pos="3744"/>
        <p:guide orient="horz" pos="864"/>
      </p:guideLst>
    </p:cSldViewPr>
  </p:slideViewPr>
  <p:outlineViewPr>
    <p:cViewPr>
      <p:scale>
        <a:sx n="33" d="100"/>
        <a:sy n="33" d="100"/>
      </p:scale>
      <p:origin x="0" y="-103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F90685-66E9-4E36-BD47-6BF1A666E858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6354191A-AE49-489C-B8EA-C55064D97E56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Plan</a:t>
          </a:r>
        </a:p>
      </dgm:t>
    </dgm:pt>
    <dgm:pt modelId="{85F22EB5-FD02-4315-A66E-BB6DEB6EF3A5}" type="parTrans" cxnId="{B5BC4472-B093-436A-B383-BFE30FCC39D0}">
      <dgm:prSet/>
      <dgm:spPr/>
      <dgm:t>
        <a:bodyPr/>
        <a:lstStyle/>
        <a:p>
          <a:endParaRPr lang="en-US"/>
        </a:p>
      </dgm:t>
    </dgm:pt>
    <dgm:pt modelId="{D03B2A63-292D-49C4-AF5A-8C1BF3BE44BB}" type="sibTrans" cxnId="{B5BC4472-B093-436A-B383-BFE30FCC39D0}">
      <dgm:prSet/>
      <dgm:spPr/>
      <dgm:t>
        <a:bodyPr/>
        <a:lstStyle/>
        <a:p>
          <a:endParaRPr lang="en-US"/>
        </a:p>
      </dgm:t>
    </dgm:pt>
    <dgm:pt modelId="{590B7901-853F-475C-9123-E7F0D810972D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Code</a:t>
          </a:r>
        </a:p>
      </dgm:t>
    </dgm:pt>
    <dgm:pt modelId="{374837E7-E531-40D1-9BD0-60466B985935}" type="parTrans" cxnId="{CE9A953A-4285-492C-B64C-7C53148D013D}">
      <dgm:prSet/>
      <dgm:spPr/>
      <dgm:t>
        <a:bodyPr/>
        <a:lstStyle/>
        <a:p>
          <a:endParaRPr lang="en-US"/>
        </a:p>
      </dgm:t>
    </dgm:pt>
    <dgm:pt modelId="{314ADDF0-B1C5-4814-B72D-F1960BBFCF10}" type="sibTrans" cxnId="{CE9A953A-4285-492C-B64C-7C53148D013D}">
      <dgm:prSet/>
      <dgm:spPr/>
      <dgm:t>
        <a:bodyPr/>
        <a:lstStyle/>
        <a:p>
          <a:endParaRPr lang="en-US"/>
        </a:p>
      </dgm:t>
    </dgm:pt>
    <dgm:pt modelId="{C2B22B91-9262-4CCB-AFE5-F4D7536C6816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Operate</a:t>
          </a:r>
        </a:p>
      </dgm:t>
    </dgm:pt>
    <dgm:pt modelId="{F1CC2425-42E9-418D-8F56-ED6055F70F28}" type="parTrans" cxnId="{1A145CB5-9031-4174-8DBD-6CA909CCE887}">
      <dgm:prSet/>
      <dgm:spPr/>
      <dgm:t>
        <a:bodyPr/>
        <a:lstStyle/>
        <a:p>
          <a:endParaRPr lang="en-US"/>
        </a:p>
      </dgm:t>
    </dgm:pt>
    <dgm:pt modelId="{D6C55451-6D54-4304-BB63-1CE5F253DF91}" type="sibTrans" cxnId="{1A145CB5-9031-4174-8DBD-6CA909CCE887}">
      <dgm:prSet/>
      <dgm:spPr/>
      <dgm:t>
        <a:bodyPr/>
        <a:lstStyle/>
        <a:p>
          <a:endParaRPr lang="en-US"/>
        </a:p>
      </dgm:t>
    </dgm:pt>
    <dgm:pt modelId="{49518873-24F2-4D88-8562-77C6FDDB3467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600" b="1"/>
            <a:t>Create</a:t>
          </a:r>
        </a:p>
      </dgm:t>
    </dgm:pt>
    <dgm:pt modelId="{AF820A68-2624-4831-B843-D30A46FE0EDE}" type="parTrans" cxnId="{5A592997-A66A-4C5C-A887-76646220D449}">
      <dgm:prSet/>
      <dgm:spPr/>
      <dgm:t>
        <a:bodyPr/>
        <a:lstStyle/>
        <a:p>
          <a:endParaRPr lang="en-US"/>
        </a:p>
      </dgm:t>
    </dgm:pt>
    <dgm:pt modelId="{9ECC6ACE-FE6D-44A5-B522-499641A37161}" type="sibTrans" cxnId="{5A592997-A66A-4C5C-A887-76646220D449}">
      <dgm:prSet/>
      <dgm:spPr/>
      <dgm:t>
        <a:bodyPr/>
        <a:lstStyle/>
        <a:p>
          <a:endParaRPr lang="en-US"/>
        </a:p>
      </dgm:t>
    </dgm:pt>
    <dgm:pt modelId="{D5BDC854-35B0-4E1C-BC51-00251C52D705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Test</a:t>
          </a:r>
        </a:p>
      </dgm:t>
    </dgm:pt>
    <dgm:pt modelId="{3A5D9C2B-A940-4D9C-B32E-0FB8D217F9E1}" type="parTrans" cxnId="{FB63CA3B-1307-40FC-BAE3-4972E11BB36E}">
      <dgm:prSet/>
      <dgm:spPr/>
      <dgm:t>
        <a:bodyPr/>
        <a:lstStyle/>
        <a:p>
          <a:endParaRPr lang="en-US"/>
        </a:p>
      </dgm:t>
    </dgm:pt>
    <dgm:pt modelId="{0913D219-B5E5-4E84-BE95-EAF454001852}" type="sibTrans" cxnId="{FB63CA3B-1307-40FC-BAE3-4972E11BB36E}">
      <dgm:prSet/>
      <dgm:spPr/>
      <dgm:t>
        <a:bodyPr/>
        <a:lstStyle/>
        <a:p>
          <a:endParaRPr lang="en-US"/>
        </a:p>
      </dgm:t>
    </dgm:pt>
    <dgm:pt modelId="{060DD46C-B278-479D-9E99-EF54BEF1F3F4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Release</a:t>
          </a:r>
        </a:p>
      </dgm:t>
    </dgm:pt>
    <dgm:pt modelId="{BDA03A34-CECA-4F41-ACE1-28D25C840DDC}" type="parTrans" cxnId="{04F1373F-A72C-485A-B087-7092BDB11B52}">
      <dgm:prSet/>
      <dgm:spPr/>
      <dgm:t>
        <a:bodyPr/>
        <a:lstStyle/>
        <a:p>
          <a:endParaRPr lang="en-US"/>
        </a:p>
      </dgm:t>
    </dgm:pt>
    <dgm:pt modelId="{9B49D97D-8FDE-4126-9F26-1DEE5577356F}" type="sibTrans" cxnId="{04F1373F-A72C-485A-B087-7092BDB11B52}">
      <dgm:prSet/>
      <dgm:spPr/>
      <dgm:t>
        <a:bodyPr/>
        <a:lstStyle/>
        <a:p>
          <a:endParaRPr lang="en-US"/>
        </a:p>
      </dgm:t>
    </dgm:pt>
    <dgm:pt modelId="{726D3ED6-5662-4E4B-963E-5B4FF8F30ACB}">
      <dgm:prSet phldrT="[Text]" custT="1"/>
      <dgm:spPr>
        <a:solidFill>
          <a:srgbClr val="002060"/>
        </a:solidFill>
      </dgm:spPr>
      <dgm:t>
        <a:bodyPr/>
        <a:lstStyle/>
        <a:p>
          <a:r>
            <a:rPr lang="en-US" sz="1800" b="1"/>
            <a:t>Deploy</a:t>
          </a:r>
        </a:p>
      </dgm:t>
    </dgm:pt>
    <dgm:pt modelId="{4E65D861-49D2-4433-A49D-434B554CD8CF}" type="parTrans" cxnId="{0D272F38-592A-4EEB-8F38-B25FA51C7557}">
      <dgm:prSet/>
      <dgm:spPr/>
      <dgm:t>
        <a:bodyPr/>
        <a:lstStyle/>
        <a:p>
          <a:endParaRPr lang="en-US"/>
        </a:p>
      </dgm:t>
    </dgm:pt>
    <dgm:pt modelId="{EBDE7A46-E54D-4B8E-973B-42DFF95FC52B}" type="sibTrans" cxnId="{0D272F38-592A-4EEB-8F38-B25FA51C7557}">
      <dgm:prSet/>
      <dgm:spPr/>
      <dgm:t>
        <a:bodyPr/>
        <a:lstStyle/>
        <a:p>
          <a:endParaRPr lang="en-US"/>
        </a:p>
      </dgm:t>
    </dgm:pt>
    <dgm:pt modelId="{4EC29511-C372-42C6-9D4F-7D2923C8450A}" type="pres">
      <dgm:prSet presAssocID="{5AF90685-66E9-4E36-BD47-6BF1A666E858}" presName="Name0" presStyleCnt="0">
        <dgm:presLayoutVars>
          <dgm:dir/>
          <dgm:animLvl val="lvl"/>
          <dgm:resizeHandles val="exact"/>
        </dgm:presLayoutVars>
      </dgm:prSet>
      <dgm:spPr/>
    </dgm:pt>
    <dgm:pt modelId="{031E9B83-BE31-4DD3-969A-1F1A1298B99F}" type="pres">
      <dgm:prSet presAssocID="{6354191A-AE49-489C-B8EA-C55064D97E56}" presName="parTxOnly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00E2F252-D8A1-4276-B75D-5CE448728A19}" type="pres">
      <dgm:prSet presAssocID="{D03B2A63-292D-49C4-AF5A-8C1BF3BE44BB}" presName="parTxOnlySpace" presStyleCnt="0"/>
      <dgm:spPr/>
    </dgm:pt>
    <dgm:pt modelId="{6B1F6358-2C63-4CE7-AE51-AC69919CA1BF}" type="pres">
      <dgm:prSet presAssocID="{590B7901-853F-475C-9123-E7F0D810972D}" presName="parTxOnly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C1498AD4-D661-46B7-8AB1-C259D8D73F7E}" type="pres">
      <dgm:prSet presAssocID="{314ADDF0-B1C5-4814-B72D-F1960BBFCF10}" presName="parTxOnlySpace" presStyleCnt="0"/>
      <dgm:spPr/>
    </dgm:pt>
    <dgm:pt modelId="{2A7C0C47-74F4-4060-9039-FC3BEB33F949}" type="pres">
      <dgm:prSet presAssocID="{49518873-24F2-4D88-8562-77C6FDDB3467}" presName="parTxOnly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B7CF1355-9BFB-4885-B861-83C763296F73}" type="pres">
      <dgm:prSet presAssocID="{9ECC6ACE-FE6D-44A5-B522-499641A37161}" presName="parTxOnlySpace" presStyleCnt="0"/>
      <dgm:spPr/>
    </dgm:pt>
    <dgm:pt modelId="{29675E24-B839-43B9-85C6-54048E62B338}" type="pres">
      <dgm:prSet presAssocID="{D5BDC854-35B0-4E1C-BC51-00251C52D705}" presName="parTxOnly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D1ABA424-084D-4772-A108-3EE268E38A61}" type="pres">
      <dgm:prSet presAssocID="{0913D219-B5E5-4E84-BE95-EAF454001852}" presName="parTxOnlySpace" presStyleCnt="0"/>
      <dgm:spPr/>
    </dgm:pt>
    <dgm:pt modelId="{CF05FFA6-D086-4668-A6DF-D6DFB3722418}" type="pres">
      <dgm:prSet presAssocID="{060DD46C-B278-479D-9E99-EF54BEF1F3F4}" presName="parTxOnly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F86E2FC3-39B1-4AEE-A842-8750D009F124}" type="pres">
      <dgm:prSet presAssocID="{9B49D97D-8FDE-4126-9F26-1DEE5577356F}" presName="parTxOnlySpace" presStyleCnt="0"/>
      <dgm:spPr/>
    </dgm:pt>
    <dgm:pt modelId="{B419F090-9070-4C08-BA93-8A81B6C919E9}" type="pres">
      <dgm:prSet presAssocID="{726D3ED6-5662-4E4B-963E-5B4FF8F30ACB}" presName="parTxOnly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344A0C98-746C-44F6-9489-B841FA8E480E}" type="pres">
      <dgm:prSet presAssocID="{EBDE7A46-E54D-4B8E-973B-42DFF95FC52B}" presName="parTxOnlySpace" presStyleCnt="0"/>
      <dgm:spPr/>
    </dgm:pt>
    <dgm:pt modelId="{900A4C49-1C29-485F-A4AD-60C02C76A19E}" type="pres">
      <dgm:prSet presAssocID="{C2B22B91-9262-4CCB-AFE5-F4D7536C6816}" presName="parTxOnly" presStyleLbl="node1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AF520F0F-C887-4A6E-914A-83E54F6A90C4}" type="presOf" srcId="{49518873-24F2-4D88-8562-77C6FDDB3467}" destId="{2A7C0C47-74F4-4060-9039-FC3BEB33F949}" srcOrd="0" destOrd="0" presId="urn:microsoft.com/office/officeart/2005/8/layout/chevron1"/>
    <dgm:cxn modelId="{CFC4B60F-B56C-4910-8EF2-1E6E88DB37B3}" type="presOf" srcId="{060DD46C-B278-479D-9E99-EF54BEF1F3F4}" destId="{CF05FFA6-D086-4668-A6DF-D6DFB3722418}" srcOrd="0" destOrd="0" presId="urn:microsoft.com/office/officeart/2005/8/layout/chevron1"/>
    <dgm:cxn modelId="{0D272F38-592A-4EEB-8F38-B25FA51C7557}" srcId="{5AF90685-66E9-4E36-BD47-6BF1A666E858}" destId="{726D3ED6-5662-4E4B-963E-5B4FF8F30ACB}" srcOrd="5" destOrd="0" parTransId="{4E65D861-49D2-4433-A49D-434B554CD8CF}" sibTransId="{EBDE7A46-E54D-4B8E-973B-42DFF95FC52B}"/>
    <dgm:cxn modelId="{CE9A953A-4285-492C-B64C-7C53148D013D}" srcId="{5AF90685-66E9-4E36-BD47-6BF1A666E858}" destId="{590B7901-853F-475C-9123-E7F0D810972D}" srcOrd="1" destOrd="0" parTransId="{374837E7-E531-40D1-9BD0-60466B985935}" sibTransId="{314ADDF0-B1C5-4814-B72D-F1960BBFCF10}"/>
    <dgm:cxn modelId="{FB63CA3B-1307-40FC-BAE3-4972E11BB36E}" srcId="{5AF90685-66E9-4E36-BD47-6BF1A666E858}" destId="{D5BDC854-35B0-4E1C-BC51-00251C52D705}" srcOrd="3" destOrd="0" parTransId="{3A5D9C2B-A940-4D9C-B32E-0FB8D217F9E1}" sibTransId="{0913D219-B5E5-4E84-BE95-EAF454001852}"/>
    <dgm:cxn modelId="{04F1373F-A72C-485A-B087-7092BDB11B52}" srcId="{5AF90685-66E9-4E36-BD47-6BF1A666E858}" destId="{060DD46C-B278-479D-9E99-EF54BEF1F3F4}" srcOrd="4" destOrd="0" parTransId="{BDA03A34-CECA-4F41-ACE1-28D25C840DDC}" sibTransId="{9B49D97D-8FDE-4126-9F26-1DEE5577356F}"/>
    <dgm:cxn modelId="{B5BC4472-B093-436A-B383-BFE30FCC39D0}" srcId="{5AF90685-66E9-4E36-BD47-6BF1A666E858}" destId="{6354191A-AE49-489C-B8EA-C55064D97E56}" srcOrd="0" destOrd="0" parTransId="{85F22EB5-FD02-4315-A66E-BB6DEB6EF3A5}" sibTransId="{D03B2A63-292D-49C4-AF5A-8C1BF3BE44BB}"/>
    <dgm:cxn modelId="{5A592997-A66A-4C5C-A887-76646220D449}" srcId="{5AF90685-66E9-4E36-BD47-6BF1A666E858}" destId="{49518873-24F2-4D88-8562-77C6FDDB3467}" srcOrd="2" destOrd="0" parTransId="{AF820A68-2624-4831-B843-D30A46FE0EDE}" sibTransId="{9ECC6ACE-FE6D-44A5-B522-499641A37161}"/>
    <dgm:cxn modelId="{50AB77AD-4DFF-4677-8EB9-6F02C765A72B}" type="presOf" srcId="{6354191A-AE49-489C-B8EA-C55064D97E56}" destId="{031E9B83-BE31-4DD3-969A-1F1A1298B99F}" srcOrd="0" destOrd="0" presId="urn:microsoft.com/office/officeart/2005/8/layout/chevron1"/>
    <dgm:cxn modelId="{B817F7AF-3C62-4656-8B39-90C5192B54BC}" type="presOf" srcId="{726D3ED6-5662-4E4B-963E-5B4FF8F30ACB}" destId="{B419F090-9070-4C08-BA93-8A81B6C919E9}" srcOrd="0" destOrd="0" presId="urn:microsoft.com/office/officeart/2005/8/layout/chevron1"/>
    <dgm:cxn modelId="{1A145CB5-9031-4174-8DBD-6CA909CCE887}" srcId="{5AF90685-66E9-4E36-BD47-6BF1A666E858}" destId="{C2B22B91-9262-4CCB-AFE5-F4D7536C6816}" srcOrd="6" destOrd="0" parTransId="{F1CC2425-42E9-418D-8F56-ED6055F70F28}" sibTransId="{D6C55451-6D54-4304-BB63-1CE5F253DF91}"/>
    <dgm:cxn modelId="{1E0251C8-A3AB-4B69-A00E-F641E76FFB01}" type="presOf" srcId="{D5BDC854-35B0-4E1C-BC51-00251C52D705}" destId="{29675E24-B839-43B9-85C6-54048E62B338}" srcOrd="0" destOrd="0" presId="urn:microsoft.com/office/officeart/2005/8/layout/chevron1"/>
    <dgm:cxn modelId="{E1D5B9CE-25AB-4607-9B17-DF0ED9FE103E}" type="presOf" srcId="{C2B22B91-9262-4CCB-AFE5-F4D7536C6816}" destId="{900A4C49-1C29-485F-A4AD-60C02C76A19E}" srcOrd="0" destOrd="0" presId="urn:microsoft.com/office/officeart/2005/8/layout/chevron1"/>
    <dgm:cxn modelId="{2ED197DC-0A2B-4A7F-AB7F-6C0FD1884410}" type="presOf" srcId="{590B7901-853F-475C-9123-E7F0D810972D}" destId="{6B1F6358-2C63-4CE7-AE51-AC69919CA1BF}" srcOrd="0" destOrd="0" presId="urn:microsoft.com/office/officeart/2005/8/layout/chevron1"/>
    <dgm:cxn modelId="{C507EEF0-9C06-4CBE-9695-8B661557C6FA}" type="presOf" srcId="{5AF90685-66E9-4E36-BD47-6BF1A666E858}" destId="{4EC29511-C372-42C6-9D4F-7D2923C8450A}" srcOrd="0" destOrd="0" presId="urn:microsoft.com/office/officeart/2005/8/layout/chevron1"/>
    <dgm:cxn modelId="{DCD3BADC-C921-4638-A92B-70FC7F7B9AFD}" type="presParOf" srcId="{4EC29511-C372-42C6-9D4F-7D2923C8450A}" destId="{031E9B83-BE31-4DD3-969A-1F1A1298B99F}" srcOrd="0" destOrd="0" presId="urn:microsoft.com/office/officeart/2005/8/layout/chevron1"/>
    <dgm:cxn modelId="{92CB93B9-C91A-4B41-8468-B2EF43CB1075}" type="presParOf" srcId="{4EC29511-C372-42C6-9D4F-7D2923C8450A}" destId="{00E2F252-D8A1-4276-B75D-5CE448728A19}" srcOrd="1" destOrd="0" presId="urn:microsoft.com/office/officeart/2005/8/layout/chevron1"/>
    <dgm:cxn modelId="{BB8F70BD-F45A-4789-B4A6-B3A8041AA9B7}" type="presParOf" srcId="{4EC29511-C372-42C6-9D4F-7D2923C8450A}" destId="{6B1F6358-2C63-4CE7-AE51-AC69919CA1BF}" srcOrd="2" destOrd="0" presId="urn:microsoft.com/office/officeart/2005/8/layout/chevron1"/>
    <dgm:cxn modelId="{67DF00B2-3F76-4FB1-AA07-8A62021ABE4A}" type="presParOf" srcId="{4EC29511-C372-42C6-9D4F-7D2923C8450A}" destId="{C1498AD4-D661-46B7-8AB1-C259D8D73F7E}" srcOrd="3" destOrd="0" presId="urn:microsoft.com/office/officeart/2005/8/layout/chevron1"/>
    <dgm:cxn modelId="{81C8EA97-226F-4FF9-A179-C1A5870A15B4}" type="presParOf" srcId="{4EC29511-C372-42C6-9D4F-7D2923C8450A}" destId="{2A7C0C47-74F4-4060-9039-FC3BEB33F949}" srcOrd="4" destOrd="0" presId="urn:microsoft.com/office/officeart/2005/8/layout/chevron1"/>
    <dgm:cxn modelId="{AF953DAE-B6E4-4A0D-A745-E72984FE6B68}" type="presParOf" srcId="{4EC29511-C372-42C6-9D4F-7D2923C8450A}" destId="{B7CF1355-9BFB-4885-B861-83C763296F73}" srcOrd="5" destOrd="0" presId="urn:microsoft.com/office/officeart/2005/8/layout/chevron1"/>
    <dgm:cxn modelId="{4153B3AD-3771-4EEE-BD5F-FB6B366036DA}" type="presParOf" srcId="{4EC29511-C372-42C6-9D4F-7D2923C8450A}" destId="{29675E24-B839-43B9-85C6-54048E62B338}" srcOrd="6" destOrd="0" presId="urn:microsoft.com/office/officeart/2005/8/layout/chevron1"/>
    <dgm:cxn modelId="{5416999A-4D00-417B-8784-E83B8CAE49BE}" type="presParOf" srcId="{4EC29511-C372-42C6-9D4F-7D2923C8450A}" destId="{D1ABA424-084D-4772-A108-3EE268E38A61}" srcOrd="7" destOrd="0" presId="urn:microsoft.com/office/officeart/2005/8/layout/chevron1"/>
    <dgm:cxn modelId="{3EA31CFF-568A-44B7-BEAC-4EA2426E1195}" type="presParOf" srcId="{4EC29511-C372-42C6-9D4F-7D2923C8450A}" destId="{CF05FFA6-D086-4668-A6DF-D6DFB3722418}" srcOrd="8" destOrd="0" presId="urn:microsoft.com/office/officeart/2005/8/layout/chevron1"/>
    <dgm:cxn modelId="{B3134179-62A5-49EB-A586-C2886CE35121}" type="presParOf" srcId="{4EC29511-C372-42C6-9D4F-7D2923C8450A}" destId="{F86E2FC3-39B1-4AEE-A842-8750D009F124}" srcOrd="9" destOrd="0" presId="urn:microsoft.com/office/officeart/2005/8/layout/chevron1"/>
    <dgm:cxn modelId="{9DB03382-14BA-46E1-AEBB-E76ECC13BF95}" type="presParOf" srcId="{4EC29511-C372-42C6-9D4F-7D2923C8450A}" destId="{B419F090-9070-4C08-BA93-8A81B6C919E9}" srcOrd="10" destOrd="0" presId="urn:microsoft.com/office/officeart/2005/8/layout/chevron1"/>
    <dgm:cxn modelId="{EC53648F-C8E5-4EA4-AF5A-6EEE0C2B14B5}" type="presParOf" srcId="{4EC29511-C372-42C6-9D4F-7D2923C8450A}" destId="{344A0C98-746C-44F6-9489-B841FA8E480E}" srcOrd="11" destOrd="0" presId="urn:microsoft.com/office/officeart/2005/8/layout/chevron1"/>
    <dgm:cxn modelId="{B8608FB4-68B4-4C05-9EBE-8F20F35D6609}" type="presParOf" srcId="{4EC29511-C372-42C6-9D4F-7D2923C8450A}" destId="{900A4C49-1C29-485F-A4AD-60C02C76A19E}" srcOrd="1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1E9B83-BE31-4DD3-969A-1F1A1298B99F}">
      <dsp:nvSpPr>
        <dsp:cNvPr id="0" name=""/>
        <dsp:cNvSpPr/>
      </dsp:nvSpPr>
      <dsp:spPr>
        <a:xfrm>
          <a:off x="0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Plan</a:t>
          </a:r>
        </a:p>
      </dsp:txBody>
      <dsp:txXfrm>
        <a:off x="349962" y="91196"/>
        <a:ext cx="1049886" cy="699923"/>
      </dsp:txXfrm>
    </dsp:sp>
    <dsp:sp modelId="{6B1F6358-2C63-4CE7-AE51-AC69919CA1BF}">
      <dsp:nvSpPr>
        <dsp:cNvPr id="0" name=""/>
        <dsp:cNvSpPr/>
      </dsp:nvSpPr>
      <dsp:spPr>
        <a:xfrm>
          <a:off x="1574828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Code</a:t>
          </a:r>
        </a:p>
      </dsp:txBody>
      <dsp:txXfrm>
        <a:off x="1924790" y="91196"/>
        <a:ext cx="1049886" cy="699923"/>
      </dsp:txXfrm>
    </dsp:sp>
    <dsp:sp modelId="{2A7C0C47-74F4-4060-9039-FC3BEB33F949}">
      <dsp:nvSpPr>
        <dsp:cNvPr id="0" name=""/>
        <dsp:cNvSpPr/>
      </dsp:nvSpPr>
      <dsp:spPr>
        <a:xfrm>
          <a:off x="3149656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Create</a:t>
          </a:r>
        </a:p>
      </dsp:txBody>
      <dsp:txXfrm>
        <a:off x="3499618" y="91196"/>
        <a:ext cx="1049886" cy="699923"/>
      </dsp:txXfrm>
    </dsp:sp>
    <dsp:sp modelId="{29675E24-B839-43B9-85C6-54048E62B338}">
      <dsp:nvSpPr>
        <dsp:cNvPr id="0" name=""/>
        <dsp:cNvSpPr/>
      </dsp:nvSpPr>
      <dsp:spPr>
        <a:xfrm>
          <a:off x="4724484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Test</a:t>
          </a:r>
        </a:p>
      </dsp:txBody>
      <dsp:txXfrm>
        <a:off x="5074446" y="91196"/>
        <a:ext cx="1049886" cy="699923"/>
      </dsp:txXfrm>
    </dsp:sp>
    <dsp:sp modelId="{CF05FFA6-D086-4668-A6DF-D6DFB3722418}">
      <dsp:nvSpPr>
        <dsp:cNvPr id="0" name=""/>
        <dsp:cNvSpPr/>
      </dsp:nvSpPr>
      <dsp:spPr>
        <a:xfrm>
          <a:off x="6299312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Release</a:t>
          </a:r>
        </a:p>
      </dsp:txBody>
      <dsp:txXfrm>
        <a:off x="6649274" y="91196"/>
        <a:ext cx="1049886" cy="699923"/>
      </dsp:txXfrm>
    </dsp:sp>
    <dsp:sp modelId="{B419F090-9070-4C08-BA93-8A81B6C919E9}">
      <dsp:nvSpPr>
        <dsp:cNvPr id="0" name=""/>
        <dsp:cNvSpPr/>
      </dsp:nvSpPr>
      <dsp:spPr>
        <a:xfrm>
          <a:off x="7874140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Deploy</a:t>
          </a:r>
        </a:p>
      </dsp:txBody>
      <dsp:txXfrm>
        <a:off x="8224102" y="91196"/>
        <a:ext cx="1049886" cy="699923"/>
      </dsp:txXfrm>
    </dsp:sp>
    <dsp:sp modelId="{900A4C49-1C29-485F-A4AD-60C02C76A19E}">
      <dsp:nvSpPr>
        <dsp:cNvPr id="0" name=""/>
        <dsp:cNvSpPr/>
      </dsp:nvSpPr>
      <dsp:spPr>
        <a:xfrm>
          <a:off x="9448968" y="91196"/>
          <a:ext cx="1749809" cy="699923"/>
        </a:xfrm>
        <a:prstGeom prst="chevron">
          <a:avLst/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Operate</a:t>
          </a:r>
        </a:p>
      </dsp:txBody>
      <dsp:txXfrm>
        <a:off x="9798930" y="91196"/>
        <a:ext cx="1049886" cy="69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D39B9D-168E-8C4D-A3D6-73F6C7CF49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C200EF-4BC2-C449-BF80-503A58C2C0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AFFCC-9DA3-3A4C-8521-FD6F69A17474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ABAAAA-9FC6-574D-968E-DDCB27419F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0B05FB-0DFE-9041-9083-2630E902E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7C0BC0-DE64-EE4A-801F-6E0690908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180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6:13.9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1661 1 24575,'-69'36'0,"-4"-4"0,21 9 0,6-19 0,-7 16 0,-9-14 0,-16 13 0,1-7 0,30-9 0,19-9 0,10-4 0,5-2 0,-12 9 0,-10-3 0,-19 13 0,-23-9 0,-13 7 0,10-2 0,21-6 0,26 2 0,19-9 0,-28 10 0,-3 9 0,-42 6 0,-3 6 0,0-13 0,34-6 0,7-8 0,33 1 0,-15 4 0,11-3 0,0 0 0,2-5 0,13-4 0,-3-1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8-27T15:16:1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24575,'25'5'0,"-10"-1"0,9 6 0,5 0 0,-7 0 0,18 2 0,-2 13 0,42 10 0,-34-6 0,0 2 0,6-4 0,1 0 0,-5 3 0,-4-2 0,12 7 0,-11-8 0,-25-13 0,4-4 0,-14-6 0,9 1 0,-12-1 0,31 16 0,6 2 0,0 5 0,4 3 0,-2-8 0,-1 0 0,32 27 0,-25-20 0,-28-14 0,-11-7 0,0 0 0,5 1 0,2 5 0,6-2 0,8 4 0,-1 0 0,9 3 0,-14-2 0,15 13 0,-27-22 0,5 13 0,-14-17 0,0 3 0,0 0 0,6 1 0,-5 0 0,4-3 0,-5 1 0,-3-5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E3E59-265C-F647-951E-CCF2602826BF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9E520-80FD-9E4A-A779-E99A2DC8BF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62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ubernetes.io/docs/concepts/configuration/secret/#risk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Today</a:t>
            </a:r>
            <a:r>
              <a:rPr lang="en-GB" baseline="0" dirty="0"/>
              <a:t> I’ll be talking about securing privileged access in the cloud at scale, and managing secrets within the DevOps Continuous Integration and Deployment Pipeline.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607F6A-32D7-4B9E-A404-6C4FD9900DEB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23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6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9E520-80FD-9E4A-A779-E99A2DC8BF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6287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8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9E520-80FD-9E4A-A779-E99A2DC8BF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342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93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018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986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80880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7577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36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me the </a:t>
            </a:r>
            <a:r>
              <a:rPr lang="en-US" dirty="0" err="1"/>
              <a:t>Dev$ecOp</a:t>
            </a:r>
            <a:r>
              <a:rPr lang="en-US" dirty="0"/>
              <a:t>$</a:t>
            </a:r>
          </a:p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/com/EMN47OtIhS0?t=5863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64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2376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163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950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K8s </a:t>
            </a:r>
            <a:r>
              <a:rPr lang="en-US" dirty="0"/>
              <a:t>secrets risks: </a:t>
            </a:r>
            <a:r>
              <a:rPr lang="en-US" dirty="0">
                <a:hlinkClick r:id="rId3"/>
              </a:rPr>
              <a:t>https://kubernetes.io/docs/concepts/configuration/secret/#risks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943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73223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Shape 2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69" name="Shape 2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785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in-depth with Conjur vs. AIM and </a:t>
            </a:r>
            <a:r>
              <a:rPr lang="en-US" dirty="0" err="1"/>
              <a:t>why.why</a:t>
            </a:r>
            <a:r>
              <a:rPr lang="en-US" dirty="0"/>
              <a:t>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9019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AFF35C-135C-614E-BA91-C49BD96A49EE}" type="slidenum">
              <a:rPr lang="en-US" sz="1300" smtClean="0">
                <a:solidFill>
                  <a:prstClr val="black"/>
                </a:solidFill>
                <a:latin typeface="Arial" charset="0"/>
              </a:rPr>
              <a:pPr>
                <a:defRPr/>
              </a:pPr>
              <a:t>33</a:t>
            </a:fld>
            <a:endParaRPr lang="en-US" sz="13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502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550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FF35C-135C-614E-BA91-C49BD96A49E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9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12543f510b7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8" name="Google Shape;1268;g12543f510b7_5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12543f510b7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9E520-80FD-9E4A-A779-E99A2DC8BF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58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4878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  <a:r>
              <a:rPr lang="en-US" baseline="0" dirty="0"/>
              <a:t> can reside anywhere in an organization, be it servers or desktops. Unix Servers, Windows Servers, Mainframes, Application servers, such as WebSphere, </a:t>
            </a:r>
            <a:r>
              <a:rPr lang="en-US" baseline="0" dirty="0" err="1"/>
              <a:t>Weblogic</a:t>
            </a:r>
            <a:r>
              <a:rPr lang="en-US" baseline="0" dirty="0"/>
              <a:t>, etc.</a:t>
            </a:r>
          </a:p>
          <a:p>
            <a:r>
              <a:rPr lang="en-US" baseline="0" dirty="0"/>
              <a:t>&lt;CLICK 1&gt;</a:t>
            </a:r>
          </a:p>
          <a:p>
            <a:r>
              <a:rPr lang="en-US" baseline="0" dirty="0"/>
              <a:t>Typically, these applications will need to connect to a remote resource, such databases, web application, cloud infrastructure, and even simply other servers.</a:t>
            </a:r>
          </a:p>
          <a:p>
            <a:r>
              <a:rPr lang="en-US" dirty="0"/>
              <a:t>In</a:t>
            </a:r>
            <a:r>
              <a:rPr lang="en-US" baseline="0" dirty="0"/>
              <a:t> order to connect and communicate with these resources, the application must use credentials, and as we saw earlier these credentials are naturally hard-coded into the application code, which expose them to attackers and insider threats.</a:t>
            </a:r>
          </a:p>
          <a:p>
            <a:r>
              <a:rPr lang="en-US" baseline="0" dirty="0"/>
              <a:t>&lt;CLICK 2&gt;</a:t>
            </a:r>
          </a:p>
          <a:p>
            <a:r>
              <a:rPr lang="en-US" baseline="0" dirty="0"/>
              <a:t>Moreover, these credentials are almost never changed, because they have been hard-coded into tons of applications throughout the organization.</a:t>
            </a:r>
          </a:p>
          <a:p>
            <a:r>
              <a:rPr lang="en-US" baseline="0" dirty="0"/>
              <a:t>How does CyberArk overcome these challenges?</a:t>
            </a:r>
          </a:p>
          <a:p>
            <a:r>
              <a:rPr lang="en-US" baseline="0" dirty="0"/>
              <a:t>First thing’s first – remove the hard-coded credential from the application code.</a:t>
            </a:r>
          </a:p>
          <a:p>
            <a:r>
              <a:rPr lang="en-US" baseline="0" dirty="0"/>
              <a:t>CyberArk Application Identity Manager enables the complete elimination of </a:t>
            </a:r>
            <a:r>
              <a:rPr lang="en-US" dirty="0"/>
              <a:t>hard-coded</a:t>
            </a:r>
            <a:r>
              <a:rPr lang="en-US" baseline="0" dirty="0"/>
              <a:t> and </a:t>
            </a:r>
            <a:r>
              <a:rPr lang="en-US" dirty="0"/>
              <a:t>embedded credentials in applications by replacing them with SDKs.</a:t>
            </a:r>
            <a:r>
              <a:rPr lang="en-US" baseline="0" dirty="0"/>
              <a:t> The credential are stored in Vault, and are retrieved using the SDK inside the application code. </a:t>
            </a:r>
          </a:p>
          <a:p>
            <a:r>
              <a:rPr lang="en-US" baseline="0" dirty="0"/>
              <a:t>Credentials, be it password or SSH keys, can then be easily rotated based on the organization policy and the application will transparently use these new credentials whenever required,</a:t>
            </a:r>
          </a:p>
          <a:p>
            <a:endParaRPr lang="en-US" dirty="0"/>
          </a:p>
          <a:p>
            <a:r>
              <a:rPr lang="en-US" dirty="0"/>
              <a:t>Let’s have a look at how this works.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dirty="0"/>
              <a:t>Attackers</a:t>
            </a:r>
            <a:r>
              <a:rPr lang="en-US" baseline="0" dirty="0"/>
              <a:t> or malicious insiders will eventually get access to these credentials, so what we need to do is store them in the Vault</a:t>
            </a:r>
          </a:p>
          <a:p>
            <a:r>
              <a:rPr lang="en-US" baseline="0" dirty="0"/>
              <a:t>&lt;CLICK 3&gt;</a:t>
            </a:r>
          </a:p>
          <a:p>
            <a:pPr marL="633302" lvl="1" indent="-172719">
              <a:buFont typeface="Arial" panose="020B0604020202020204" pitchFamily="34" charset="0"/>
              <a:buChar char="•"/>
            </a:pPr>
            <a:r>
              <a:rPr lang="en-US" baseline="0" dirty="0"/>
              <a:t>This will secure them and enable their frequent rotation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baseline="0" dirty="0"/>
              <a:t>Then, we must get rid of these hard-coded credentials &lt;CLICK 4&gt; and replace them with SDK calls</a:t>
            </a:r>
          </a:p>
          <a:p>
            <a:r>
              <a:rPr lang="en-US" baseline="0" dirty="0"/>
              <a:t>&lt;CLICK 5&gt;</a:t>
            </a:r>
          </a:p>
          <a:p>
            <a:pPr marL="633302" lvl="1" indent="-172719">
              <a:buFont typeface="Arial" panose="020B0604020202020204" pitchFamily="34" charset="0"/>
              <a:buChar char="•"/>
            </a:pPr>
            <a:r>
              <a:rPr lang="en-US" baseline="0" dirty="0"/>
              <a:t>This will enable applications to retrieve the credentials stored and secured in the Vault</a:t>
            </a:r>
          </a:p>
          <a:p>
            <a:pPr marL="172719" indent="-172719">
              <a:buFont typeface="Arial" panose="020B0604020202020204" pitchFamily="34" charset="0"/>
              <a:buChar char="•"/>
            </a:pPr>
            <a:r>
              <a:rPr lang="en-US" baseline="0" dirty="0"/>
              <a:t>&lt;CLICK 6&gt; When a credential is required by an application it is retrieved from the Vault to the application, and then used to authenticate to whichever resource it is required.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</a:t>
            </a:r>
            <a:r>
              <a:rPr lang="en-US" baseline="0" dirty="0"/>
              <a:t> this summarized the high-level concept of AIM – Application Identity Manager.</a:t>
            </a:r>
          </a:p>
          <a:p>
            <a:r>
              <a:rPr lang="en-US" baseline="0" dirty="0"/>
              <a:t>Let’s now go on and discuss all of AIM’s benefits</a:t>
            </a:r>
          </a:p>
          <a:p>
            <a:r>
              <a:rPr lang="en-US" baseline="0" dirty="0"/>
              <a:t>&lt;CLICK 7&gt;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88707-13C5-0D44-A6CC-0F7089BF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555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</a:t>
            </a:r>
            <a:r>
              <a:rPr lang="en-US" baseline="0" dirty="0"/>
              <a:t> solution included in AIM, is a solution for Java Application Servers.</a:t>
            </a:r>
          </a:p>
          <a:p>
            <a:r>
              <a:rPr lang="en-US" baseline="0" dirty="0"/>
              <a:t>This is a solution for the transparent management of datasource credentials, the credentials used by the application servers to connect to databases and other assets </a:t>
            </a:r>
            <a:r>
              <a:rPr lang="en-US" b="1" baseline="0" dirty="0"/>
              <a:t>at the heart of the enterprise</a:t>
            </a:r>
            <a:r>
              <a:rPr lang="en-US" baseline="0" dirty="0"/>
              <a:t>.</a:t>
            </a:r>
          </a:p>
          <a:p>
            <a:pPr defTabSz="460583">
              <a:defRPr/>
            </a:pPr>
            <a:r>
              <a:rPr lang="en-US" baseline="0" dirty="0"/>
              <a:t>&lt;CLICK 1&gt;</a:t>
            </a:r>
          </a:p>
          <a:p>
            <a:endParaRPr lang="en-US" baseline="0" dirty="0"/>
          </a:p>
          <a:p>
            <a:r>
              <a:rPr lang="en-US" baseline="0" dirty="0"/>
              <a:t>Among the SDKs CyberArk AIM offers is a Java SDK, through which Java applications can retrieve credentials, as we have seen in the previous slides.</a:t>
            </a:r>
          </a:p>
          <a:p>
            <a:r>
              <a:rPr lang="en-US" baseline="0" dirty="0"/>
              <a:t>But why change the code of all application when you can make a one time configuration change in the Application Server itself?</a:t>
            </a:r>
          </a:p>
          <a:p>
            <a:endParaRPr lang="en-US" baseline="0" dirty="0"/>
          </a:p>
          <a:p>
            <a:r>
              <a:rPr lang="en-US" baseline="0" dirty="0"/>
              <a:t>CyberArk has developed and </a:t>
            </a:r>
            <a:r>
              <a:rPr lang="en-US" b="1" baseline="0" dirty="0" err="1"/>
              <a:t>patentized</a:t>
            </a:r>
            <a:r>
              <a:rPr lang="en-US" b="1" baseline="0" dirty="0"/>
              <a:t> </a:t>
            </a:r>
            <a:r>
              <a:rPr lang="en-US" baseline="0" dirty="0"/>
              <a:t>an innovative solution that eliminates hard-coded credentials in Java Applications servers </a:t>
            </a:r>
            <a:r>
              <a:rPr lang="en-US" b="1" baseline="0" dirty="0"/>
              <a:t>without needing to change a single line of code</a:t>
            </a:r>
            <a:r>
              <a:rPr lang="en-US" baseline="0" dirty="0"/>
              <a:t>, which as we know, can be a big challenge to orchestrate.</a:t>
            </a:r>
          </a:p>
          <a:p>
            <a:r>
              <a:rPr lang="en-US" baseline="0" dirty="0"/>
              <a:t>&lt;CLICK 2&gt;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installed on the Java Application Server, just like the Credential Provider we saw in the previous slides.</a:t>
            </a:r>
          </a:p>
          <a:p>
            <a:r>
              <a:rPr lang="en-US" baseline="0" dirty="0"/>
              <a:t>&lt;CLICK 3&gt;</a:t>
            </a:r>
          </a:p>
          <a:p>
            <a:r>
              <a:rPr lang="en-US" baseline="0" dirty="0"/>
              <a:t>Similar to the Credential Provider, </a:t>
            </a:r>
            <a:r>
              <a:rPr lang="en-US" baseline="0" dirty="0" err="1"/>
              <a:t>everytime</a:t>
            </a:r>
            <a:r>
              <a:rPr lang="en-US" baseline="0" dirty="0"/>
              <a:t> the Java application requires a credential, it is retrieved from the Vault, stored in the cache, and the connection is established by the Java Application Server.</a:t>
            </a:r>
          </a:p>
          <a:p>
            <a:r>
              <a:rPr lang="en-US" baseline="0" dirty="0"/>
              <a:t>The credential never makes it to the application itself.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very popular for the beginning of AIM projects, since it requires no code changes, and is very easy to implement.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7504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third</a:t>
            </a:r>
            <a:r>
              <a:rPr lang="en-US" baseline="0" dirty="0"/>
              <a:t> solution included in AIM, is a solution for Java Application Servers.</a:t>
            </a:r>
          </a:p>
          <a:p>
            <a:r>
              <a:rPr lang="en-US" baseline="0" dirty="0"/>
              <a:t>This is a solution for the transparent management of datasource credentials, the credentials used by the application servers to connect to databases and other assets </a:t>
            </a:r>
            <a:r>
              <a:rPr lang="en-US" b="1" baseline="0" dirty="0"/>
              <a:t>at the heart of the enterprise</a:t>
            </a:r>
            <a:r>
              <a:rPr lang="en-US" baseline="0" dirty="0"/>
              <a:t>.</a:t>
            </a:r>
          </a:p>
          <a:p>
            <a:pPr defTabSz="460583">
              <a:defRPr/>
            </a:pPr>
            <a:r>
              <a:rPr lang="en-US" baseline="0" dirty="0"/>
              <a:t>&lt;CLICK 1&gt;</a:t>
            </a:r>
          </a:p>
          <a:p>
            <a:endParaRPr lang="en-US" baseline="0" dirty="0"/>
          </a:p>
          <a:p>
            <a:r>
              <a:rPr lang="en-US" baseline="0" dirty="0"/>
              <a:t>Among the SDKs CyberArk AIM offers is a Java SDK, through which Java applications can retrieve credentials, as we have seen in the previous slides.</a:t>
            </a:r>
          </a:p>
          <a:p>
            <a:r>
              <a:rPr lang="en-US" baseline="0" dirty="0"/>
              <a:t>But why change the code of all application when you can make a one time configuration change in the Application Server itself?</a:t>
            </a:r>
          </a:p>
          <a:p>
            <a:endParaRPr lang="en-US" baseline="0" dirty="0"/>
          </a:p>
          <a:p>
            <a:r>
              <a:rPr lang="en-US" baseline="0" dirty="0"/>
              <a:t>CyberArk has developed and </a:t>
            </a:r>
            <a:r>
              <a:rPr lang="en-US" b="1" baseline="0" dirty="0" err="1"/>
              <a:t>patentized</a:t>
            </a:r>
            <a:r>
              <a:rPr lang="en-US" b="1" baseline="0" dirty="0"/>
              <a:t> </a:t>
            </a:r>
            <a:r>
              <a:rPr lang="en-US" baseline="0" dirty="0"/>
              <a:t>an innovative solution that eliminates hard-coded credentials in Java Applications servers </a:t>
            </a:r>
            <a:r>
              <a:rPr lang="en-US" b="1" baseline="0" dirty="0"/>
              <a:t>without needing to change a single line of code</a:t>
            </a:r>
            <a:r>
              <a:rPr lang="en-US" baseline="0" dirty="0"/>
              <a:t>, which as we know, can be a big challenge to orchestrate.</a:t>
            </a:r>
          </a:p>
          <a:p>
            <a:r>
              <a:rPr lang="en-US" baseline="0" dirty="0"/>
              <a:t>&lt;CLICK 2&gt;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installed on the Java Application Server, just like the Credential Provider we saw in the previous slides.</a:t>
            </a:r>
          </a:p>
          <a:p>
            <a:r>
              <a:rPr lang="en-US" baseline="0" dirty="0"/>
              <a:t>&lt;CLICK 3&gt;</a:t>
            </a:r>
          </a:p>
          <a:p>
            <a:r>
              <a:rPr lang="en-US" baseline="0" dirty="0"/>
              <a:t>Similar to the Credential Provider, </a:t>
            </a:r>
            <a:r>
              <a:rPr lang="en-US" baseline="0" dirty="0" err="1"/>
              <a:t>everytime</a:t>
            </a:r>
            <a:r>
              <a:rPr lang="en-US" baseline="0" dirty="0"/>
              <a:t> the Java application requires a credential, it is retrieved from the Vault, stored in the cache, and the connection is established by the Java Application Server.</a:t>
            </a:r>
          </a:p>
          <a:p>
            <a:r>
              <a:rPr lang="en-US" baseline="0" dirty="0"/>
              <a:t>The credential never makes it to the application itself.</a:t>
            </a:r>
          </a:p>
          <a:p>
            <a:endParaRPr lang="en-US" baseline="0" dirty="0"/>
          </a:p>
          <a:p>
            <a:r>
              <a:rPr lang="en-US" baseline="0" dirty="0"/>
              <a:t>The Application Server Credential Provider is very popular for the beginning of AIM projects, since it requires no code changes, and is very easy to implement.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7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AFF35C-135C-614E-BA91-C49BD96A49EE}" type="slidenum">
              <a:rPr lang="en-US" sz="1300" smtClean="0">
                <a:solidFill>
                  <a:prstClr val="black"/>
                </a:solidFill>
                <a:latin typeface="Arial" charset="0"/>
              </a:rPr>
              <a:pPr>
                <a:defRPr/>
              </a:pPr>
              <a:t>45</a:t>
            </a:fld>
            <a:endParaRPr lang="en-US" sz="13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0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770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80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12543f510b7_5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9" name="Google Shape;1289;g12543f510b7_5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g12543f510b7_5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e4a62ae1a3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9" name="Google Shape;1349;ge4a62ae1a3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Before we move on to our use case example, and talk track for CI/CD pipelines, let’s look at the NIST SP 800-53 controls that we will be helping with today.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Access Control: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Provide a way to authenticate and authorize workloads only to the credentials they need while protecting the credential from falling into the hands of humans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Auditing and Accountability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Logging credential retrieval by both humans, as well as non-human identities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Identification and Authentication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"/>
              <a:t>Providing the ability to identify and authenticate workloads using modern platforms such as cloud and platform architecture, or using token authentication. </a:t>
            </a:r>
            <a:endParaRPr/>
          </a:p>
        </p:txBody>
      </p:sp>
      <p:sp>
        <p:nvSpPr>
          <p:cNvPr id="1350" name="Google Shape;1350;ge4a62ae1a3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AFF35C-135C-614E-BA91-C49BD96A49EE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6450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698615" y="4343400"/>
            <a:ext cx="5588913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64131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288707-13C5-0D44-A6CC-0F7089BF747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81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9188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Only CyberArk offers an integrated solution for credentials and secrets management, regardless of the compute or development environment.  Using a single control point to enforce consistent privileged security policies across the enterprise is a best practice for CISOs and IT leaders.  And it’s something that we’re increasingly hearing from Gartner, Forrester and other analysts.  </a:t>
            </a:r>
            <a:endParaRPr lang="en-US" sz="1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288707-13C5-0D44-A6CC-0F7089BF747C}" type="slidenum">
              <a:rPr kumimoji="0" lang="en-US" sz="2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293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0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8DE06-CA66-F44C-8E75-A301A04862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0407" y="2603677"/>
            <a:ext cx="5845653" cy="2769989"/>
          </a:xfrm>
        </p:spPr>
        <p:txBody>
          <a:bodyPr wrap="square" anchor="b">
            <a:spAutoFit/>
          </a:bodyPr>
          <a:lstStyle>
            <a:lvl1pPr algn="l">
              <a:lnSpc>
                <a:spcPts val="7200"/>
              </a:lnSpc>
              <a:defRPr sz="7000"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3E1A-E9C8-9B4C-ABB3-04A68ED4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07" y="5615392"/>
            <a:ext cx="9144000" cy="221214"/>
          </a:xfrm>
        </p:spPr>
        <p:txBody>
          <a:bodyPr lIns="0" tIns="0" rIns="0" bIns="0">
            <a:spAutoFit/>
          </a:bodyPr>
          <a:lstStyle>
            <a:lvl1pPr marL="0" indent="0" algn="l">
              <a:buNone/>
              <a:defRPr sz="1800" b="0" i="0" baseline="0">
                <a:latin typeface="Roboto Th" pitchFamily="2" charset="0"/>
                <a:ea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9AF2F-1CD8-6E4E-9C09-917AD366DF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0407" y="1246688"/>
            <a:ext cx="246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48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5A7B4A-74FA-4547-8F72-2807ED0F580C}"/>
              </a:ext>
            </a:extLst>
          </p:cNvPr>
          <p:cNvSpPr/>
          <p:nvPr userDrawn="1"/>
        </p:nvSpPr>
        <p:spPr>
          <a:xfrm>
            <a:off x="8906064" y="3241040"/>
            <a:ext cx="2633472" cy="293624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DEE0F2-4051-9945-9C9A-2129940503CE}"/>
              </a:ext>
            </a:extLst>
          </p:cNvPr>
          <p:cNvCxnSpPr/>
          <p:nvPr userDrawn="1"/>
        </p:nvCxnSpPr>
        <p:spPr>
          <a:xfrm>
            <a:off x="8906064" y="3180080"/>
            <a:ext cx="2635696" cy="0"/>
          </a:xfrm>
          <a:prstGeom prst="line">
            <a:avLst/>
          </a:prstGeom>
          <a:ln w="63500">
            <a:solidFill>
              <a:srgbClr val="036C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D940C-B244-C14C-8868-376705823B47}"/>
              </a:ext>
            </a:extLst>
          </p:cNvPr>
          <p:cNvSpPr/>
          <p:nvPr userDrawn="1"/>
        </p:nvSpPr>
        <p:spPr>
          <a:xfrm>
            <a:off x="6152704" y="3241040"/>
            <a:ext cx="2633472" cy="293624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39988-DA1D-4E46-AB95-8DE81CD634B2}"/>
              </a:ext>
            </a:extLst>
          </p:cNvPr>
          <p:cNvCxnSpPr/>
          <p:nvPr userDrawn="1"/>
        </p:nvCxnSpPr>
        <p:spPr>
          <a:xfrm>
            <a:off x="6152704" y="3180080"/>
            <a:ext cx="2635696" cy="0"/>
          </a:xfrm>
          <a:prstGeom prst="line">
            <a:avLst/>
          </a:prstGeom>
          <a:ln w="63500">
            <a:solidFill>
              <a:srgbClr val="03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3CB4B-BF21-7F48-966B-2602FBFC5BAC}"/>
              </a:ext>
            </a:extLst>
          </p:cNvPr>
          <p:cNvSpPr/>
          <p:nvPr userDrawn="1"/>
        </p:nvSpPr>
        <p:spPr>
          <a:xfrm>
            <a:off x="3409504" y="3241040"/>
            <a:ext cx="2633472" cy="293624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/>
          <p:nvPr userDrawn="1"/>
        </p:nvCxnSpPr>
        <p:spPr>
          <a:xfrm>
            <a:off x="3409504" y="3180080"/>
            <a:ext cx="2635696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0E05A4-06DD-D640-86B2-E788A1A36953}"/>
              </a:ext>
            </a:extLst>
          </p:cNvPr>
          <p:cNvSpPr/>
          <p:nvPr userDrawn="1"/>
        </p:nvSpPr>
        <p:spPr>
          <a:xfrm>
            <a:off x="666304" y="3241040"/>
            <a:ext cx="2633472" cy="293624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304" y="655985"/>
            <a:ext cx="5119874" cy="1218795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A02CCC8-9C24-FD4B-B186-99EE5DD9C3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6304" y="2197735"/>
            <a:ext cx="10961688" cy="240450"/>
          </a:xfrm>
        </p:spPr>
        <p:txBody>
          <a:bodyPr lIns="0" tIns="0" rIns="0" bIns="0" anchor="b">
            <a:spAutoFit/>
          </a:bodyPr>
          <a:lstStyle>
            <a:lvl1pPr marL="0" indent="0">
              <a:buFontTx/>
              <a:buNone/>
              <a:defRPr sz="2400" b="0" i="0">
                <a:solidFill>
                  <a:srgbClr val="005B9E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D7F6126-1B82-484D-BF7D-E7F4B2159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304" y="2473010"/>
            <a:ext cx="10961688" cy="256480"/>
          </a:xfrm>
        </p:spPr>
        <p:txBody>
          <a:bodyPr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/>
          <p:nvPr userDrawn="1"/>
        </p:nvCxnSpPr>
        <p:spPr>
          <a:xfrm>
            <a:off x="666304" y="3180080"/>
            <a:ext cx="2635696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C0C9CE-883B-094D-A9DC-36FAF87F0F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14400" y="34417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213016DE-9674-604D-9197-63177888FD6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4400" y="3733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418C60DC-D89C-8C48-A065-3B5303B32A9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45243" y="34417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6153D9B-C7FC-3D42-AB2C-332B7C5086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5243" y="3733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424E2618-9D49-204D-BF93-2E9182C00AC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0800" y="34417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086AA741-3D3E-A64F-A94B-C0CF495DFC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00800" y="3733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9EF5C989-1210-C54D-A073-1E5B1ACC2F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1643" y="34417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C28F89F0-1527-484B-935B-7CAFB4B7AA6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131643" y="3733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1B967FB0-9BBE-714D-BEB0-F80F79103D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0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A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5A7B4A-74FA-4547-8F72-2807ED0F580C}"/>
              </a:ext>
            </a:extLst>
          </p:cNvPr>
          <p:cNvSpPr/>
          <p:nvPr userDrawn="1"/>
        </p:nvSpPr>
        <p:spPr>
          <a:xfrm>
            <a:off x="8906064" y="3967480"/>
            <a:ext cx="2633472" cy="223453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DEE0F2-4051-9945-9C9A-2129940503CE}"/>
              </a:ext>
            </a:extLst>
          </p:cNvPr>
          <p:cNvCxnSpPr/>
          <p:nvPr userDrawn="1"/>
        </p:nvCxnSpPr>
        <p:spPr>
          <a:xfrm>
            <a:off x="8906064" y="3906520"/>
            <a:ext cx="2635696" cy="0"/>
          </a:xfrm>
          <a:prstGeom prst="line">
            <a:avLst/>
          </a:prstGeom>
          <a:ln w="63500">
            <a:solidFill>
              <a:srgbClr val="036C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D940C-B244-C14C-8868-376705823B47}"/>
              </a:ext>
            </a:extLst>
          </p:cNvPr>
          <p:cNvSpPr/>
          <p:nvPr userDrawn="1"/>
        </p:nvSpPr>
        <p:spPr>
          <a:xfrm>
            <a:off x="6152704" y="3967480"/>
            <a:ext cx="2633472" cy="223453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39988-DA1D-4E46-AB95-8DE81CD634B2}"/>
              </a:ext>
            </a:extLst>
          </p:cNvPr>
          <p:cNvCxnSpPr/>
          <p:nvPr userDrawn="1"/>
        </p:nvCxnSpPr>
        <p:spPr>
          <a:xfrm>
            <a:off x="6152704" y="3906520"/>
            <a:ext cx="2635696" cy="0"/>
          </a:xfrm>
          <a:prstGeom prst="line">
            <a:avLst/>
          </a:prstGeom>
          <a:ln w="63500">
            <a:solidFill>
              <a:srgbClr val="03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3CB4B-BF21-7F48-966B-2602FBFC5BAC}"/>
              </a:ext>
            </a:extLst>
          </p:cNvPr>
          <p:cNvSpPr/>
          <p:nvPr userDrawn="1"/>
        </p:nvSpPr>
        <p:spPr>
          <a:xfrm>
            <a:off x="3409504" y="3967480"/>
            <a:ext cx="2633472" cy="223453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/>
          <p:nvPr userDrawn="1"/>
        </p:nvCxnSpPr>
        <p:spPr>
          <a:xfrm>
            <a:off x="3409504" y="3906520"/>
            <a:ext cx="2635696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0E05A4-06DD-D640-86B2-E788A1A36953}"/>
              </a:ext>
            </a:extLst>
          </p:cNvPr>
          <p:cNvSpPr/>
          <p:nvPr userDrawn="1"/>
        </p:nvSpPr>
        <p:spPr>
          <a:xfrm>
            <a:off x="666304" y="3967480"/>
            <a:ext cx="2633472" cy="2234530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304" y="655985"/>
            <a:ext cx="7995154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D7F6126-1B82-484D-BF7D-E7F4B2159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304" y="1664888"/>
            <a:ext cx="10961688" cy="256480"/>
          </a:xfrm>
        </p:spPr>
        <p:txBody>
          <a:bodyPr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/>
          <p:nvPr userDrawn="1"/>
        </p:nvCxnSpPr>
        <p:spPr>
          <a:xfrm>
            <a:off x="666304" y="3906520"/>
            <a:ext cx="2635696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377439"/>
            <a:ext cx="2633663" cy="14230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9950" y="2377439"/>
            <a:ext cx="2633663" cy="14230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E930C279-A4EF-384B-90ED-2790F6E7AE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62864" y="2377439"/>
            <a:ext cx="2613789" cy="14230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81A7874C-44CB-EF48-880B-F333B412C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06064" y="2377439"/>
            <a:ext cx="2633663" cy="142303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C9C421B-9F63-414B-8884-024328CA68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41910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71A7A18-7668-DB4B-99A3-6A3751FDF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400" y="4495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62B6D98-BFC1-5247-A62D-FBED4CC3A6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5243" y="41910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6E8DC5B5-4B26-9645-BBC8-7513D82D65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45243" y="4495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0BFE6641-31D8-A647-A0BF-9FF9D7B350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800" y="41910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D702D79-93A5-7949-A423-CFA05ED791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00800" y="4495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AF849B22-7E57-984F-8964-CC5E709C255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31643" y="4191000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C418E60C-0ABB-684D-A725-FB480761625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31643" y="4495800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922E1FE-5B51-D943-8629-8228F3411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3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B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39988-DA1D-4E46-AB95-8DE81CD634B2}"/>
              </a:ext>
            </a:extLst>
          </p:cNvPr>
          <p:cNvCxnSpPr>
            <a:cxnSpLocks/>
          </p:cNvCxnSpPr>
          <p:nvPr userDrawn="1"/>
        </p:nvCxnSpPr>
        <p:spPr>
          <a:xfrm>
            <a:off x="7939072" y="4397863"/>
            <a:ext cx="3490928" cy="0"/>
          </a:xfrm>
          <a:prstGeom prst="line">
            <a:avLst/>
          </a:prstGeom>
          <a:ln w="63500">
            <a:solidFill>
              <a:srgbClr val="03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>
            <a:cxnSpLocks/>
          </p:cNvCxnSpPr>
          <p:nvPr userDrawn="1"/>
        </p:nvCxnSpPr>
        <p:spPr>
          <a:xfrm>
            <a:off x="4302688" y="4397863"/>
            <a:ext cx="3490928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D940C-B244-C14C-8868-376705823B47}"/>
              </a:ext>
            </a:extLst>
          </p:cNvPr>
          <p:cNvSpPr/>
          <p:nvPr userDrawn="1"/>
        </p:nvSpPr>
        <p:spPr>
          <a:xfrm>
            <a:off x="7939072" y="4458823"/>
            <a:ext cx="3490928" cy="1709928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3CB4B-BF21-7F48-966B-2602FBFC5BAC}"/>
              </a:ext>
            </a:extLst>
          </p:cNvPr>
          <p:cNvSpPr/>
          <p:nvPr userDrawn="1"/>
        </p:nvSpPr>
        <p:spPr>
          <a:xfrm>
            <a:off x="4302688" y="4458823"/>
            <a:ext cx="3490928" cy="1709928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E05A4-06DD-D640-86B2-E788A1A36953}"/>
              </a:ext>
            </a:extLst>
          </p:cNvPr>
          <p:cNvSpPr/>
          <p:nvPr userDrawn="1"/>
        </p:nvSpPr>
        <p:spPr>
          <a:xfrm>
            <a:off x="666304" y="4458823"/>
            <a:ext cx="3490928" cy="1713377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304" y="655985"/>
            <a:ext cx="7995154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D7F6126-1B82-484D-BF7D-E7F4B2159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304" y="1664888"/>
            <a:ext cx="10961688" cy="256480"/>
          </a:xfrm>
        </p:spPr>
        <p:txBody>
          <a:bodyPr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>
            <a:cxnSpLocks/>
          </p:cNvCxnSpPr>
          <p:nvPr userDrawn="1"/>
        </p:nvCxnSpPr>
        <p:spPr>
          <a:xfrm>
            <a:off x="666304" y="4397863"/>
            <a:ext cx="3490928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377439"/>
            <a:ext cx="3490482" cy="188575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02688" y="2377439"/>
            <a:ext cx="3490482" cy="188575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E930C279-A4EF-384B-90ED-2790F6E7AE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39072" y="2377439"/>
            <a:ext cx="3490482" cy="1885755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C9C421B-9F63-414B-8884-024328CA68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4682343"/>
            <a:ext cx="2971800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71A7A18-7668-DB4B-99A3-6A3751FDF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400" y="4953000"/>
            <a:ext cx="2971800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62B6D98-BFC1-5247-A62D-FBED4CC3A6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0" y="4682343"/>
            <a:ext cx="2971800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6E8DC5B5-4B26-9645-BBC8-7513D82D65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72000" y="4953000"/>
            <a:ext cx="2971800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0BFE6641-31D8-A647-A0BF-9FF9D7B350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400" y="4682343"/>
            <a:ext cx="3048000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D702D79-93A5-7949-A423-CFA05ED7912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53400" y="4953000"/>
            <a:ext cx="3048000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922E1FE-5B51-D943-8629-8228F3411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4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>
            <a:cxnSpLocks/>
          </p:cNvCxnSpPr>
          <p:nvPr userDrawn="1"/>
        </p:nvCxnSpPr>
        <p:spPr>
          <a:xfrm>
            <a:off x="6088546" y="4550263"/>
            <a:ext cx="5265254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3CB4B-BF21-7F48-966B-2602FBFC5BAC}"/>
              </a:ext>
            </a:extLst>
          </p:cNvPr>
          <p:cNvSpPr/>
          <p:nvPr userDrawn="1"/>
        </p:nvSpPr>
        <p:spPr>
          <a:xfrm>
            <a:off x="6088546" y="4611224"/>
            <a:ext cx="5264582" cy="156097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0E05A4-06DD-D640-86B2-E788A1A36953}"/>
              </a:ext>
            </a:extLst>
          </p:cNvPr>
          <p:cNvSpPr/>
          <p:nvPr userDrawn="1"/>
        </p:nvSpPr>
        <p:spPr>
          <a:xfrm>
            <a:off x="666304" y="4611224"/>
            <a:ext cx="5264582" cy="156097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304" y="655985"/>
            <a:ext cx="7995154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D7F6126-1B82-484D-BF7D-E7F4B2159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304" y="1664888"/>
            <a:ext cx="10961688" cy="256480"/>
          </a:xfrm>
        </p:spPr>
        <p:txBody>
          <a:bodyPr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Body copy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>
            <a:cxnSpLocks/>
          </p:cNvCxnSpPr>
          <p:nvPr userDrawn="1"/>
        </p:nvCxnSpPr>
        <p:spPr>
          <a:xfrm>
            <a:off x="666304" y="4550263"/>
            <a:ext cx="5264809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377440"/>
            <a:ext cx="5264136" cy="204216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88545" y="2377440"/>
            <a:ext cx="5264581" cy="204216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AC9C421B-9F63-414B-8884-024328CA684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9" y="4834742"/>
            <a:ext cx="4718167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B71A7A18-7668-DB4B-99A3-6A3751FDFFC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5128816"/>
            <a:ext cx="4718167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962B6D98-BFC1-5247-A62D-FBED4CC3A6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7857" y="4834743"/>
            <a:ext cx="4674321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6E8DC5B5-4B26-9645-BBC8-7513D82D65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57857" y="5128816"/>
            <a:ext cx="4674321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922E1FE-5B51-D943-8629-8228F34118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58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A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015A7B4A-74FA-4547-8F72-2807ED0F580C}"/>
              </a:ext>
            </a:extLst>
          </p:cNvPr>
          <p:cNvSpPr/>
          <p:nvPr userDrawn="1"/>
        </p:nvSpPr>
        <p:spPr>
          <a:xfrm>
            <a:off x="8906064" y="2230808"/>
            <a:ext cx="2633472" cy="4013732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DEE0F2-4051-9945-9C9A-2129940503CE}"/>
              </a:ext>
            </a:extLst>
          </p:cNvPr>
          <p:cNvCxnSpPr/>
          <p:nvPr userDrawn="1"/>
        </p:nvCxnSpPr>
        <p:spPr>
          <a:xfrm>
            <a:off x="8906064" y="2169848"/>
            <a:ext cx="2635696" cy="0"/>
          </a:xfrm>
          <a:prstGeom prst="line">
            <a:avLst/>
          </a:prstGeom>
          <a:ln w="63500">
            <a:solidFill>
              <a:srgbClr val="036C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CED940C-B244-C14C-8868-376705823B47}"/>
              </a:ext>
            </a:extLst>
          </p:cNvPr>
          <p:cNvSpPr/>
          <p:nvPr userDrawn="1"/>
        </p:nvSpPr>
        <p:spPr>
          <a:xfrm>
            <a:off x="6152704" y="2230808"/>
            <a:ext cx="2633472" cy="4013732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39988-DA1D-4E46-AB95-8DE81CD634B2}"/>
              </a:ext>
            </a:extLst>
          </p:cNvPr>
          <p:cNvCxnSpPr/>
          <p:nvPr userDrawn="1"/>
        </p:nvCxnSpPr>
        <p:spPr>
          <a:xfrm>
            <a:off x="6152704" y="2169848"/>
            <a:ext cx="2635696" cy="0"/>
          </a:xfrm>
          <a:prstGeom prst="line">
            <a:avLst/>
          </a:prstGeom>
          <a:ln w="63500">
            <a:solidFill>
              <a:srgbClr val="03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523CB4B-BF21-7F48-966B-2602FBFC5BAC}"/>
              </a:ext>
            </a:extLst>
          </p:cNvPr>
          <p:cNvSpPr/>
          <p:nvPr userDrawn="1"/>
        </p:nvSpPr>
        <p:spPr>
          <a:xfrm>
            <a:off x="3409504" y="2230808"/>
            <a:ext cx="2633472" cy="4013732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/>
          <p:nvPr userDrawn="1"/>
        </p:nvCxnSpPr>
        <p:spPr>
          <a:xfrm>
            <a:off x="3409504" y="2169848"/>
            <a:ext cx="2635696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60E05A4-06DD-D640-86B2-E788A1A36953}"/>
              </a:ext>
            </a:extLst>
          </p:cNvPr>
          <p:cNvSpPr/>
          <p:nvPr userDrawn="1"/>
        </p:nvSpPr>
        <p:spPr>
          <a:xfrm>
            <a:off x="666304" y="2230808"/>
            <a:ext cx="2633472" cy="4013732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070" y="655984"/>
            <a:ext cx="10872466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/>
          <p:nvPr userDrawn="1"/>
        </p:nvCxnSpPr>
        <p:spPr>
          <a:xfrm>
            <a:off x="666304" y="2169848"/>
            <a:ext cx="2635696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230808"/>
            <a:ext cx="2633663" cy="1497911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409950" y="2230808"/>
            <a:ext cx="2633663" cy="1497911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E930C279-A4EF-384B-90ED-2790F6E7AE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62864" y="2230808"/>
            <a:ext cx="2613789" cy="1497911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81A7874C-44CB-EF48-880B-F333B412CEEB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06064" y="2230808"/>
            <a:ext cx="2633663" cy="1497911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7A06005-38F1-2E41-82AE-4CCA775133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3995941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B0B1B95-6823-974C-B42D-F7A2353FD5C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400" y="4317216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5F1742D-E858-0147-BA2E-2F14C3BB2D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45243" y="3995941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DB8BCE1-7514-6946-87C6-9A39D20C2F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645243" y="4317216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8BDA7E28-4F7E-4241-8999-A9FDC41F74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00800" y="3995941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6872DEC2-7AB1-F545-9DBB-C041DE45DC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400800" y="4317216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4" name="Text Placeholder 5">
            <a:extLst>
              <a:ext uri="{FF2B5EF4-FFF2-40B4-BE49-F238E27FC236}">
                <a16:creationId xmlns:a16="http://schemas.microsoft.com/office/drawing/2014/main" id="{89199AF9-7C6B-3A48-9D7E-F1F3A20299A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31643" y="3995941"/>
            <a:ext cx="2133600" cy="22121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65D7A4FC-2385-1C4F-9681-BFD423946EE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131643" y="4317216"/>
            <a:ext cx="2133600" cy="205184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5E8D20-DD85-834D-B784-0B3F9F43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01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B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C96E5854-B95A-0946-94DC-29FA749CD04E}"/>
              </a:ext>
            </a:extLst>
          </p:cNvPr>
          <p:cNvSpPr/>
          <p:nvPr userDrawn="1"/>
        </p:nvSpPr>
        <p:spPr>
          <a:xfrm>
            <a:off x="7939072" y="2245114"/>
            <a:ext cx="3493008" cy="401421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2345C96-F0CA-C44C-8DEE-85F9777F667A}"/>
              </a:ext>
            </a:extLst>
          </p:cNvPr>
          <p:cNvSpPr/>
          <p:nvPr userDrawn="1"/>
        </p:nvSpPr>
        <p:spPr>
          <a:xfrm>
            <a:off x="4302688" y="2245114"/>
            <a:ext cx="3493008" cy="401421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00959-1286-0A41-A6F2-12904F192476}"/>
              </a:ext>
            </a:extLst>
          </p:cNvPr>
          <p:cNvSpPr/>
          <p:nvPr userDrawn="1"/>
        </p:nvSpPr>
        <p:spPr>
          <a:xfrm>
            <a:off x="666304" y="2245114"/>
            <a:ext cx="3493008" cy="401421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231528"/>
            <a:ext cx="3490482" cy="1946715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02688" y="2231528"/>
            <a:ext cx="3490928" cy="1946715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E930C279-A4EF-384B-90ED-2790F6E7AE7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939072" y="2231528"/>
            <a:ext cx="3490928" cy="1946715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4639988-DA1D-4E46-AB95-8DE81CD634B2}"/>
              </a:ext>
            </a:extLst>
          </p:cNvPr>
          <p:cNvCxnSpPr>
            <a:cxnSpLocks/>
          </p:cNvCxnSpPr>
          <p:nvPr userDrawn="1"/>
        </p:nvCxnSpPr>
        <p:spPr>
          <a:xfrm>
            <a:off x="7928912" y="2169848"/>
            <a:ext cx="3520187" cy="0"/>
          </a:xfrm>
          <a:prstGeom prst="line">
            <a:avLst/>
          </a:prstGeom>
          <a:ln w="63500">
            <a:solidFill>
              <a:srgbClr val="037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>
            <a:cxnSpLocks/>
          </p:cNvCxnSpPr>
          <p:nvPr userDrawn="1"/>
        </p:nvCxnSpPr>
        <p:spPr>
          <a:xfrm>
            <a:off x="4302242" y="2169848"/>
            <a:ext cx="3493623" cy="0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070" y="655984"/>
            <a:ext cx="10872466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>
            <a:cxnSpLocks/>
          </p:cNvCxnSpPr>
          <p:nvPr userDrawn="1"/>
        </p:nvCxnSpPr>
        <p:spPr>
          <a:xfrm>
            <a:off x="666304" y="2169848"/>
            <a:ext cx="3493176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7A06005-38F1-2E41-82AE-4CCA775133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00" y="4371027"/>
            <a:ext cx="2895600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B0B1B95-6823-974C-B42D-F7A2353FD5C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400" y="4648200"/>
            <a:ext cx="2895600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5F1742D-E858-0147-BA2E-2F14C3BB2D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37980" y="4371027"/>
            <a:ext cx="2985992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DB8BCE1-7514-6946-87C6-9A39D20C2F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537980" y="4648200"/>
            <a:ext cx="2985992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8BDA7E28-4F7E-4241-8999-A9FDC41F74B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77008" y="4371027"/>
            <a:ext cx="2948192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6872DEC2-7AB1-F545-9DBB-C041DE45DCF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77008" y="4648200"/>
            <a:ext cx="2948192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5E8D20-DD85-834D-B784-0B3F9F43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73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_Process/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2345C96-F0CA-C44C-8DEE-85F9777F667A}"/>
              </a:ext>
            </a:extLst>
          </p:cNvPr>
          <p:cNvSpPr/>
          <p:nvPr userDrawn="1"/>
        </p:nvSpPr>
        <p:spPr>
          <a:xfrm>
            <a:off x="6120714" y="2245114"/>
            <a:ext cx="5263690" cy="401421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F00959-1286-0A41-A6F2-12904F192476}"/>
              </a:ext>
            </a:extLst>
          </p:cNvPr>
          <p:cNvSpPr/>
          <p:nvPr userDrawn="1"/>
        </p:nvSpPr>
        <p:spPr>
          <a:xfrm>
            <a:off x="666303" y="2245114"/>
            <a:ext cx="5264809" cy="4014216"/>
          </a:xfrm>
          <a:prstGeom prst="rect">
            <a:avLst/>
          </a:prstGeom>
          <a:solidFill>
            <a:srgbClr val="EE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51AB6C6-CE4A-A149-BF61-8BB50E67DC5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6750" y="2244285"/>
            <a:ext cx="5264136" cy="1946715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11AADBF9-D638-8F4F-ACAC-DD58717983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20714" y="2244285"/>
            <a:ext cx="5263690" cy="1946715"/>
          </a:xfrm>
          <a:noFill/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195D93-330B-FA4D-9E1B-8DC2260DE8C2}"/>
              </a:ext>
            </a:extLst>
          </p:cNvPr>
          <p:cNvCxnSpPr>
            <a:cxnSpLocks/>
          </p:cNvCxnSpPr>
          <p:nvPr userDrawn="1"/>
        </p:nvCxnSpPr>
        <p:spPr>
          <a:xfrm flipV="1">
            <a:off x="6120268" y="2169848"/>
            <a:ext cx="5263690" cy="1"/>
          </a:xfrm>
          <a:prstGeom prst="line">
            <a:avLst/>
          </a:prstGeom>
          <a:ln w="63500">
            <a:solidFill>
              <a:srgbClr val="30D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2A269A1-E0AA-F147-A602-2FAFA477B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7070" y="655984"/>
            <a:ext cx="10872466" cy="609398"/>
          </a:xfrm>
        </p:spPr>
        <p:txBody>
          <a:bodyPr anchor="t"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72BCDD-DDCC-EC47-92A9-EBBC220942AE}"/>
              </a:ext>
            </a:extLst>
          </p:cNvPr>
          <p:cNvCxnSpPr>
            <a:cxnSpLocks/>
          </p:cNvCxnSpPr>
          <p:nvPr userDrawn="1"/>
        </p:nvCxnSpPr>
        <p:spPr>
          <a:xfrm>
            <a:off x="666304" y="2169848"/>
            <a:ext cx="5268199" cy="0"/>
          </a:xfrm>
          <a:prstGeom prst="line">
            <a:avLst/>
          </a:prstGeom>
          <a:ln w="63500">
            <a:solidFill>
              <a:srgbClr val="23D9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67A06005-38F1-2E41-82AE-4CCA775133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399" y="4426541"/>
            <a:ext cx="4680255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CB0B1B95-6823-974C-B42D-F7A2353FD5C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399" y="4724400"/>
            <a:ext cx="4680255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C5F1742D-E858-0147-BA2E-2F14C3BB2D0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6006" y="4426541"/>
            <a:ext cx="4769194" cy="22121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1DB8BCE1-7514-6946-87C6-9A39D20C2F1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56006" y="4724400"/>
            <a:ext cx="4769194" cy="205184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300" b="0" i="0">
                <a:latin typeface="Roboto Th" pitchFamily="2" charset="0"/>
                <a:ea typeface="Roboto Th" pitchFamily="2" charset="0"/>
              </a:defRPr>
            </a:lvl1pPr>
            <a:lvl2pPr marL="182880" indent="0">
              <a:buFontTx/>
              <a:buNone/>
              <a:defRPr/>
            </a:lvl2pPr>
            <a:lvl3pPr marL="384048" indent="0">
              <a:buFontTx/>
              <a:buNone/>
              <a:defRPr/>
            </a:lvl3pPr>
            <a:lvl4pPr marL="566928" indent="0">
              <a:buFontTx/>
              <a:buNone/>
              <a:defRPr/>
            </a:lvl4pPr>
            <a:lvl5pPr marL="777240" indent="0">
              <a:buFontTx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ts val="168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5E8D20-DD85-834D-B784-0B3F9F43BA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86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9CA5-0892-6346-801E-11CC35CC6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816" y="3667621"/>
            <a:ext cx="10799894" cy="1590179"/>
          </a:xfrm>
        </p:spPr>
        <p:txBody>
          <a:bodyPr lIns="0" tIns="0" rIns="0" bIns="0">
            <a:spAutoFit/>
          </a:bodyPr>
          <a:lstStyle>
            <a:lvl1pPr marL="182880">
              <a:defRPr b="0" i="0">
                <a:latin typeface="Roboto Th" pitchFamily="2" charset="0"/>
                <a:ea typeface="Roboto Th" pitchFamily="2" charset="0"/>
              </a:defRPr>
            </a:lvl1pPr>
            <a:lvl2pPr>
              <a:defRPr b="0" i="0">
                <a:latin typeface="Roboto Th" pitchFamily="2" charset="0"/>
                <a:ea typeface="Roboto Th" pitchFamily="2" charset="0"/>
              </a:defRPr>
            </a:lvl2pPr>
            <a:lvl3pPr>
              <a:defRPr b="0" i="0">
                <a:latin typeface="Roboto Th" pitchFamily="2" charset="0"/>
                <a:ea typeface="Roboto Th" pitchFamily="2" charset="0"/>
              </a:defRPr>
            </a:lvl3pPr>
            <a:lvl4pPr>
              <a:defRPr b="0" i="0">
                <a:latin typeface="Roboto Th" pitchFamily="2" charset="0"/>
                <a:ea typeface="Roboto Th" pitchFamily="2" charset="0"/>
              </a:defRPr>
            </a:lvl4pPr>
            <a:lvl5pPr>
              <a:defRPr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A02CCC8-9C24-FD4B-B186-99EE5DD9C3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816" y="2360933"/>
            <a:ext cx="10799894" cy="253274"/>
          </a:xfrm>
        </p:spPr>
        <p:txBody>
          <a:bodyPr wrap="square" lIns="0" tIns="0" rIns="0" bIns="0" anchor="b">
            <a:spAutoFit/>
          </a:bodyPr>
          <a:lstStyle>
            <a:lvl1pPr marL="0" indent="0">
              <a:buFontTx/>
              <a:buNone/>
              <a:defRPr sz="2800" b="0" i="0">
                <a:solidFill>
                  <a:srgbClr val="005B9E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AD7F6126-1B82-484D-BF7D-E7F4B215955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2816" y="2649032"/>
            <a:ext cx="10799894" cy="256480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B1D1AC8B-87F6-C84C-AE73-0E3C7DF39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609398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C7EAAC-8063-7448-BCE3-5F6DA963C5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-10160"/>
            <a:ext cx="2679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98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E664C-F57B-4A48-9B16-844150596A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0" y="-17936"/>
            <a:ext cx="1778000" cy="1549400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FB863F-8979-A440-B7B7-C4C65BE66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7B67E5-61E5-7D4A-BCB3-6BC91D9F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350" y="5723872"/>
            <a:ext cx="33968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23FC32-464D-354C-BE50-5B2EB2CCFAB3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3AF5465-71C4-674A-8EBC-D948D555F8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1FD9EE5-0E30-1540-8679-06572A202983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chemeClr val="bg1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82305B-54CA-D944-B623-BFF1472653F4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2CB945B-5644-644E-BAE0-42ED0E307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816" y="3667621"/>
            <a:ext cx="4859785" cy="1590179"/>
          </a:xfrm>
        </p:spPr>
        <p:txBody>
          <a:bodyPr wrap="square" lIns="0" tIns="0" rIns="0" bIns="0">
            <a:spAutoFit/>
          </a:bodyPr>
          <a:lstStyle>
            <a:lvl1pPr marL="182880">
              <a:defRPr b="0" i="0">
                <a:latin typeface="Roboto Th" pitchFamily="2" charset="0"/>
                <a:ea typeface="Roboto Th" pitchFamily="2" charset="0"/>
              </a:defRPr>
            </a:lvl1pPr>
            <a:lvl2pPr>
              <a:defRPr b="0" i="0">
                <a:latin typeface="Roboto Th" pitchFamily="2" charset="0"/>
                <a:ea typeface="Roboto Th" pitchFamily="2" charset="0"/>
              </a:defRPr>
            </a:lvl2pPr>
            <a:lvl3pPr>
              <a:defRPr b="0" i="0">
                <a:latin typeface="Roboto Th" pitchFamily="2" charset="0"/>
                <a:ea typeface="Roboto Th" pitchFamily="2" charset="0"/>
              </a:defRPr>
            </a:lvl3pPr>
            <a:lvl4pPr>
              <a:defRPr b="0" i="0">
                <a:latin typeface="Roboto Th" pitchFamily="2" charset="0"/>
                <a:ea typeface="Roboto Th" pitchFamily="2" charset="0"/>
              </a:defRPr>
            </a:lvl4pPr>
            <a:lvl5pPr>
              <a:defRPr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FDC2FCC-84BD-E642-B9C0-AD738D1F77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816" y="2360933"/>
            <a:ext cx="4859785" cy="253274"/>
          </a:xfrm>
        </p:spPr>
        <p:txBody>
          <a:bodyPr wrap="square" lIns="0" tIns="0" rIns="0" bIns="0" anchor="b">
            <a:spAutoFit/>
          </a:bodyPr>
          <a:lstStyle>
            <a:lvl1pPr marL="0" indent="0">
              <a:buFontTx/>
              <a:buNone/>
              <a:defRPr sz="2800" b="0" i="0">
                <a:solidFill>
                  <a:srgbClr val="005B9E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DF4DD0D-54E7-D645-BDAE-CE99CB9D63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2816" y="2649032"/>
            <a:ext cx="4859785" cy="256480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835A231B-F8A4-B643-99C8-CC40A210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4937343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4053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FB863F-8979-A440-B7B7-C4C65BE66F5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7B67E5-61E5-7D4A-BCB3-6BC91D9F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350" y="5723872"/>
            <a:ext cx="339680" cy="365125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23FC32-464D-354C-BE50-5B2EB2CCFAB3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3AF5465-71C4-674A-8EBC-D948D555F8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51FD9EE5-0E30-1540-8679-06572A202983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chemeClr val="bg1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82305B-54CA-D944-B623-BFF1472653F4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2CB945B-5644-644E-BAE0-42ED0E307C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2816" y="3667621"/>
            <a:ext cx="4859785" cy="1590179"/>
          </a:xfrm>
        </p:spPr>
        <p:txBody>
          <a:bodyPr wrap="square" lIns="0" tIns="0" rIns="0" bIns="0">
            <a:spAutoFit/>
          </a:bodyPr>
          <a:lstStyle>
            <a:lvl1pPr marL="182880">
              <a:defRPr b="0" i="0">
                <a:latin typeface="Roboto Th" pitchFamily="2" charset="0"/>
                <a:ea typeface="Roboto Th" pitchFamily="2" charset="0"/>
              </a:defRPr>
            </a:lvl1pPr>
            <a:lvl2pPr>
              <a:defRPr b="0" i="0">
                <a:latin typeface="Roboto Th" pitchFamily="2" charset="0"/>
                <a:ea typeface="Roboto Th" pitchFamily="2" charset="0"/>
              </a:defRPr>
            </a:lvl2pPr>
            <a:lvl3pPr>
              <a:defRPr b="0" i="0">
                <a:latin typeface="Roboto Th" pitchFamily="2" charset="0"/>
                <a:ea typeface="Roboto Th" pitchFamily="2" charset="0"/>
              </a:defRPr>
            </a:lvl3pPr>
            <a:lvl4pPr>
              <a:defRPr b="0" i="0">
                <a:latin typeface="Roboto Th" pitchFamily="2" charset="0"/>
                <a:ea typeface="Roboto Th" pitchFamily="2" charset="0"/>
              </a:defRPr>
            </a:lvl4pPr>
            <a:lvl5pPr>
              <a:defRPr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FDC2FCC-84BD-E642-B9C0-AD738D1F77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816" y="2360933"/>
            <a:ext cx="4859785" cy="253274"/>
          </a:xfrm>
        </p:spPr>
        <p:txBody>
          <a:bodyPr wrap="square" lIns="0" tIns="0" rIns="0" bIns="0" anchor="b">
            <a:spAutoFit/>
          </a:bodyPr>
          <a:lstStyle>
            <a:lvl1pPr marL="0" indent="0">
              <a:buFontTx/>
              <a:buNone/>
              <a:defRPr sz="2800" b="0" i="0">
                <a:solidFill>
                  <a:srgbClr val="005B9E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FDF4DD0D-54E7-D645-BDAE-CE99CB9D63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2816" y="2649032"/>
            <a:ext cx="4859785" cy="256480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835A231B-F8A4-B643-99C8-CC40A210B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4937343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306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E7C7D72-47C5-E540-9B59-13A1E3585B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56DE3-95C2-F144-AF42-D406259A97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5556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8DE06-CA66-F44C-8E75-A301A04862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0407" y="2603677"/>
            <a:ext cx="5845653" cy="2769989"/>
          </a:xfrm>
        </p:spPr>
        <p:txBody>
          <a:bodyPr wrap="square" anchor="b">
            <a:spAutoFit/>
          </a:bodyPr>
          <a:lstStyle>
            <a:lvl1pPr algn="l">
              <a:lnSpc>
                <a:spcPts val="7200"/>
              </a:lnSpc>
              <a:defRPr sz="7000"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3E1A-E9C8-9B4C-ABB3-04A68ED4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07" y="5615392"/>
            <a:ext cx="9144000" cy="221214"/>
          </a:xfrm>
        </p:spPr>
        <p:txBody>
          <a:bodyPr lIns="0" tIns="0" rIns="0" bIns="0">
            <a:spAutoFit/>
          </a:bodyPr>
          <a:lstStyle>
            <a:lvl1pPr marL="0" indent="0" algn="l">
              <a:buNone/>
              <a:defRPr sz="1800" b="0" i="0" baseline="0">
                <a:latin typeface="Roboto Th" pitchFamily="2" charset="0"/>
                <a:ea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9AF2F-1CD8-6E4E-9C09-917AD366DF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0407" y="1246688"/>
            <a:ext cx="246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80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49CA5-0892-6346-801E-11CC35CC6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6912" y="3667621"/>
            <a:ext cx="5181600" cy="1590179"/>
          </a:xfrm>
        </p:spPr>
        <p:txBody>
          <a:bodyPr lIns="0" tIns="0" rIns="0" bIns="0">
            <a:spAutoFit/>
          </a:bodyPr>
          <a:lstStyle>
            <a:lvl1pPr marL="182880">
              <a:defRPr b="0" i="0">
                <a:latin typeface="Roboto Th" pitchFamily="2" charset="0"/>
                <a:ea typeface="Roboto Th" pitchFamily="2" charset="0"/>
              </a:defRPr>
            </a:lvl1pPr>
            <a:lvl2pPr>
              <a:defRPr b="0" i="0">
                <a:latin typeface="Roboto Th" pitchFamily="2" charset="0"/>
                <a:ea typeface="Roboto Th" pitchFamily="2" charset="0"/>
              </a:defRPr>
            </a:lvl2pPr>
            <a:lvl3pPr>
              <a:defRPr b="0" i="0">
                <a:latin typeface="Roboto Th" pitchFamily="2" charset="0"/>
                <a:ea typeface="Roboto Th" pitchFamily="2" charset="0"/>
              </a:defRPr>
            </a:lvl3pPr>
            <a:lvl4pPr>
              <a:defRPr b="0" i="0">
                <a:latin typeface="Roboto Th" pitchFamily="2" charset="0"/>
                <a:ea typeface="Roboto Th" pitchFamily="2" charset="0"/>
              </a:defRPr>
            </a:lvl4pPr>
            <a:lvl5pPr>
              <a:defRPr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49264-B152-F145-8DE6-0638FA8E2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7148" y="3667621"/>
            <a:ext cx="5181600" cy="1590179"/>
          </a:xfrm>
        </p:spPr>
        <p:txBody>
          <a:bodyPr lIns="0" tIns="0" rIns="0" bIns="0">
            <a:spAutoFit/>
          </a:bodyPr>
          <a:lstStyle>
            <a:lvl1pPr marL="182880">
              <a:defRPr b="0" i="0">
                <a:latin typeface="Roboto Th" pitchFamily="2" charset="0"/>
                <a:ea typeface="Roboto Th" pitchFamily="2" charset="0"/>
              </a:defRPr>
            </a:lvl1pPr>
            <a:lvl2pPr>
              <a:defRPr b="0" i="0">
                <a:latin typeface="Roboto Th" pitchFamily="2" charset="0"/>
                <a:ea typeface="Roboto Th" pitchFamily="2" charset="0"/>
              </a:defRPr>
            </a:lvl2pPr>
            <a:lvl3pPr>
              <a:defRPr b="0" i="0">
                <a:latin typeface="Roboto Th" pitchFamily="2" charset="0"/>
                <a:ea typeface="Roboto Th" pitchFamily="2" charset="0"/>
              </a:defRPr>
            </a:lvl3pPr>
            <a:lvl4pPr>
              <a:defRPr b="0" i="0">
                <a:latin typeface="Roboto Th" pitchFamily="2" charset="0"/>
                <a:ea typeface="Roboto Th" pitchFamily="2" charset="0"/>
              </a:defRPr>
            </a:lvl4pPr>
            <a:lvl5pPr>
              <a:defRPr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A5D6F521-9BBD-564F-8125-C8CE37D072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816" y="2360933"/>
            <a:ext cx="10722336" cy="253274"/>
          </a:xfrm>
        </p:spPr>
        <p:txBody>
          <a:bodyPr wrap="square" lIns="0" tIns="0" rIns="0" bIns="0" anchor="b">
            <a:spAutoFit/>
          </a:bodyPr>
          <a:lstStyle>
            <a:lvl1pPr marL="0" indent="0">
              <a:buFontTx/>
              <a:buNone/>
              <a:defRPr sz="2800" b="0" i="0">
                <a:solidFill>
                  <a:srgbClr val="005B9E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5F6F1DE1-3A02-EF40-A8EC-593CCDFAF0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2816" y="2649032"/>
            <a:ext cx="10722336" cy="256480"/>
          </a:xfr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ts val="2180"/>
              </a:lnSpc>
              <a:buFontTx/>
              <a:buNone/>
              <a:defRPr sz="1400" b="0" i="0">
                <a:solidFill>
                  <a:srgbClr val="00305A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BF710B4C-9745-4A4A-9622-9B2F40187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799894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F76465-3F64-9F4D-8A74-E9A67560E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12300" y="0"/>
            <a:ext cx="26797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5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00192A-119B-3A4C-BFF1-1E61F3F0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09AEED-91CD-C749-BDE0-7EA29A5A85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8" y="1371601"/>
            <a:ext cx="10742612" cy="48006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F9F892FA-063E-694D-877C-1BBC0258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804742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925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 and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D2269B-2B16-A341-B90B-EACFF374BE8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384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135F9CF-42B9-8B4B-BD6F-BAD3CFED1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A09AEED-91CD-C749-BDE0-7EA29A5A85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7388" y="1371601"/>
            <a:ext cx="10742612" cy="48006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4E35749-2FD3-F240-B1AE-365874B800B3}"/>
              </a:ext>
            </a:extLst>
          </p:cNvPr>
          <p:cNvSpPr txBox="1">
            <a:spLocks/>
          </p:cNvSpPr>
          <p:nvPr userDrawn="1"/>
        </p:nvSpPr>
        <p:spPr>
          <a:xfrm>
            <a:off x="11690350" y="5723872"/>
            <a:ext cx="3396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kern="120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4DAF8E-FDD9-D749-9BB5-653BA8DA8860}" type="slidenum">
              <a:rPr lang="en-US" b="0" i="0" smtClean="0">
                <a:latin typeface="Roboto Th" pitchFamily="2" charset="0"/>
                <a:ea typeface="Roboto Th" pitchFamily="2" charset="0"/>
              </a:rPr>
              <a:pPr/>
              <a:t>‹#›</a:t>
            </a:fld>
            <a:endParaRPr lang="en-US" b="0" i="0">
              <a:latin typeface="Roboto Th" pitchFamily="2" charset="0"/>
              <a:ea typeface="Roboto Th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BC59F00-3560-7E43-8DB2-FDF775932CCA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19DEB05-7E05-5A4C-9538-4D0CC5C4DD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096FA6-F0A3-8E48-B426-A4320C671A0C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298BB00-4D38-8D4F-AE4E-16F690C7F586}"/>
              </a:ext>
            </a:extLst>
          </p:cNvPr>
          <p:cNvSpPr/>
          <p:nvPr userDrawn="1"/>
        </p:nvSpPr>
        <p:spPr>
          <a:xfrm>
            <a:off x="-1" y="0"/>
            <a:ext cx="54864" cy="6858000"/>
          </a:xfrm>
          <a:prstGeom prst="rect">
            <a:avLst/>
          </a:prstGeom>
          <a:gradFill>
            <a:gsLst>
              <a:gs pos="100000">
                <a:srgbClr val="2BB3EE"/>
              </a:gs>
              <a:gs pos="0">
                <a:srgbClr val="266FB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55DBD6D0-8E8D-2143-9F8B-F6946B881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804742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950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90464-7FA3-6143-AF00-2D231BB7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AC4A-91A1-3B41-B4AE-A23E632665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9171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01 Divide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1358" y="1906292"/>
            <a:ext cx="10991374" cy="2852737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8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52" y="307535"/>
            <a:ext cx="2011213" cy="4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4906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9852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2965" y="1182051"/>
            <a:ext cx="5361709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DB5E446-421A-E746-A83E-D1D14D8D9C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55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29852" y="827132"/>
            <a:ext cx="11544822" cy="233674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cap="all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329852" y="1249286"/>
            <a:ext cx="11544822" cy="49352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1801" y="6568496"/>
            <a:ext cx="1126587" cy="180352"/>
          </a:xfrm>
        </p:spPr>
        <p:txBody>
          <a:bodyPr lIns="0" tIns="0" rIns="0" bIns="0"/>
          <a:lstStyle/>
          <a:p>
            <a:fld id="{3DB5E446-421A-E746-A83E-D1D14D8D9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4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One Column with Photo">
  <p:cSld name="3_One Column with Photo"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3"/>
          <p:cNvSpPr txBox="1">
            <a:spLocks noGrp="1"/>
          </p:cNvSpPr>
          <p:nvPr>
            <p:ph type="ftr" idx="11"/>
          </p:nvPr>
        </p:nvSpPr>
        <p:spPr>
          <a:xfrm>
            <a:off x="351542" y="6459278"/>
            <a:ext cx="411480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>
                <a:solidFill>
                  <a:srgbClr val="6E8897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0" name="Google Shape;760;p5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61" name="Google Shape;761;p53"/>
          <p:cNvSpPr txBox="1">
            <a:spLocks noGrp="1"/>
          </p:cNvSpPr>
          <p:nvPr>
            <p:ph type="sldNum" idx="12"/>
          </p:nvPr>
        </p:nvSpPr>
        <p:spPr>
          <a:xfrm>
            <a:off x="11690350" y="5723872"/>
            <a:ext cx="3396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ctr">
              <a:spcBef>
                <a:spcPts val="0"/>
              </a:spcBef>
              <a:buNone/>
              <a:defRPr sz="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2" name="Google Shape;762;p53"/>
          <p:cNvCxnSpPr/>
          <p:nvPr/>
        </p:nvCxnSpPr>
        <p:spPr>
          <a:xfrm>
            <a:off x="10245725" y="6505444"/>
            <a:ext cx="127952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3" name="Google Shape;763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45890" y="6372094"/>
            <a:ext cx="2286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3"/>
          <p:cNvSpPr txBox="1"/>
          <p:nvPr/>
        </p:nvSpPr>
        <p:spPr>
          <a:xfrm>
            <a:off x="6049318" y="6451583"/>
            <a:ext cx="4114800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cyberark.com</a:t>
            </a:r>
            <a:endParaRPr sz="7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5" name="Google Shape;765;p53"/>
          <p:cNvCxnSpPr/>
          <p:nvPr/>
        </p:nvCxnSpPr>
        <p:spPr>
          <a:xfrm>
            <a:off x="11690350" y="5727047"/>
            <a:ext cx="33968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66" name="Google Shape;766;p53"/>
          <p:cNvSpPr txBox="1">
            <a:spLocks noGrp="1"/>
          </p:cNvSpPr>
          <p:nvPr>
            <p:ph type="body" idx="1"/>
          </p:nvPr>
        </p:nvSpPr>
        <p:spPr>
          <a:xfrm>
            <a:off x="702816" y="2762449"/>
            <a:ext cx="4859785" cy="1590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11150" algn="l">
              <a:lnSpc>
                <a:spcPct val="129230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300"/>
              <a:buChar char="▸"/>
              <a:defRPr b="0" i="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1150" algn="l">
              <a:lnSpc>
                <a:spcPct val="129230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300"/>
              <a:buChar char="･"/>
              <a:defRPr b="0" i="0"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 algn="l">
              <a:lnSpc>
                <a:spcPct val="129230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300"/>
              <a:buChar char="･"/>
              <a:defRPr b="0" i="0"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 algn="l">
              <a:lnSpc>
                <a:spcPct val="129230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300"/>
              <a:buChar char="･"/>
              <a:defRPr b="0" i="0"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 algn="l">
              <a:lnSpc>
                <a:spcPct val="129230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300"/>
              <a:buChar char="･"/>
              <a:defRPr b="0" i="0"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Char char="･"/>
              <a:defRPr/>
            </a:lvl9pPr>
          </a:lstStyle>
          <a:p>
            <a:endParaRPr/>
          </a:p>
        </p:txBody>
      </p:sp>
      <p:sp>
        <p:nvSpPr>
          <p:cNvPr id="767" name="Google Shape;767;p53"/>
          <p:cNvSpPr txBox="1">
            <a:spLocks noGrp="1"/>
          </p:cNvSpPr>
          <p:nvPr>
            <p:ph type="body" idx="3"/>
          </p:nvPr>
        </p:nvSpPr>
        <p:spPr>
          <a:xfrm>
            <a:off x="702816" y="1862550"/>
            <a:ext cx="4859785" cy="25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lvl="0" indent="-228600" algn="l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Clr>
                <a:srgbClr val="005B9E"/>
              </a:buClr>
              <a:buSzPts val="2800"/>
              <a:buFont typeface="Roboto"/>
              <a:buNone/>
              <a:defRPr sz="2800" b="0" i="0">
                <a:solidFill>
                  <a:srgbClr val="005B9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2pPr>
            <a:lvl3pPr marL="1371600" lvl="2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3pPr>
            <a:lvl4pPr marL="1828800" lvl="3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4pPr>
            <a:lvl5pPr marL="2286000" lvl="4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Char char="･"/>
              <a:defRPr/>
            </a:lvl9pPr>
          </a:lstStyle>
          <a:p>
            <a:endParaRPr/>
          </a:p>
        </p:txBody>
      </p:sp>
      <p:sp>
        <p:nvSpPr>
          <p:cNvPr id="768" name="Google Shape;768;p53"/>
          <p:cNvSpPr txBox="1">
            <a:spLocks noGrp="1"/>
          </p:cNvSpPr>
          <p:nvPr>
            <p:ph type="body" idx="4"/>
          </p:nvPr>
        </p:nvSpPr>
        <p:spPr>
          <a:xfrm>
            <a:off x="702816" y="2150649"/>
            <a:ext cx="4859785" cy="256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55714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400"/>
              <a:buFont typeface="Roboto"/>
              <a:buNone/>
              <a:defRPr sz="1400" b="0" i="0">
                <a:solidFill>
                  <a:srgbClr val="00305A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2pPr>
            <a:lvl3pPr marL="1371600" lvl="2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3pPr>
            <a:lvl4pPr marL="1828800" lvl="3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4pPr>
            <a:lvl5pPr marL="2286000" lvl="4" indent="-342900" algn="l">
              <a:lnSpc>
                <a:spcPct val="93333"/>
              </a:lnSpc>
              <a:spcBef>
                <a:spcPts val="1000"/>
              </a:spcBef>
              <a:spcAft>
                <a:spcPts val="0"/>
              </a:spcAft>
              <a:buClr>
                <a:srgbClr val="00305A"/>
              </a:buClr>
              <a:buSzPts val="1800"/>
              <a:buChar char="･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･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800"/>
              <a:buChar char="･"/>
              <a:defRPr/>
            </a:lvl9pPr>
          </a:lstStyle>
          <a:p>
            <a:endParaRPr/>
          </a:p>
        </p:txBody>
      </p:sp>
      <p:sp>
        <p:nvSpPr>
          <p:cNvPr id="769" name="Google Shape;769;p53"/>
          <p:cNvSpPr txBox="1">
            <a:spLocks noGrp="1"/>
          </p:cNvSpPr>
          <p:nvPr>
            <p:ph type="title"/>
          </p:nvPr>
        </p:nvSpPr>
        <p:spPr>
          <a:xfrm>
            <a:off x="625258" y="392374"/>
            <a:ext cx="3757272" cy="1055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B3EE"/>
              </a:buClr>
              <a:buSzPts val="4000"/>
              <a:buFont typeface="Roboto"/>
              <a:buNone/>
              <a:defRPr sz="4000" b="0" i="0"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9362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A92A39-BB1E-A04D-9C5D-A4870C31B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C26F08-6850-6547-BF63-C370F3E1E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0000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8DE06-CA66-F44C-8E75-A301A04862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0007" y="2603677"/>
            <a:ext cx="4805993" cy="2769989"/>
          </a:xfrm>
        </p:spPr>
        <p:txBody>
          <a:bodyPr wrap="square" anchor="b">
            <a:spAutoFit/>
          </a:bodyPr>
          <a:lstStyle>
            <a:lvl1pPr algn="l">
              <a:lnSpc>
                <a:spcPts val="7200"/>
              </a:lnSpc>
              <a:defRPr sz="70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3E1A-E9C8-9B4C-ABB3-04A68ED4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0007" y="5615392"/>
            <a:ext cx="4805993" cy="221214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 i="0" baseline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9AF2F-1CD8-6E4E-9C09-917AD366D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lum bright="100000" contrast="100000"/>
            <a:alphaModFix/>
          </a:blip>
          <a:stretch>
            <a:fillRect/>
          </a:stretch>
        </p:blipFill>
        <p:spPr>
          <a:xfrm>
            <a:off x="1290007" y="1246688"/>
            <a:ext cx="246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998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8B9A2-201F-2A49-8D64-037D18CBB1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2" name="Picture 4" descr="What is DevOps? - Automation Consultants">
            <a:extLst>
              <a:ext uri="{FF2B5EF4-FFF2-40B4-BE49-F238E27FC236}">
                <a16:creationId xmlns:a16="http://schemas.microsoft.com/office/drawing/2014/main" id="{F5F1C074-E81B-5948-9D65-E22E0AD062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43901">
            <a:off x="5630996" y="2285423"/>
            <a:ext cx="638051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8DE06-CA66-F44C-8E75-A301A04862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0407" y="2133600"/>
            <a:ext cx="5845653" cy="2769989"/>
          </a:xfrm>
        </p:spPr>
        <p:txBody>
          <a:bodyPr wrap="square" anchor="b">
            <a:spAutoFit/>
          </a:bodyPr>
          <a:lstStyle>
            <a:lvl1pPr algn="l">
              <a:lnSpc>
                <a:spcPts val="7200"/>
              </a:lnSpc>
              <a:defRPr sz="7000"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3E1A-E9C8-9B4C-ABB3-04A68ED4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07" y="5145315"/>
            <a:ext cx="9144000" cy="221214"/>
          </a:xfrm>
        </p:spPr>
        <p:txBody>
          <a:bodyPr lIns="0" tIns="0" rIns="0" bIns="0">
            <a:spAutoFit/>
          </a:bodyPr>
          <a:lstStyle>
            <a:lvl1pPr marL="0" indent="0" algn="l">
              <a:buNone/>
              <a:defRPr sz="1800" b="0" i="0" baseline="0">
                <a:latin typeface="Roboto Th" pitchFamily="2" charset="0"/>
                <a:ea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9AF2F-1CD8-6E4E-9C09-917AD366DF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0407" y="1246688"/>
            <a:ext cx="246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14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39C287-A953-434B-9C90-506DD73E35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78DE06-CA66-F44C-8E75-A301A048623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34000" y="2590800"/>
            <a:ext cx="4805993" cy="2769989"/>
          </a:xfrm>
        </p:spPr>
        <p:txBody>
          <a:bodyPr wrap="square" anchor="b">
            <a:spAutoFit/>
          </a:bodyPr>
          <a:lstStyle>
            <a:lvl1pPr algn="l">
              <a:lnSpc>
                <a:spcPts val="7200"/>
              </a:lnSpc>
              <a:defRPr sz="70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0D3E1A-E9C8-9B4C-ABB3-04A68ED45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0" y="5602515"/>
            <a:ext cx="4805993" cy="221214"/>
          </a:xfrm>
        </p:spPr>
        <p:txBody>
          <a:bodyPr wrap="square" lIns="0" tIns="0" rIns="0" bIns="0">
            <a:spAutoFit/>
          </a:bodyPr>
          <a:lstStyle>
            <a:lvl1pPr marL="0" indent="0" algn="l">
              <a:buNone/>
              <a:defRPr sz="1800" b="0" i="0" baseline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49AF2F-1CD8-6E4E-9C09-917AD366DFD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lum bright="100000" contrast="100000"/>
            <a:alphaModFix/>
          </a:blip>
          <a:stretch>
            <a:fillRect/>
          </a:stretch>
        </p:blipFill>
        <p:spPr>
          <a:xfrm>
            <a:off x="5334000" y="990600"/>
            <a:ext cx="24638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0F300-2E20-1F4B-9331-E87CB431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42" y="306389"/>
            <a:ext cx="10961316" cy="498598"/>
          </a:xfrm>
        </p:spPr>
        <p:txBody>
          <a:bodyPr anchor="t"/>
          <a:lstStyle>
            <a:lvl1pPr>
              <a:defRPr sz="3600" b="0" i="0"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221FE-3D8B-3342-A1C4-34444A674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182880">
              <a:defRPr sz="2400" b="0" i="0">
                <a:latin typeface="Roboto Th" pitchFamily="2" charset="0"/>
                <a:ea typeface="Roboto Th" pitchFamily="2" charset="0"/>
              </a:defRPr>
            </a:lvl1pPr>
            <a:lvl2pPr>
              <a:defRPr sz="2400" b="0" i="0">
                <a:latin typeface="Roboto Th" pitchFamily="2" charset="0"/>
                <a:ea typeface="Roboto Th" pitchFamily="2" charset="0"/>
              </a:defRPr>
            </a:lvl2pPr>
            <a:lvl3pPr>
              <a:defRPr sz="2400" b="0" i="0">
                <a:latin typeface="Roboto Th" pitchFamily="2" charset="0"/>
                <a:ea typeface="Roboto Th" pitchFamily="2" charset="0"/>
              </a:defRPr>
            </a:lvl3pPr>
            <a:lvl4pPr>
              <a:defRPr sz="2400" b="0" i="0">
                <a:latin typeface="Roboto Th" pitchFamily="2" charset="0"/>
                <a:ea typeface="Roboto Th" pitchFamily="2" charset="0"/>
              </a:defRPr>
            </a:lvl4pPr>
            <a:lvl5pPr>
              <a:defRPr sz="2400" b="0" i="0">
                <a:latin typeface="Roboto Th" pitchFamily="2" charset="0"/>
                <a:ea typeface="Roboto Th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95435-152D-CD4F-A2C0-0C446EA1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CDF589D-0725-2442-B870-9728CD4CA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346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4FD0C32-8900-A34B-B0C3-BC36EA8251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2178A-65B5-C048-8371-19660DB52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4605" y="2553126"/>
            <a:ext cx="6654628" cy="1773499"/>
          </a:xfrm>
        </p:spPr>
        <p:txBody>
          <a:bodyPr anchor="ctr"/>
          <a:lstStyle>
            <a:lvl1pPr>
              <a:lnSpc>
                <a:spcPts val="7200"/>
              </a:lnSpc>
              <a:defRPr sz="48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915B-91B5-9B43-82CF-110A2E6A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B332-A462-F642-BD68-831EB2CFE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8819C-39EE-4743-8A29-4087DFCABE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2980" y="2781300"/>
            <a:ext cx="203200" cy="139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1A4B5-DD3A-154F-ADC3-68722871E0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7296" y="1098550"/>
            <a:ext cx="50800" cy="4660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18010E-A516-6E4F-AB92-F4E8B03AD3A7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247D6B2-E489-6946-9AF1-49D33684AE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AB91F4-0DF3-0542-8A05-EEDAAAB9AB2A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chemeClr val="bg1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058BA1-C526-DB46-B1C1-54C048FA47F6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47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5169E1C-0618-8E44-ABD3-CF570F018560}"/>
              </a:ext>
            </a:extLst>
          </p:cNvPr>
          <p:cNvSpPr/>
          <p:nvPr userDrawn="1"/>
        </p:nvSpPr>
        <p:spPr>
          <a:xfrm>
            <a:off x="-2" y="0"/>
            <a:ext cx="12192002" cy="6858000"/>
          </a:xfrm>
          <a:prstGeom prst="rect">
            <a:avLst/>
          </a:prstGeom>
          <a:gradFill>
            <a:gsLst>
              <a:gs pos="0">
                <a:srgbClr val="40C7F4">
                  <a:lumMod val="67483"/>
                </a:srgbClr>
              </a:gs>
              <a:gs pos="82000">
                <a:srgbClr val="203A7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13292-8204-B542-BAA9-4B9DA041D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1087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202178A-65B5-C048-8371-19660DB52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4605" y="2516546"/>
            <a:ext cx="6654628" cy="1846659"/>
          </a:xfrm>
        </p:spPr>
        <p:txBody>
          <a:bodyPr anchor="ctr"/>
          <a:lstStyle>
            <a:lvl1pPr>
              <a:lnSpc>
                <a:spcPts val="7200"/>
              </a:lnSpc>
              <a:defRPr sz="60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915B-91B5-9B43-82CF-110A2E6A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B332-A462-F642-BD68-831EB2CFE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8819C-39EE-4743-8A29-4087DFCABE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752980" y="2781300"/>
            <a:ext cx="203200" cy="139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1A4B5-DD3A-154F-ADC3-68722871E0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77296" y="1098550"/>
            <a:ext cx="50800" cy="4660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18010E-A516-6E4F-AB92-F4E8B03AD3A7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247D6B2-E489-6946-9AF1-49D33684AED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AB91F4-0DF3-0542-8A05-EEDAAAB9AB2A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chemeClr val="bg1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058BA1-C526-DB46-B1C1-54C048FA47F6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726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F6401230-52FB-E543-82A0-622F997955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="0" i="0">
                <a:latin typeface="Roboto Th" pitchFamily="2" charset="0"/>
                <a:ea typeface="Roboto Th" pitchFamily="2" charset="0"/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2178A-65B5-C048-8371-19660DB52D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4605" y="2516546"/>
            <a:ext cx="6654628" cy="1846659"/>
          </a:xfrm>
        </p:spPr>
        <p:txBody>
          <a:bodyPr anchor="ctr"/>
          <a:lstStyle>
            <a:lvl1pPr>
              <a:lnSpc>
                <a:spcPts val="7200"/>
              </a:lnSpc>
              <a:defRPr sz="60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C915B-91B5-9B43-82CF-110A2E6A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CAB332-A462-F642-BD68-831EB2CFE6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chemeClr val="bg1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98819C-39EE-4743-8A29-4087DFCAB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752980" y="2781300"/>
            <a:ext cx="203200" cy="1397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1A4B5-DD3A-154F-ADC3-68722871E01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77296" y="1098550"/>
            <a:ext cx="50800" cy="46609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18010E-A516-6E4F-AB92-F4E8B03AD3A7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247D6B2-E489-6946-9AF1-49D33684AE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9CAB91F4-0DF3-0542-8A05-EEDAAAB9AB2A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chemeClr val="bg1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chemeClr val="bg1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058BA1-C526-DB46-B1C1-54C048FA47F6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5833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3DB5A-C198-AC48-A76F-437728EEC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12187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75CDF-C3A8-FB47-A4D9-B82C093E0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205" y="2445862"/>
            <a:ext cx="10986369" cy="213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F06DE-8A0C-2948-8D8A-AC871A012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1542" y="6459278"/>
            <a:ext cx="4114800" cy="92333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6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r>
              <a:rPr lang="en-US"/>
              <a:t>Copyright © 2021 CyberArk Software Ltd.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BC7EA6-4F3D-8647-9213-D25198AA6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0350" y="5723872"/>
            <a:ext cx="33968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0" i="0">
                <a:solidFill>
                  <a:srgbClr val="6E8897"/>
                </a:solidFill>
                <a:latin typeface="Roboto Th" pitchFamily="2" charset="0"/>
                <a:ea typeface="Roboto Th" pitchFamily="2" charset="0"/>
              </a:defRPr>
            </a:lvl1pPr>
          </a:lstStyle>
          <a:p>
            <a:fld id="{9C4DAF8E-FDD9-D749-9BB5-653BA8DA88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B668F8-3106-1E4C-9409-821F659310E1}"/>
              </a:ext>
            </a:extLst>
          </p:cNvPr>
          <p:cNvSpPr/>
          <p:nvPr userDrawn="1"/>
        </p:nvSpPr>
        <p:spPr>
          <a:xfrm>
            <a:off x="-1" y="0"/>
            <a:ext cx="54864" cy="6858000"/>
          </a:xfrm>
          <a:prstGeom prst="rect">
            <a:avLst/>
          </a:prstGeom>
          <a:gradFill>
            <a:gsLst>
              <a:gs pos="100000">
                <a:srgbClr val="2BB3EE"/>
              </a:gs>
              <a:gs pos="0">
                <a:srgbClr val="266FB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68FB526-46AB-C442-9A3F-2CDD7EEBC993}"/>
              </a:ext>
            </a:extLst>
          </p:cNvPr>
          <p:cNvCxnSpPr>
            <a:cxnSpLocks/>
          </p:cNvCxnSpPr>
          <p:nvPr userDrawn="1"/>
        </p:nvCxnSpPr>
        <p:spPr>
          <a:xfrm>
            <a:off x="11690350" y="5727047"/>
            <a:ext cx="339680" cy="0"/>
          </a:xfrm>
          <a:prstGeom prst="line">
            <a:avLst/>
          </a:prstGeom>
          <a:ln>
            <a:solidFill>
              <a:srgbClr val="6E8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DA99B5-03E6-A240-9DEB-7A98EEA038C2}"/>
              </a:ext>
            </a:extLst>
          </p:cNvPr>
          <p:cNvCxnSpPr>
            <a:cxnSpLocks/>
          </p:cNvCxnSpPr>
          <p:nvPr userDrawn="1"/>
        </p:nvCxnSpPr>
        <p:spPr>
          <a:xfrm>
            <a:off x="10245725" y="6505444"/>
            <a:ext cx="1279525" cy="0"/>
          </a:xfrm>
          <a:prstGeom prst="line">
            <a:avLst/>
          </a:prstGeom>
          <a:ln>
            <a:solidFill>
              <a:srgbClr val="6E88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757D947A-A91E-A945-BF71-852C06405962}"/>
              </a:ext>
            </a:extLst>
          </p:cNvPr>
          <p:cNvSpPr txBox="1">
            <a:spLocks/>
          </p:cNvSpPr>
          <p:nvPr userDrawn="1"/>
        </p:nvSpPr>
        <p:spPr>
          <a:xfrm>
            <a:off x="6049318" y="6451583"/>
            <a:ext cx="4114800" cy="107722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rgbClr val="6E8897"/>
                </a:solidFill>
                <a:latin typeface="Roboto" pitchFamily="2" charset="0"/>
                <a:ea typeface="Roboto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700" b="0" i="0" err="1">
                <a:solidFill>
                  <a:srgbClr val="6E8897"/>
                </a:solidFill>
                <a:effectLst/>
                <a:latin typeface="Roboto Lt" pitchFamily="2" charset="0"/>
                <a:ea typeface="Roboto Lt" pitchFamily="2" charset="0"/>
              </a:rPr>
              <a:t>cyberark.com</a:t>
            </a:r>
            <a:endParaRPr lang="en-US" sz="700" b="0" i="0">
              <a:solidFill>
                <a:srgbClr val="6E8897"/>
              </a:solidFill>
              <a:effectLst/>
              <a:latin typeface="Roboto Lt" pitchFamily="2" charset="0"/>
              <a:ea typeface="Roboto Lt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40648E-BF16-024D-BCDB-F27151A7E803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11745890" y="6372094"/>
            <a:ext cx="228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56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60" r:id="rId3"/>
    <p:sldLayoutId id="2147483674" r:id="rId4"/>
    <p:sldLayoutId id="2147483675" r:id="rId5"/>
    <p:sldLayoutId id="2147483650" r:id="rId6"/>
    <p:sldLayoutId id="2147483651" r:id="rId7"/>
    <p:sldLayoutId id="2147483658" r:id="rId8"/>
    <p:sldLayoutId id="2147483661" r:id="rId9"/>
    <p:sldLayoutId id="2147483662" r:id="rId10"/>
    <p:sldLayoutId id="2147483664" r:id="rId11"/>
    <p:sldLayoutId id="2147483669" r:id="rId12"/>
    <p:sldLayoutId id="2147483670" r:id="rId13"/>
    <p:sldLayoutId id="2147483663" r:id="rId14"/>
    <p:sldLayoutId id="2147483671" r:id="rId15"/>
    <p:sldLayoutId id="2147483672" r:id="rId16"/>
    <p:sldLayoutId id="2147483652" r:id="rId17"/>
    <p:sldLayoutId id="2147483659" r:id="rId18"/>
    <p:sldLayoutId id="2147483668" r:id="rId19"/>
    <p:sldLayoutId id="2147483665" r:id="rId20"/>
    <p:sldLayoutId id="2147483667" r:id="rId21"/>
    <p:sldLayoutId id="2147483666" r:id="rId22"/>
    <p:sldLayoutId id="2147483655" r:id="rId23"/>
    <p:sldLayoutId id="2147483676" r:id="rId24"/>
    <p:sldLayoutId id="2147483677" r:id="rId25"/>
    <p:sldLayoutId id="2147483678" r:id="rId26"/>
    <p:sldLayoutId id="2147483679" r:id="rId27"/>
    <p:sldLayoutId id="2147483680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gradFill>
            <a:gsLst>
              <a:gs pos="0">
                <a:srgbClr val="2BB3EE"/>
              </a:gs>
              <a:gs pos="81000">
                <a:srgbClr val="266FB8"/>
              </a:gs>
            </a:gsLst>
            <a:lin ang="2700000" scaled="0"/>
          </a:gradFill>
          <a:latin typeface="Roboto Th" pitchFamily="2" charset="0"/>
          <a:ea typeface="Roboto Th" pitchFamily="2" charset="0"/>
          <a:cs typeface="+mj-cs"/>
        </a:defRPr>
      </a:lvl1pPr>
    </p:titleStyle>
    <p:bodyStyle>
      <a:lvl1pPr marL="137160" indent="-182880" algn="l" defTabSz="914400" rtl="0" eaLnBrk="1" latinLnBrk="0" hangingPunct="1">
        <a:lnSpc>
          <a:spcPts val="1680"/>
        </a:lnSpc>
        <a:spcBef>
          <a:spcPts val="1000"/>
        </a:spcBef>
        <a:buFont typeface="Arial" panose="020B0604020202020204" pitchFamily="34" charset="0"/>
        <a:buChar char="•"/>
        <a:defRPr sz="1300" b="0" i="0" kern="1200">
          <a:solidFill>
            <a:srgbClr val="00305A"/>
          </a:solidFill>
          <a:latin typeface="Roboto Th" pitchFamily="2" charset="0"/>
          <a:ea typeface="Roboto Th" pitchFamily="2" charset="0"/>
          <a:cs typeface="+mn-cs"/>
        </a:defRPr>
      </a:lvl1pPr>
      <a:lvl2pPr marL="365760" indent="-182880" algn="l" defTabSz="914400" rtl="0" eaLnBrk="1" latinLnBrk="0" hangingPunct="1">
        <a:lnSpc>
          <a:spcPts val="1680"/>
        </a:lnSpc>
        <a:spcBef>
          <a:spcPts val="1000"/>
        </a:spcBef>
        <a:buFont typeface="System Font Regular"/>
        <a:buChar char="–"/>
        <a:defRPr sz="1300" b="0" i="0" kern="1200">
          <a:solidFill>
            <a:srgbClr val="00305A"/>
          </a:solidFill>
          <a:latin typeface="Roboto Th" pitchFamily="2" charset="0"/>
          <a:ea typeface="Roboto Th" pitchFamily="2" charset="0"/>
          <a:cs typeface="+mn-cs"/>
        </a:defRPr>
      </a:lvl2pPr>
      <a:lvl3pPr marL="566928" indent="-182880" algn="l" defTabSz="914400" rtl="0" eaLnBrk="1" latinLnBrk="0" hangingPunct="1">
        <a:lnSpc>
          <a:spcPts val="1680"/>
        </a:lnSpc>
        <a:spcBef>
          <a:spcPts val="1000"/>
        </a:spcBef>
        <a:buFont typeface="Arial" panose="020B0604020202020204" pitchFamily="34" charset="0"/>
        <a:buChar char="•"/>
        <a:defRPr sz="1300" b="0" i="0" kern="1200">
          <a:solidFill>
            <a:srgbClr val="00305A"/>
          </a:solidFill>
          <a:latin typeface="Roboto Th" pitchFamily="2" charset="0"/>
          <a:ea typeface="Roboto Th" pitchFamily="2" charset="0"/>
          <a:cs typeface="+mn-cs"/>
        </a:defRPr>
      </a:lvl3pPr>
      <a:lvl4pPr marL="749808" indent="-182880" algn="l" defTabSz="914400" rtl="0" eaLnBrk="1" latinLnBrk="0" hangingPunct="1">
        <a:lnSpc>
          <a:spcPts val="1680"/>
        </a:lnSpc>
        <a:spcBef>
          <a:spcPts val="1000"/>
        </a:spcBef>
        <a:buFont typeface="System Font Regular"/>
        <a:buChar char="–"/>
        <a:defRPr sz="1300" b="0" i="0" kern="1200">
          <a:solidFill>
            <a:srgbClr val="00305A"/>
          </a:solidFill>
          <a:latin typeface="Roboto Th" pitchFamily="2" charset="0"/>
          <a:ea typeface="Roboto Th" pitchFamily="2" charset="0"/>
          <a:cs typeface="+mn-cs"/>
        </a:defRPr>
      </a:lvl4pPr>
      <a:lvl5pPr marL="960120" indent="-182880" algn="l" defTabSz="914400" rtl="0" eaLnBrk="1" latinLnBrk="0" hangingPunct="1">
        <a:lnSpc>
          <a:spcPts val="1680"/>
        </a:lnSpc>
        <a:spcBef>
          <a:spcPts val="1000"/>
        </a:spcBef>
        <a:buFont typeface="Arial" panose="020B0604020202020204" pitchFamily="34" charset="0"/>
        <a:buChar char="•"/>
        <a:defRPr sz="1300" b="0" i="0" kern="1200">
          <a:solidFill>
            <a:srgbClr val="00305A"/>
          </a:solidFill>
          <a:latin typeface="Roboto Th" pitchFamily="2" charset="0"/>
          <a:ea typeface="Roboto Th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26" Type="http://schemas.openxmlformats.org/officeDocument/2006/relationships/image" Target="../media/image85.png"/><Relationship Id="rId3" Type="http://schemas.openxmlformats.org/officeDocument/2006/relationships/image" Target="../media/image68.png"/><Relationship Id="rId21" Type="http://schemas.openxmlformats.org/officeDocument/2006/relationships/image" Target="../media/image50.png"/><Relationship Id="rId7" Type="http://schemas.openxmlformats.org/officeDocument/2006/relationships/image" Target="../media/image71.png"/><Relationship Id="rId12" Type="http://schemas.openxmlformats.org/officeDocument/2006/relationships/image" Target="../media/image75.png"/><Relationship Id="rId17" Type="http://schemas.microsoft.com/office/2007/relationships/hdphoto" Target="../media/hdphoto3.wdp"/><Relationship Id="rId25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9.png"/><Relationship Id="rId20" Type="http://schemas.openxmlformats.org/officeDocument/2006/relationships/image" Target="../media/image82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4.png"/><Relationship Id="rId24" Type="http://schemas.openxmlformats.org/officeDocument/2006/relationships/image" Target="../media/image83.png"/><Relationship Id="rId5" Type="http://schemas.openxmlformats.org/officeDocument/2006/relationships/image" Target="../media/image69.png"/><Relationship Id="rId15" Type="http://schemas.openxmlformats.org/officeDocument/2006/relationships/image" Target="../media/image78.png"/><Relationship Id="rId23" Type="http://schemas.openxmlformats.org/officeDocument/2006/relationships/image" Target="../media/image54.png"/><Relationship Id="rId28" Type="http://schemas.openxmlformats.org/officeDocument/2006/relationships/image" Target="../media/image87.png"/><Relationship Id="rId10" Type="http://schemas.openxmlformats.org/officeDocument/2006/relationships/image" Target="../media/image73.png"/><Relationship Id="rId19" Type="http://schemas.openxmlformats.org/officeDocument/2006/relationships/image" Target="../media/image81.png"/><Relationship Id="rId4" Type="http://schemas.microsoft.com/office/2007/relationships/hdphoto" Target="../media/hdphoto2.wdp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53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1.png"/><Relationship Id="rId4" Type="http://schemas.openxmlformats.org/officeDocument/2006/relationships/image" Target="../media/image102.png"/><Relationship Id="rId9" Type="http://schemas.openxmlformats.org/officeDocument/2006/relationships/image" Target="../media/image10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0.png"/><Relationship Id="rId3" Type="http://schemas.openxmlformats.org/officeDocument/2006/relationships/image" Target="../media/image109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1.gif"/><Relationship Id="rId5" Type="http://schemas.microsoft.com/office/2007/relationships/hdphoto" Target="../media/hdphoto4.wdp"/><Relationship Id="rId10" Type="http://schemas.openxmlformats.org/officeDocument/2006/relationships/image" Target="../media/image1010.png"/><Relationship Id="rId4" Type="http://schemas.openxmlformats.org/officeDocument/2006/relationships/image" Target="../media/image110.png"/><Relationship Id="rId9" Type="http://schemas.openxmlformats.org/officeDocument/2006/relationships/customXml" Target="../ink/ink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21.svg"/><Relationship Id="rId3" Type="http://schemas.openxmlformats.org/officeDocument/2006/relationships/image" Target="../media/image57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58.tiff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6.svg"/><Relationship Id="rId11" Type="http://schemas.openxmlformats.org/officeDocument/2006/relationships/image" Target="../media/image121.sv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2.png"/><Relationship Id="rId9" Type="http://schemas.openxmlformats.org/officeDocument/2006/relationships/image" Target="../media/image11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13" Type="http://schemas.openxmlformats.org/officeDocument/2006/relationships/image" Target="../media/image121.svg"/><Relationship Id="rId3" Type="http://schemas.openxmlformats.org/officeDocument/2006/relationships/image" Target="../media/image58.tiff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4.sv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tiff"/><Relationship Id="rId3" Type="http://schemas.openxmlformats.org/officeDocument/2006/relationships/image" Target="../media/image11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png"/><Relationship Id="rId11" Type="http://schemas.openxmlformats.org/officeDocument/2006/relationships/image" Target="../media/image121.svg"/><Relationship Id="rId5" Type="http://schemas.openxmlformats.org/officeDocument/2006/relationships/image" Target="../media/image116.svg"/><Relationship Id="rId10" Type="http://schemas.openxmlformats.org/officeDocument/2006/relationships/image" Target="../media/image120.png"/><Relationship Id="rId4" Type="http://schemas.openxmlformats.org/officeDocument/2006/relationships/image" Target="../media/image115.png"/><Relationship Id="rId9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61.tiff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6.svg"/><Relationship Id="rId11" Type="http://schemas.openxmlformats.org/officeDocument/2006/relationships/image" Target="../media/image121.sv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2.png"/><Relationship Id="rId9" Type="http://schemas.openxmlformats.org/officeDocument/2006/relationships/image" Target="../media/image11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3.tiff"/><Relationship Id="rId7" Type="http://schemas.openxmlformats.org/officeDocument/2006/relationships/image" Target="../media/image117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6.svg"/><Relationship Id="rId11" Type="http://schemas.openxmlformats.org/officeDocument/2006/relationships/image" Target="../media/image121.sv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2.png"/><Relationship Id="rId9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25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9.png"/><Relationship Id="rId5" Type="http://schemas.openxmlformats.org/officeDocument/2006/relationships/image" Target="../media/image126.png"/><Relationship Id="rId4" Type="http://schemas.openxmlformats.org/officeDocument/2006/relationships/image" Target="../media/image117.png"/><Relationship Id="rId9" Type="http://schemas.openxmlformats.org/officeDocument/2006/relationships/hyperlink" Target="https://cyberark.github.io/summon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33.png"/><Relationship Id="rId12" Type="http://schemas.openxmlformats.org/officeDocument/2006/relationships/image" Target="../media/image13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40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54568189/how-to-provide-ntlm-authentication-while-calling-any-url" TargetMode="External"/><Relationship Id="rId2" Type="http://schemas.openxmlformats.org/officeDocument/2006/relationships/hyperlink" Target="http://patelshailesh.com/index.php/how-windows-authentication-works-with-iis-http-sys-kerberos-ntlm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rldefense.com/v3/__https:/secure-web.cisco.com/100DjjNN85aVXSvjxqmKDMfw8dL9Nh02uexOtuw85mpZR1L8ySNX_c_h4fcTLzMCik-nWALWmZF85EEJ4EzPlLZJkC957Mh3wgGBtc2jWEl28-q0HryiH8V_vv9MA-2c3meYA46pVJQEWHl8kwB1Y6ITtBwYcE6KhobKkZSz9aRyc2joxYn3DU-GzuedPh5RlLE-6vwNiK2MEPob6JVxAe5C6xD7raZ9i-Pjtcke6nVwMHv_zU2RmDTy02lTZ5Pro/https*3A*2F*2Furldefense.com*2Fv3*2F__https*3A*2Fsecure-web.cisco.com*2F1k1sXCm_1O_qW6ycvKc6KFoYtAm1WCVXUBu-4CNITHJ-r4VQKJFI-kP_FPh9HDjtSrmKgcHbIVZy483VpI6rAsF0u6em7ai6OwiXMsHdw0QBegXpAGXrJ5waEM5MrVAgGzGhlgbpt36QfkG68iSIycTc7qPF31UZrRkvz3bHKYzro7KyPGgy-EmpKx6C8vRAtfVQsr4VOmYoOXTEHciiEmPLGiL5MvCjU5ocgBYs8z6amnnE9MDpjy9-FEXYnWD_G*2Fhttps*2A3A*2A2F*2A2Furldefense.com*2A2Fv3*2A2F__https*2A3A*2A2FCyberArkCCP*2A2FWindowsAuthentication*2A2Fapi*2A2FAccounts*2A3FAppID*2A3D*2A24AppID*2A26Object*2A3D*2A24object*2A2A22__*2A3BJQ*2A21*2A21Pe07N362zA*2A21kj4p8kg3tE4HgpYAQTWFs_GpWh8nxth6GJ6S0bOF_lFGnPFXb7bdt3ttiM3nB2ILuic*2A24__*3BJSUlJSUlJSUlJSUlJSUlJSUlJSUlJQ*21*21Pe07N362zA*21nfGF-NSupCs4t-ntubzY3-T0yKsJFa8S9EH4oARaqTbFRBvQk4hmAsRuP-46SRi6lxM*24__;JSUlJSUlJSUlJSUlJSUlJSUlJSUlJSUlJSUlJSUlJSUlJSUl!!Pe07N362zA!h_egdK_kl9yBzVpHbsvCqUzOGHNuBxR6w5Cwzb4fJurc68i35C8MvEYSAtDARP6o8Ls$" TargetMode="External"/><Relationship Id="rId4" Type="http://schemas.openxmlformats.org/officeDocument/2006/relationships/hyperlink" Target="https://docs.microsoft.com/en-us/dotnet/api/system.net.webclient.usedefaultcredentials?view=net-5.0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emf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00.tiff"/><Relationship Id="rId7" Type="http://schemas.openxmlformats.org/officeDocument/2006/relationships/image" Target="../media/image1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2.png"/><Relationship Id="rId5" Type="http://schemas.openxmlformats.org/officeDocument/2006/relationships/hyperlink" Target="https://docs.cyberark.com/Product-Doc/OnlineHelp/PAS/Latest/en/Content/PASIMP/AccountsStoredInConfigurationFiles.htm" TargetMode="External"/><Relationship Id="rId4" Type="http://schemas.openxmlformats.org/officeDocument/2006/relationships/image" Target="../media/image101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13" Type="http://schemas.openxmlformats.org/officeDocument/2006/relationships/image" Target="../media/image135.png"/><Relationship Id="rId3" Type="http://schemas.openxmlformats.org/officeDocument/2006/relationships/tags" Target="../tags/tag7.xml"/><Relationship Id="rId7" Type="http://schemas.openxmlformats.org/officeDocument/2006/relationships/image" Target="../media/image146.png"/><Relationship Id="rId12" Type="http://schemas.openxmlformats.org/officeDocument/2006/relationships/image" Target="../media/image134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45.png"/><Relationship Id="rId11" Type="http://schemas.openxmlformats.org/officeDocument/2006/relationships/image" Target="../media/image133.png"/><Relationship Id="rId5" Type="http://schemas.openxmlformats.org/officeDocument/2006/relationships/notesSlide" Target="../notesSlides/notesSlide31.xml"/><Relationship Id="rId15" Type="http://schemas.openxmlformats.org/officeDocument/2006/relationships/image" Target="../media/image149.png"/><Relationship Id="rId10" Type="http://schemas.openxmlformats.org/officeDocument/2006/relationships/image" Target="../media/image132.png"/><Relationship Id="rId4" Type="http://schemas.openxmlformats.org/officeDocument/2006/relationships/slideLayout" Target="../slideLayouts/slideLayout25.xml"/><Relationship Id="rId9" Type="http://schemas.openxmlformats.org/officeDocument/2006/relationships/image" Target="../media/image148.jpeg"/><Relationship Id="rId14" Type="http://schemas.openxmlformats.org/officeDocument/2006/relationships/image" Target="../media/image1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jpeg"/><Relationship Id="rId3" Type="http://schemas.openxmlformats.org/officeDocument/2006/relationships/image" Target="../media/image88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10" Type="http://schemas.openxmlformats.org/officeDocument/2006/relationships/image" Target="../media/image156.jpe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6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88.png"/><Relationship Id="rId4" Type="http://schemas.openxmlformats.org/officeDocument/2006/relationships/image" Target="../media/image1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gif"/><Relationship Id="rId3" Type="http://schemas.openxmlformats.org/officeDocument/2006/relationships/image" Target="../media/image163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5.png"/><Relationship Id="rId5" Type="http://schemas.openxmlformats.org/officeDocument/2006/relationships/image" Target="../media/image88.png"/><Relationship Id="rId4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tiff"/><Relationship Id="rId18" Type="http://schemas.openxmlformats.org/officeDocument/2006/relationships/image" Target="../media/image60.tiff"/><Relationship Id="rId3" Type="http://schemas.openxmlformats.org/officeDocument/2006/relationships/image" Target="../media/image45.tiff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tiff"/><Relationship Id="rId25" Type="http://schemas.openxmlformats.org/officeDocument/2006/relationships/image" Target="../media/image67.tif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tiff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tiff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tiff"/><Relationship Id="rId10" Type="http://schemas.openxmlformats.org/officeDocument/2006/relationships/image" Target="../media/image52.jpeg"/><Relationship Id="rId19" Type="http://schemas.openxmlformats.org/officeDocument/2006/relationships/image" Target="../media/image61.tiff"/><Relationship Id="rId4" Type="http://schemas.openxmlformats.org/officeDocument/2006/relationships/image" Target="../media/image46.png"/><Relationship Id="rId9" Type="http://schemas.openxmlformats.org/officeDocument/2006/relationships/image" Target="../media/image51.tiff"/><Relationship Id="rId14" Type="http://schemas.openxmlformats.org/officeDocument/2006/relationships/image" Target="../media/image56.tiff"/><Relationship Id="rId22" Type="http://schemas.openxmlformats.org/officeDocument/2006/relationships/image" Target="../media/image6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6D6C-B76A-4E2A-A921-CAF52D9A4D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r>
              <a:rPr lang="en-GB" sz="4800" dirty="0"/>
              <a:t>Secrets Management For Cloud, DevOps</a:t>
            </a:r>
            <a:br>
              <a:rPr lang="en-GB" sz="4800" dirty="0"/>
            </a:br>
            <a:r>
              <a:rPr lang="en-GB" sz="4800" dirty="0"/>
              <a:t>&amp; Applications</a:t>
            </a:r>
            <a:br>
              <a:rPr lang="en-GB" sz="4800" dirty="0"/>
            </a:br>
            <a:endParaRPr lang="he-IL" sz="4800" dirty="0"/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FB1256D-073C-4286-9AF9-3B8F5D1C790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64875" y="6569075"/>
            <a:ext cx="1127125" cy="179388"/>
          </a:xfrm>
        </p:spPr>
        <p:txBody>
          <a:bodyPr/>
          <a:lstStyle/>
          <a:p>
            <a:pPr>
              <a:spcAft>
                <a:spcPts val="600"/>
              </a:spcAft>
            </a:pPr>
            <a:fld id="{3DB5E446-421A-E746-A83E-D1D14D8D9CBB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40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The Vision We’re Delivering On</a:t>
            </a:r>
          </a:p>
        </p:txBody>
      </p:sp>
      <p:sp>
        <p:nvSpPr>
          <p:cNvPr id="331" name="object 137"/>
          <p:cNvSpPr/>
          <p:nvPr/>
        </p:nvSpPr>
        <p:spPr>
          <a:xfrm>
            <a:off x="609600" y="2036172"/>
            <a:ext cx="10966508" cy="617491"/>
          </a:xfrm>
          <a:custGeom>
            <a:avLst/>
            <a:gdLst/>
            <a:ahLst/>
            <a:cxnLst/>
            <a:rect l="l" t="t" r="r" b="b"/>
            <a:pathLst>
              <a:path w="15078710" h="544829">
                <a:moveTo>
                  <a:pt x="418058" y="0"/>
                </a:moveTo>
                <a:lnTo>
                  <a:pt x="0" y="272244"/>
                </a:lnTo>
                <a:lnTo>
                  <a:pt x="418058" y="544487"/>
                </a:lnTo>
                <a:lnTo>
                  <a:pt x="418058" y="442774"/>
                </a:lnTo>
                <a:lnTo>
                  <a:pt x="14816215" y="442774"/>
                </a:lnTo>
                <a:lnTo>
                  <a:pt x="15078079" y="272244"/>
                </a:lnTo>
                <a:lnTo>
                  <a:pt x="14816277" y="101752"/>
                </a:lnTo>
                <a:lnTo>
                  <a:pt x="418058" y="101752"/>
                </a:lnTo>
                <a:lnTo>
                  <a:pt x="418058" y="0"/>
                </a:lnTo>
                <a:close/>
              </a:path>
              <a:path w="15078710" h="544829">
                <a:moveTo>
                  <a:pt x="14816215" y="442774"/>
                </a:moveTo>
                <a:lnTo>
                  <a:pt x="14660029" y="442774"/>
                </a:lnTo>
                <a:lnTo>
                  <a:pt x="14660029" y="544487"/>
                </a:lnTo>
                <a:lnTo>
                  <a:pt x="14816215" y="442774"/>
                </a:lnTo>
                <a:close/>
              </a:path>
              <a:path w="15078710" h="544829">
                <a:moveTo>
                  <a:pt x="14660029" y="0"/>
                </a:moveTo>
                <a:lnTo>
                  <a:pt x="14660029" y="101752"/>
                </a:lnTo>
                <a:lnTo>
                  <a:pt x="14816277" y="101752"/>
                </a:lnTo>
                <a:lnTo>
                  <a:pt x="1466002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32" name="TextBox 331"/>
          <p:cNvSpPr txBox="1"/>
          <p:nvPr/>
        </p:nvSpPr>
        <p:spPr>
          <a:xfrm>
            <a:off x="609600" y="2149959"/>
            <a:ext cx="112595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Enterprise-Spanning Service delivered by IT Security</a:t>
            </a:r>
          </a:p>
        </p:txBody>
      </p:sp>
      <p:pic>
        <p:nvPicPr>
          <p:cNvPr id="185" name="Picture 184">
            <a:extLst>
              <a:ext uri="{FF2B5EF4-FFF2-40B4-BE49-F238E27FC236}">
                <a16:creationId xmlns:a16="http://schemas.microsoft.com/office/drawing/2014/main" id="{A9649A27-F7E0-4EDD-BC2D-1B950E64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30" b="96337" l="2256" r="96241">
                        <a14:foregroundMark x1="19799" y1="35897" x2="19799" y2="35897"/>
                        <a14:foregroundMark x1="2506" y1="54579" x2="2506" y2="54579"/>
                        <a14:foregroundMark x1="76441" y1="17949" x2="76441" y2="17949"/>
                        <a14:foregroundMark x1="80952" y1="38462" x2="80952" y2="38462"/>
                        <a14:foregroundMark x1="96241" y1="79487" x2="96241" y2="79487"/>
                        <a14:foregroundMark x1="69424" y1="96703" x2="69424" y2="96703"/>
                        <a14:foregroundMark x1="59148" y1="2930" x2="59148" y2="2930"/>
                        <a14:backgroundMark x1="17043" y1="60073" x2="17043" y2="60073"/>
                        <a14:backgroundMark x1="25815" y1="64835" x2="25815" y2="64835"/>
                        <a14:backgroundMark x1="28822" y1="65568" x2="28822" y2="65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40" y="4850607"/>
            <a:ext cx="845529" cy="554205"/>
          </a:xfrm>
          <a:prstGeom prst="rect">
            <a:avLst/>
          </a:prstGeom>
        </p:spPr>
      </p:pic>
      <p:cxnSp>
        <p:nvCxnSpPr>
          <p:cNvPr id="186" name="Elbow Connector 19">
            <a:extLst>
              <a:ext uri="{FF2B5EF4-FFF2-40B4-BE49-F238E27FC236}">
                <a16:creationId xmlns:a16="http://schemas.microsoft.com/office/drawing/2014/main" id="{DC1E0CCA-5BFD-43DE-8DB9-950FDB0021B1}"/>
              </a:ext>
            </a:extLst>
          </p:cNvPr>
          <p:cNvCxnSpPr/>
          <p:nvPr/>
        </p:nvCxnSpPr>
        <p:spPr>
          <a:xfrm rot="16200000" flipH="1">
            <a:off x="9450237" y="4640046"/>
            <a:ext cx="659026" cy="276971"/>
          </a:xfrm>
          <a:prstGeom prst="bentConnector3">
            <a:avLst>
              <a:gd name="adj1" fmla="val 995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1D740B3-3E10-439F-9127-649D783CEE83}"/>
              </a:ext>
            </a:extLst>
          </p:cNvPr>
          <p:cNvGrpSpPr/>
          <p:nvPr/>
        </p:nvGrpSpPr>
        <p:grpSpPr>
          <a:xfrm>
            <a:off x="4765306" y="4122627"/>
            <a:ext cx="399196" cy="283246"/>
            <a:chOff x="7580917" y="4670013"/>
            <a:chExt cx="617855" cy="481965"/>
          </a:xfrm>
        </p:grpSpPr>
        <p:sp>
          <p:nvSpPr>
            <p:cNvPr id="188" name="object 14">
              <a:extLst>
                <a:ext uri="{FF2B5EF4-FFF2-40B4-BE49-F238E27FC236}">
                  <a16:creationId xmlns:a16="http://schemas.microsoft.com/office/drawing/2014/main" id="{F30A7A95-C117-4DDB-A301-7D5479D94D52}"/>
                </a:ext>
              </a:extLst>
            </p:cNvPr>
            <p:cNvSpPr/>
            <p:nvPr/>
          </p:nvSpPr>
          <p:spPr>
            <a:xfrm>
              <a:off x="758091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0" name="object 15">
              <a:extLst>
                <a:ext uri="{FF2B5EF4-FFF2-40B4-BE49-F238E27FC236}">
                  <a16:creationId xmlns:a16="http://schemas.microsoft.com/office/drawing/2014/main" id="{B2D5CF18-A059-4DC8-88B1-51FD41A53C64}"/>
                </a:ext>
              </a:extLst>
            </p:cNvPr>
            <p:cNvSpPr/>
            <p:nvPr/>
          </p:nvSpPr>
          <p:spPr>
            <a:xfrm>
              <a:off x="768226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3" name="object 16">
              <a:extLst>
                <a:ext uri="{FF2B5EF4-FFF2-40B4-BE49-F238E27FC236}">
                  <a16:creationId xmlns:a16="http://schemas.microsoft.com/office/drawing/2014/main" id="{1A0AC5C6-D6F3-455D-BCEB-87F067644D44}"/>
                </a:ext>
              </a:extLst>
            </p:cNvPr>
            <p:cNvSpPr/>
            <p:nvPr/>
          </p:nvSpPr>
          <p:spPr>
            <a:xfrm>
              <a:off x="7687092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6" name="object 17">
              <a:extLst>
                <a:ext uri="{FF2B5EF4-FFF2-40B4-BE49-F238E27FC236}">
                  <a16:creationId xmlns:a16="http://schemas.microsoft.com/office/drawing/2014/main" id="{CD50FFAE-49CB-4743-A5A4-364F165241D7}"/>
                </a:ext>
              </a:extLst>
            </p:cNvPr>
            <p:cNvSpPr/>
            <p:nvPr/>
          </p:nvSpPr>
          <p:spPr>
            <a:xfrm>
              <a:off x="768226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3" name="object 18">
              <a:extLst>
                <a:ext uri="{FF2B5EF4-FFF2-40B4-BE49-F238E27FC236}">
                  <a16:creationId xmlns:a16="http://schemas.microsoft.com/office/drawing/2014/main" id="{24C03D63-44E0-46E9-8030-0244C3165D57}"/>
                </a:ext>
              </a:extLst>
            </p:cNvPr>
            <p:cNvSpPr/>
            <p:nvPr/>
          </p:nvSpPr>
          <p:spPr>
            <a:xfrm>
              <a:off x="809250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object 19">
              <a:extLst>
                <a:ext uri="{FF2B5EF4-FFF2-40B4-BE49-F238E27FC236}">
                  <a16:creationId xmlns:a16="http://schemas.microsoft.com/office/drawing/2014/main" id="{68F63AE2-D852-40FF-B351-120F06F171F3}"/>
                </a:ext>
              </a:extLst>
            </p:cNvPr>
            <p:cNvSpPr/>
            <p:nvPr/>
          </p:nvSpPr>
          <p:spPr>
            <a:xfrm>
              <a:off x="789553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677802B7-55CD-4866-BCBE-5EB0E7DD69E4}"/>
              </a:ext>
            </a:extLst>
          </p:cNvPr>
          <p:cNvGrpSpPr/>
          <p:nvPr/>
        </p:nvGrpSpPr>
        <p:grpSpPr>
          <a:xfrm>
            <a:off x="5905670" y="4112384"/>
            <a:ext cx="399196" cy="283246"/>
            <a:chOff x="9591327" y="4670013"/>
            <a:chExt cx="617855" cy="481965"/>
          </a:xfrm>
        </p:grpSpPr>
        <p:sp>
          <p:nvSpPr>
            <p:cNvPr id="256" name="object 20">
              <a:extLst>
                <a:ext uri="{FF2B5EF4-FFF2-40B4-BE49-F238E27FC236}">
                  <a16:creationId xmlns:a16="http://schemas.microsoft.com/office/drawing/2014/main" id="{8CD2667F-EC56-403B-A997-9FD8FB982552}"/>
                </a:ext>
              </a:extLst>
            </p:cNvPr>
            <p:cNvSpPr/>
            <p:nvPr/>
          </p:nvSpPr>
          <p:spPr>
            <a:xfrm>
              <a:off x="959132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7" name="object 21">
              <a:extLst>
                <a:ext uri="{FF2B5EF4-FFF2-40B4-BE49-F238E27FC236}">
                  <a16:creationId xmlns:a16="http://schemas.microsoft.com/office/drawing/2014/main" id="{73F70E3F-AD69-41B2-A6D3-C1D9FBA7D03F}"/>
                </a:ext>
              </a:extLst>
            </p:cNvPr>
            <p:cNvSpPr/>
            <p:nvPr/>
          </p:nvSpPr>
          <p:spPr>
            <a:xfrm>
              <a:off x="969267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2" name="object 22">
              <a:extLst>
                <a:ext uri="{FF2B5EF4-FFF2-40B4-BE49-F238E27FC236}">
                  <a16:creationId xmlns:a16="http://schemas.microsoft.com/office/drawing/2014/main" id="{A3A9CAF3-AB9B-4B4B-A902-A375E733FDA4}"/>
                </a:ext>
              </a:extLst>
            </p:cNvPr>
            <p:cNvSpPr/>
            <p:nvPr/>
          </p:nvSpPr>
          <p:spPr>
            <a:xfrm>
              <a:off x="969750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3" name="object 23">
              <a:extLst>
                <a:ext uri="{FF2B5EF4-FFF2-40B4-BE49-F238E27FC236}">
                  <a16:creationId xmlns:a16="http://schemas.microsoft.com/office/drawing/2014/main" id="{5703E5A9-8286-4DD4-A211-2CF831AA295F}"/>
                </a:ext>
              </a:extLst>
            </p:cNvPr>
            <p:cNvSpPr/>
            <p:nvPr/>
          </p:nvSpPr>
          <p:spPr>
            <a:xfrm>
              <a:off x="969267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4" name="object 24">
              <a:extLst>
                <a:ext uri="{FF2B5EF4-FFF2-40B4-BE49-F238E27FC236}">
                  <a16:creationId xmlns:a16="http://schemas.microsoft.com/office/drawing/2014/main" id="{06EE870F-DC39-48CD-907E-C37D1CFAEB1C}"/>
                </a:ext>
              </a:extLst>
            </p:cNvPr>
            <p:cNvSpPr/>
            <p:nvPr/>
          </p:nvSpPr>
          <p:spPr>
            <a:xfrm>
              <a:off x="1010291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5" name="object 25">
              <a:extLst>
                <a:ext uri="{FF2B5EF4-FFF2-40B4-BE49-F238E27FC236}">
                  <a16:creationId xmlns:a16="http://schemas.microsoft.com/office/drawing/2014/main" id="{74F84E35-1DE7-478A-9F6F-E3AB523268CE}"/>
                </a:ext>
              </a:extLst>
            </p:cNvPr>
            <p:cNvSpPr/>
            <p:nvPr/>
          </p:nvSpPr>
          <p:spPr>
            <a:xfrm>
              <a:off x="990594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66" name="object 80">
            <a:extLst>
              <a:ext uri="{FF2B5EF4-FFF2-40B4-BE49-F238E27FC236}">
                <a16:creationId xmlns:a16="http://schemas.microsoft.com/office/drawing/2014/main" id="{8C249E2E-9655-4533-9B10-DA27F2661F76}"/>
              </a:ext>
            </a:extLst>
          </p:cNvPr>
          <p:cNvSpPr txBox="1"/>
          <p:nvPr/>
        </p:nvSpPr>
        <p:spPr>
          <a:xfrm>
            <a:off x="4669306" y="3658053"/>
            <a:ext cx="1612558" cy="286331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IaaS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48961DE8-1928-43CC-82FE-15AD39C2AADF}"/>
              </a:ext>
            </a:extLst>
          </p:cNvPr>
          <p:cNvCxnSpPr/>
          <p:nvPr/>
        </p:nvCxnSpPr>
        <p:spPr>
          <a:xfrm>
            <a:off x="4954586" y="4449721"/>
            <a:ext cx="0" cy="35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object 74">
            <a:extLst>
              <a:ext uri="{FF2B5EF4-FFF2-40B4-BE49-F238E27FC236}">
                <a16:creationId xmlns:a16="http://schemas.microsoft.com/office/drawing/2014/main" id="{9C68134A-4A70-4245-BFFA-97D3E38F74DD}"/>
              </a:ext>
            </a:extLst>
          </p:cNvPr>
          <p:cNvSpPr/>
          <p:nvPr/>
        </p:nvSpPr>
        <p:spPr>
          <a:xfrm>
            <a:off x="4604875" y="3631402"/>
            <a:ext cx="1758940" cy="826937"/>
          </a:xfrm>
          <a:custGeom>
            <a:avLst/>
            <a:gdLst/>
            <a:ahLst/>
            <a:cxnLst/>
            <a:rect l="l" t="t" r="r" b="b"/>
            <a:pathLst>
              <a:path w="5631180" h="1034414">
                <a:moveTo>
                  <a:pt x="5487962" y="1034101"/>
                </a:moveTo>
                <a:lnTo>
                  <a:pt x="143107" y="1034101"/>
                </a:lnTo>
                <a:lnTo>
                  <a:pt x="97870" y="1026756"/>
                </a:lnTo>
                <a:lnTo>
                  <a:pt x="58586" y="1006303"/>
                </a:lnTo>
                <a:lnTo>
                  <a:pt x="27608" y="975117"/>
                </a:lnTo>
                <a:lnTo>
                  <a:pt x="7294" y="935570"/>
                </a:lnTo>
                <a:lnTo>
                  <a:pt x="0" y="890038"/>
                </a:lnTo>
                <a:lnTo>
                  <a:pt x="0" y="144063"/>
                </a:lnTo>
                <a:lnTo>
                  <a:pt x="7294" y="98524"/>
                </a:lnTo>
                <a:lnTo>
                  <a:pt x="27608" y="58977"/>
                </a:lnTo>
                <a:lnTo>
                  <a:pt x="58586" y="27793"/>
                </a:lnTo>
                <a:lnTo>
                  <a:pt x="97870" y="7343"/>
                </a:lnTo>
                <a:lnTo>
                  <a:pt x="143107" y="0"/>
                </a:lnTo>
                <a:lnTo>
                  <a:pt x="5487962" y="0"/>
                </a:lnTo>
                <a:lnTo>
                  <a:pt x="5533194" y="7343"/>
                </a:lnTo>
                <a:lnTo>
                  <a:pt x="5572482" y="27793"/>
                </a:lnTo>
                <a:lnTo>
                  <a:pt x="5603465" y="58977"/>
                </a:lnTo>
                <a:lnTo>
                  <a:pt x="5623786" y="98524"/>
                </a:lnTo>
                <a:lnTo>
                  <a:pt x="5631084" y="144063"/>
                </a:lnTo>
                <a:lnTo>
                  <a:pt x="5631084" y="890038"/>
                </a:lnTo>
                <a:lnTo>
                  <a:pt x="5623786" y="935570"/>
                </a:lnTo>
                <a:lnTo>
                  <a:pt x="5603465" y="975117"/>
                </a:lnTo>
                <a:lnTo>
                  <a:pt x="5572482" y="1006303"/>
                </a:lnTo>
                <a:lnTo>
                  <a:pt x="5533194" y="1026756"/>
                </a:lnTo>
                <a:lnTo>
                  <a:pt x="5487962" y="1034101"/>
                </a:lnTo>
                <a:close/>
              </a:path>
            </a:pathLst>
          </a:custGeom>
          <a:ln w="44435">
            <a:solidFill>
              <a:srgbClr val="D2D3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20998784-69CD-4681-A85F-F0E8D744585A}"/>
              </a:ext>
            </a:extLst>
          </p:cNvPr>
          <p:cNvCxnSpPr/>
          <p:nvPr/>
        </p:nvCxnSpPr>
        <p:spPr>
          <a:xfrm>
            <a:off x="6115191" y="4478004"/>
            <a:ext cx="0" cy="35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46CF277F-0D00-4E73-8327-CB9503D83F22}"/>
              </a:ext>
            </a:extLst>
          </p:cNvPr>
          <p:cNvGrpSpPr/>
          <p:nvPr/>
        </p:nvGrpSpPr>
        <p:grpSpPr>
          <a:xfrm>
            <a:off x="787023" y="4123374"/>
            <a:ext cx="399196" cy="283246"/>
            <a:chOff x="7580917" y="4670013"/>
            <a:chExt cx="617855" cy="481965"/>
          </a:xfrm>
        </p:grpSpPr>
        <p:sp>
          <p:nvSpPr>
            <p:cNvPr id="271" name="object 14">
              <a:extLst>
                <a:ext uri="{FF2B5EF4-FFF2-40B4-BE49-F238E27FC236}">
                  <a16:creationId xmlns:a16="http://schemas.microsoft.com/office/drawing/2014/main" id="{C5B36FE5-77B1-40BB-B261-4D5CB428DCA1}"/>
                </a:ext>
              </a:extLst>
            </p:cNvPr>
            <p:cNvSpPr/>
            <p:nvPr/>
          </p:nvSpPr>
          <p:spPr>
            <a:xfrm>
              <a:off x="758091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2" name="object 15">
              <a:extLst>
                <a:ext uri="{FF2B5EF4-FFF2-40B4-BE49-F238E27FC236}">
                  <a16:creationId xmlns:a16="http://schemas.microsoft.com/office/drawing/2014/main" id="{65427BD8-8286-4706-A2A2-48409E1561F6}"/>
                </a:ext>
              </a:extLst>
            </p:cNvPr>
            <p:cNvSpPr/>
            <p:nvPr/>
          </p:nvSpPr>
          <p:spPr>
            <a:xfrm>
              <a:off x="768226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3" name="object 16">
              <a:extLst>
                <a:ext uri="{FF2B5EF4-FFF2-40B4-BE49-F238E27FC236}">
                  <a16:creationId xmlns:a16="http://schemas.microsoft.com/office/drawing/2014/main" id="{D94D591A-2692-4A58-885C-7CABC9620F9F}"/>
                </a:ext>
              </a:extLst>
            </p:cNvPr>
            <p:cNvSpPr/>
            <p:nvPr/>
          </p:nvSpPr>
          <p:spPr>
            <a:xfrm>
              <a:off x="7687092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4" name="object 17">
              <a:extLst>
                <a:ext uri="{FF2B5EF4-FFF2-40B4-BE49-F238E27FC236}">
                  <a16:creationId xmlns:a16="http://schemas.microsoft.com/office/drawing/2014/main" id="{F666BF35-1B6B-44D1-9468-293325DF926F}"/>
                </a:ext>
              </a:extLst>
            </p:cNvPr>
            <p:cNvSpPr/>
            <p:nvPr/>
          </p:nvSpPr>
          <p:spPr>
            <a:xfrm>
              <a:off x="768226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5" name="object 18">
              <a:extLst>
                <a:ext uri="{FF2B5EF4-FFF2-40B4-BE49-F238E27FC236}">
                  <a16:creationId xmlns:a16="http://schemas.microsoft.com/office/drawing/2014/main" id="{FE7231B2-A087-4B72-B20E-4F5E4A76A3A5}"/>
                </a:ext>
              </a:extLst>
            </p:cNvPr>
            <p:cNvSpPr/>
            <p:nvPr/>
          </p:nvSpPr>
          <p:spPr>
            <a:xfrm>
              <a:off x="809250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6" name="object 19">
              <a:extLst>
                <a:ext uri="{FF2B5EF4-FFF2-40B4-BE49-F238E27FC236}">
                  <a16:creationId xmlns:a16="http://schemas.microsoft.com/office/drawing/2014/main" id="{66E3C780-C601-42B7-9637-6882570CFC80}"/>
                </a:ext>
              </a:extLst>
            </p:cNvPr>
            <p:cNvSpPr/>
            <p:nvPr/>
          </p:nvSpPr>
          <p:spPr>
            <a:xfrm>
              <a:off x="789553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29B2A44-E900-4350-A7BE-A47C74AA2DA1}"/>
              </a:ext>
            </a:extLst>
          </p:cNvPr>
          <p:cNvGrpSpPr/>
          <p:nvPr/>
        </p:nvGrpSpPr>
        <p:grpSpPr>
          <a:xfrm>
            <a:off x="1613083" y="4123374"/>
            <a:ext cx="399196" cy="283246"/>
            <a:chOff x="9591327" y="4670013"/>
            <a:chExt cx="617855" cy="481965"/>
          </a:xfrm>
        </p:grpSpPr>
        <p:sp>
          <p:nvSpPr>
            <p:cNvPr id="278" name="object 20">
              <a:extLst>
                <a:ext uri="{FF2B5EF4-FFF2-40B4-BE49-F238E27FC236}">
                  <a16:creationId xmlns:a16="http://schemas.microsoft.com/office/drawing/2014/main" id="{D9910399-62ED-49B0-A825-22D4D4EDDF6A}"/>
                </a:ext>
              </a:extLst>
            </p:cNvPr>
            <p:cNvSpPr/>
            <p:nvPr/>
          </p:nvSpPr>
          <p:spPr>
            <a:xfrm>
              <a:off x="959132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9" name="object 21">
              <a:extLst>
                <a:ext uri="{FF2B5EF4-FFF2-40B4-BE49-F238E27FC236}">
                  <a16:creationId xmlns:a16="http://schemas.microsoft.com/office/drawing/2014/main" id="{26C4318E-E28F-4146-9E14-6D0B9A53023D}"/>
                </a:ext>
              </a:extLst>
            </p:cNvPr>
            <p:cNvSpPr/>
            <p:nvPr/>
          </p:nvSpPr>
          <p:spPr>
            <a:xfrm>
              <a:off x="969267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0" name="object 22">
              <a:extLst>
                <a:ext uri="{FF2B5EF4-FFF2-40B4-BE49-F238E27FC236}">
                  <a16:creationId xmlns:a16="http://schemas.microsoft.com/office/drawing/2014/main" id="{E35D85D9-5A13-41E0-ACDB-23FA868D39E1}"/>
                </a:ext>
              </a:extLst>
            </p:cNvPr>
            <p:cNvSpPr/>
            <p:nvPr/>
          </p:nvSpPr>
          <p:spPr>
            <a:xfrm>
              <a:off x="969750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1" name="object 23">
              <a:extLst>
                <a:ext uri="{FF2B5EF4-FFF2-40B4-BE49-F238E27FC236}">
                  <a16:creationId xmlns:a16="http://schemas.microsoft.com/office/drawing/2014/main" id="{22BAB4F7-A79C-4069-8DA0-2197BBE255E3}"/>
                </a:ext>
              </a:extLst>
            </p:cNvPr>
            <p:cNvSpPr/>
            <p:nvPr/>
          </p:nvSpPr>
          <p:spPr>
            <a:xfrm>
              <a:off x="969267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2" name="object 24">
              <a:extLst>
                <a:ext uri="{FF2B5EF4-FFF2-40B4-BE49-F238E27FC236}">
                  <a16:creationId xmlns:a16="http://schemas.microsoft.com/office/drawing/2014/main" id="{0E1E81CA-25D0-496D-A11E-91C274A68449}"/>
                </a:ext>
              </a:extLst>
            </p:cNvPr>
            <p:cNvSpPr/>
            <p:nvPr/>
          </p:nvSpPr>
          <p:spPr>
            <a:xfrm>
              <a:off x="1010291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3" name="object 25">
              <a:extLst>
                <a:ext uri="{FF2B5EF4-FFF2-40B4-BE49-F238E27FC236}">
                  <a16:creationId xmlns:a16="http://schemas.microsoft.com/office/drawing/2014/main" id="{70881D2B-F849-49F5-9651-915E9FA38C5E}"/>
                </a:ext>
              </a:extLst>
            </p:cNvPr>
            <p:cNvSpPr/>
            <p:nvPr/>
          </p:nvSpPr>
          <p:spPr>
            <a:xfrm>
              <a:off x="990594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9DC329A2-430E-4F01-90D0-FC1850C16F59}"/>
              </a:ext>
            </a:extLst>
          </p:cNvPr>
          <p:cNvGrpSpPr/>
          <p:nvPr/>
        </p:nvGrpSpPr>
        <p:grpSpPr>
          <a:xfrm>
            <a:off x="2498134" y="4138122"/>
            <a:ext cx="406170" cy="283246"/>
            <a:chOff x="11601740" y="4670013"/>
            <a:chExt cx="628650" cy="481965"/>
          </a:xfrm>
        </p:grpSpPr>
        <p:sp>
          <p:nvSpPr>
            <p:cNvPr id="285" name="object 26">
              <a:extLst>
                <a:ext uri="{FF2B5EF4-FFF2-40B4-BE49-F238E27FC236}">
                  <a16:creationId xmlns:a16="http://schemas.microsoft.com/office/drawing/2014/main" id="{1BCA5CD4-C85F-4320-9FD9-961BFE28442D}"/>
                </a:ext>
              </a:extLst>
            </p:cNvPr>
            <p:cNvSpPr/>
            <p:nvPr/>
          </p:nvSpPr>
          <p:spPr>
            <a:xfrm>
              <a:off x="11601740" y="4670013"/>
              <a:ext cx="628650" cy="481965"/>
            </a:xfrm>
            <a:custGeom>
              <a:avLst/>
              <a:gdLst/>
              <a:ahLst/>
              <a:cxnLst/>
              <a:rect l="l" t="t" r="r" b="b"/>
              <a:pathLst>
                <a:path w="628650" h="481964">
                  <a:moveTo>
                    <a:pt x="534988" y="0"/>
                  </a:moveTo>
                  <a:lnTo>
                    <a:pt x="93243" y="0"/>
                  </a:lnTo>
                  <a:lnTo>
                    <a:pt x="76070" y="3482"/>
                  </a:lnTo>
                  <a:lnTo>
                    <a:pt x="62025" y="12972"/>
                  </a:lnTo>
                  <a:lnTo>
                    <a:pt x="52545" y="27035"/>
                  </a:lnTo>
                  <a:lnTo>
                    <a:pt x="49066" y="44234"/>
                  </a:lnTo>
                  <a:lnTo>
                    <a:pt x="49066" y="334908"/>
                  </a:lnTo>
                  <a:lnTo>
                    <a:pt x="774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247" y="448623"/>
                  </a:lnTo>
                  <a:lnTo>
                    <a:pt x="15826" y="465809"/>
                  </a:lnTo>
                  <a:lnTo>
                    <a:pt x="32989" y="477406"/>
                  </a:lnTo>
                  <a:lnTo>
                    <a:pt x="53987" y="481661"/>
                  </a:lnTo>
                  <a:lnTo>
                    <a:pt x="574275" y="481661"/>
                  </a:lnTo>
                  <a:lnTo>
                    <a:pt x="595265" y="477406"/>
                  </a:lnTo>
                  <a:lnTo>
                    <a:pt x="612428" y="465809"/>
                  </a:lnTo>
                  <a:lnTo>
                    <a:pt x="621617" y="452176"/>
                  </a:lnTo>
                  <a:lnTo>
                    <a:pt x="53987" y="452176"/>
                  </a:lnTo>
                  <a:lnTo>
                    <a:pt x="44437" y="450242"/>
                  </a:lnTo>
                  <a:lnTo>
                    <a:pt x="36628" y="444971"/>
                  </a:lnTo>
                  <a:lnTo>
                    <a:pt x="31357" y="437158"/>
                  </a:lnTo>
                  <a:lnTo>
                    <a:pt x="29423" y="427598"/>
                  </a:lnTo>
                  <a:lnTo>
                    <a:pt x="29423" y="422677"/>
                  </a:lnTo>
                  <a:lnTo>
                    <a:pt x="628263" y="422677"/>
                  </a:lnTo>
                  <a:lnTo>
                    <a:pt x="628263" y="415011"/>
                  </a:lnTo>
                  <a:lnTo>
                    <a:pt x="627621" y="412848"/>
                  </a:lnTo>
                  <a:lnTo>
                    <a:pt x="35150" y="412848"/>
                  </a:lnTo>
                  <a:lnTo>
                    <a:pt x="75034" y="348956"/>
                  </a:lnTo>
                  <a:lnTo>
                    <a:pt x="587933" y="348956"/>
                  </a:lnTo>
                  <a:lnTo>
                    <a:pt x="579165" y="334908"/>
                  </a:lnTo>
                  <a:lnTo>
                    <a:pt x="579165" y="329300"/>
                  </a:lnTo>
                  <a:lnTo>
                    <a:pt x="78510" y="329300"/>
                  </a:lnTo>
                  <a:lnTo>
                    <a:pt x="78510" y="36106"/>
                  </a:lnTo>
                  <a:lnTo>
                    <a:pt x="85128" y="29484"/>
                  </a:lnTo>
                  <a:lnTo>
                    <a:pt x="576184" y="29484"/>
                  </a:lnTo>
                  <a:lnTo>
                    <a:pt x="575689" y="27035"/>
                  </a:lnTo>
                  <a:lnTo>
                    <a:pt x="566214" y="12972"/>
                  </a:lnTo>
                  <a:lnTo>
                    <a:pt x="552170" y="3482"/>
                  </a:lnTo>
                  <a:lnTo>
                    <a:pt x="534988" y="0"/>
                  </a:lnTo>
                  <a:close/>
                </a:path>
                <a:path w="628650" h="481964">
                  <a:moveTo>
                    <a:pt x="628263" y="422677"/>
                  </a:moveTo>
                  <a:lnTo>
                    <a:pt x="598788" y="422677"/>
                  </a:lnTo>
                  <a:lnTo>
                    <a:pt x="598788" y="427598"/>
                  </a:lnTo>
                  <a:lnTo>
                    <a:pt x="596857" y="437158"/>
                  </a:lnTo>
                  <a:lnTo>
                    <a:pt x="591597" y="444971"/>
                  </a:lnTo>
                  <a:lnTo>
                    <a:pt x="583804" y="450242"/>
                  </a:lnTo>
                  <a:lnTo>
                    <a:pt x="574275" y="452176"/>
                  </a:lnTo>
                  <a:lnTo>
                    <a:pt x="621617" y="452176"/>
                  </a:lnTo>
                  <a:lnTo>
                    <a:pt x="624012" y="448623"/>
                  </a:lnTo>
                  <a:lnTo>
                    <a:pt x="628263" y="427598"/>
                  </a:lnTo>
                  <a:lnTo>
                    <a:pt x="628263" y="422677"/>
                  </a:lnTo>
                  <a:close/>
                </a:path>
                <a:path w="628650" h="481964">
                  <a:moveTo>
                    <a:pt x="387736" y="388285"/>
                  </a:moveTo>
                  <a:lnTo>
                    <a:pt x="240484" y="388285"/>
                  </a:lnTo>
                  <a:lnTo>
                    <a:pt x="236401" y="412848"/>
                  </a:lnTo>
                  <a:lnTo>
                    <a:pt x="391831" y="412848"/>
                  </a:lnTo>
                  <a:lnTo>
                    <a:pt x="387736" y="388285"/>
                  </a:lnTo>
                  <a:close/>
                </a:path>
                <a:path w="628650" h="481964">
                  <a:moveTo>
                    <a:pt x="587933" y="348956"/>
                  </a:moveTo>
                  <a:lnTo>
                    <a:pt x="553197" y="348956"/>
                  </a:lnTo>
                  <a:lnTo>
                    <a:pt x="593070" y="412848"/>
                  </a:lnTo>
                  <a:lnTo>
                    <a:pt x="627621" y="412848"/>
                  </a:lnTo>
                  <a:lnTo>
                    <a:pt x="627457" y="412296"/>
                  </a:lnTo>
                  <a:lnTo>
                    <a:pt x="587933" y="348956"/>
                  </a:lnTo>
                  <a:close/>
                </a:path>
                <a:path w="628650" h="481964">
                  <a:moveTo>
                    <a:pt x="576184" y="29484"/>
                  </a:moveTo>
                  <a:lnTo>
                    <a:pt x="543103" y="29484"/>
                  </a:lnTo>
                  <a:lnTo>
                    <a:pt x="549700" y="36106"/>
                  </a:lnTo>
                  <a:lnTo>
                    <a:pt x="549700" y="329300"/>
                  </a:lnTo>
                  <a:lnTo>
                    <a:pt x="579165" y="329300"/>
                  </a:lnTo>
                  <a:lnTo>
                    <a:pt x="579165" y="44234"/>
                  </a:lnTo>
                  <a:lnTo>
                    <a:pt x="576184" y="29484"/>
                  </a:lnTo>
                  <a:close/>
                </a:path>
                <a:path w="628650" h="481964">
                  <a:moveTo>
                    <a:pt x="340607" y="29484"/>
                  </a:moveTo>
                  <a:lnTo>
                    <a:pt x="287603" y="29484"/>
                  </a:lnTo>
                  <a:lnTo>
                    <a:pt x="289572" y="39312"/>
                  </a:lnTo>
                  <a:lnTo>
                    <a:pt x="338649" y="39312"/>
                  </a:lnTo>
                  <a:lnTo>
                    <a:pt x="340607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6" name="object 27">
              <a:extLst>
                <a:ext uri="{FF2B5EF4-FFF2-40B4-BE49-F238E27FC236}">
                  <a16:creationId xmlns:a16="http://schemas.microsoft.com/office/drawing/2014/main" id="{F04BA26D-0CF5-4B71-B05E-B3D2B7CD4ED5}"/>
                </a:ext>
              </a:extLst>
            </p:cNvPr>
            <p:cNvSpPr/>
            <p:nvPr/>
          </p:nvSpPr>
          <p:spPr>
            <a:xfrm>
              <a:off x="11704805" y="497506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7" name="object 28">
              <a:extLst>
                <a:ext uri="{FF2B5EF4-FFF2-40B4-BE49-F238E27FC236}">
                  <a16:creationId xmlns:a16="http://schemas.microsoft.com/office/drawing/2014/main" id="{0BF8294C-5F72-4DB6-B281-968EB0FFB23D}"/>
                </a:ext>
              </a:extLst>
            </p:cNvPr>
            <p:cNvSpPr/>
            <p:nvPr/>
          </p:nvSpPr>
          <p:spPr>
            <a:xfrm>
              <a:off x="1170971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81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8" name="object 29">
              <a:extLst>
                <a:ext uri="{FF2B5EF4-FFF2-40B4-BE49-F238E27FC236}">
                  <a16:creationId xmlns:a16="http://schemas.microsoft.com/office/drawing/2014/main" id="{CF6C41F5-B262-4E2D-9077-0BAE80E6078E}"/>
                </a:ext>
              </a:extLst>
            </p:cNvPr>
            <p:cNvSpPr/>
            <p:nvPr/>
          </p:nvSpPr>
          <p:spPr>
            <a:xfrm>
              <a:off x="11704805" y="472868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9" name="object 30">
              <a:extLst>
                <a:ext uri="{FF2B5EF4-FFF2-40B4-BE49-F238E27FC236}">
                  <a16:creationId xmlns:a16="http://schemas.microsoft.com/office/drawing/2014/main" id="{9F0961BE-8658-4E32-9A48-86496D7CC6C7}"/>
                </a:ext>
              </a:extLst>
            </p:cNvPr>
            <p:cNvSpPr/>
            <p:nvPr/>
          </p:nvSpPr>
          <p:spPr>
            <a:xfrm>
              <a:off x="12122002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832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0" name="object 31">
              <a:extLst>
                <a:ext uri="{FF2B5EF4-FFF2-40B4-BE49-F238E27FC236}">
                  <a16:creationId xmlns:a16="http://schemas.microsoft.com/office/drawing/2014/main" id="{67ED7991-F561-48EA-A270-C239143D7892}"/>
                </a:ext>
              </a:extLst>
            </p:cNvPr>
            <p:cNvSpPr/>
            <p:nvPr/>
          </p:nvSpPr>
          <p:spPr>
            <a:xfrm>
              <a:off x="11921689" y="4807088"/>
              <a:ext cx="138430" cy="122555"/>
            </a:xfrm>
            <a:custGeom>
              <a:avLst/>
              <a:gdLst/>
              <a:ahLst/>
              <a:cxnLst/>
              <a:rect l="l" t="t" r="r" b="b"/>
              <a:pathLst>
                <a:path w="138429" h="122554">
                  <a:moveTo>
                    <a:pt x="0" y="0"/>
                  </a:moveTo>
                  <a:lnTo>
                    <a:pt x="70364" y="122041"/>
                  </a:lnTo>
                  <a:lnTo>
                    <a:pt x="83610" y="71900"/>
                  </a:lnTo>
                  <a:lnTo>
                    <a:pt x="108184" y="71900"/>
                  </a:lnTo>
                  <a:lnTo>
                    <a:pt x="92950" y="60475"/>
                  </a:lnTo>
                  <a:lnTo>
                    <a:pt x="137870" y="34510"/>
                  </a:lnTo>
                  <a:lnTo>
                    <a:pt x="0" y="0"/>
                  </a:lnTo>
                  <a:close/>
                </a:path>
                <a:path w="138429" h="122554">
                  <a:moveTo>
                    <a:pt x="108184" y="71900"/>
                  </a:moveTo>
                  <a:lnTo>
                    <a:pt x="83610" y="71900"/>
                  </a:lnTo>
                  <a:lnTo>
                    <a:pt x="125420" y="103249"/>
                  </a:lnTo>
                  <a:lnTo>
                    <a:pt x="126959" y="103726"/>
                  </a:lnTo>
                  <a:lnTo>
                    <a:pt x="130729" y="103726"/>
                  </a:lnTo>
                  <a:lnTo>
                    <a:pt x="132969" y="102712"/>
                  </a:lnTo>
                  <a:lnTo>
                    <a:pt x="134393" y="100773"/>
                  </a:lnTo>
                  <a:lnTo>
                    <a:pt x="136833" y="97522"/>
                  </a:lnTo>
                  <a:lnTo>
                    <a:pt x="136184" y="92898"/>
                  </a:lnTo>
                  <a:lnTo>
                    <a:pt x="108184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91" name="object 80">
            <a:extLst>
              <a:ext uri="{FF2B5EF4-FFF2-40B4-BE49-F238E27FC236}">
                <a16:creationId xmlns:a16="http://schemas.microsoft.com/office/drawing/2014/main" id="{55A12792-7D57-46CF-8A7A-B72E7ADE8AEB}"/>
              </a:ext>
            </a:extLst>
          </p:cNvPr>
          <p:cNvSpPr txBox="1"/>
          <p:nvPr/>
        </p:nvSpPr>
        <p:spPr>
          <a:xfrm>
            <a:off x="623942" y="3619108"/>
            <a:ext cx="3644524" cy="470997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marR="0" lvl="0" indent="0" algn="ctr" defTabSz="914400" rtl="0" eaLnBrk="1" fontAlgn="auto" latinLnBrk="0" hangingPunct="1">
              <a:lnSpc>
                <a:spcPts val="1800"/>
              </a:lnSpc>
              <a:spcBef>
                <a:spcPts val="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On-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Prem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Infrastructure and Apps</a:t>
            </a:r>
          </a:p>
          <a:p>
            <a:pPr marL="7701" marR="0" lvl="0" indent="0" algn="ctr" defTabSz="914400" rtl="0" eaLnBrk="1" fontAlgn="auto" latinLnBrk="0" hangingPunct="1">
              <a:lnSpc>
                <a:spcPts val="1800"/>
              </a:lnSpc>
              <a:spcBef>
                <a:spcPts val="6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(*NIX, Windows, </a:t>
            </a:r>
            <a:r>
              <a:rPr kumimoji="0" lang="en-US" sz="1300" b="1" i="0" u="none" strike="noStrike" kern="1200" cap="none" spc="0" normalizeH="0" baseline="0" noProof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zOS</a:t>
            </a: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92" name="object 74">
            <a:extLst>
              <a:ext uri="{FF2B5EF4-FFF2-40B4-BE49-F238E27FC236}">
                <a16:creationId xmlns:a16="http://schemas.microsoft.com/office/drawing/2014/main" id="{50280A78-E90D-4D3B-AA5C-31063964C415}"/>
              </a:ext>
            </a:extLst>
          </p:cNvPr>
          <p:cNvSpPr/>
          <p:nvPr/>
        </p:nvSpPr>
        <p:spPr>
          <a:xfrm>
            <a:off x="574216" y="3622784"/>
            <a:ext cx="3602447" cy="826937"/>
          </a:xfrm>
          <a:custGeom>
            <a:avLst/>
            <a:gdLst/>
            <a:ahLst/>
            <a:cxnLst/>
            <a:rect l="l" t="t" r="r" b="b"/>
            <a:pathLst>
              <a:path w="5631180" h="1034414">
                <a:moveTo>
                  <a:pt x="5487962" y="1034101"/>
                </a:moveTo>
                <a:lnTo>
                  <a:pt x="143107" y="1034101"/>
                </a:lnTo>
                <a:lnTo>
                  <a:pt x="97870" y="1026756"/>
                </a:lnTo>
                <a:lnTo>
                  <a:pt x="58586" y="1006303"/>
                </a:lnTo>
                <a:lnTo>
                  <a:pt x="27608" y="975117"/>
                </a:lnTo>
                <a:lnTo>
                  <a:pt x="7294" y="935570"/>
                </a:lnTo>
                <a:lnTo>
                  <a:pt x="0" y="890038"/>
                </a:lnTo>
                <a:lnTo>
                  <a:pt x="0" y="144063"/>
                </a:lnTo>
                <a:lnTo>
                  <a:pt x="7294" y="98524"/>
                </a:lnTo>
                <a:lnTo>
                  <a:pt x="27608" y="58977"/>
                </a:lnTo>
                <a:lnTo>
                  <a:pt x="58586" y="27793"/>
                </a:lnTo>
                <a:lnTo>
                  <a:pt x="97870" y="7343"/>
                </a:lnTo>
                <a:lnTo>
                  <a:pt x="143107" y="0"/>
                </a:lnTo>
                <a:lnTo>
                  <a:pt x="5487962" y="0"/>
                </a:lnTo>
                <a:lnTo>
                  <a:pt x="5533194" y="7343"/>
                </a:lnTo>
                <a:lnTo>
                  <a:pt x="5572482" y="27793"/>
                </a:lnTo>
                <a:lnTo>
                  <a:pt x="5603465" y="58977"/>
                </a:lnTo>
                <a:lnTo>
                  <a:pt x="5623786" y="98524"/>
                </a:lnTo>
                <a:lnTo>
                  <a:pt x="5631084" y="144063"/>
                </a:lnTo>
                <a:lnTo>
                  <a:pt x="5631084" y="890038"/>
                </a:lnTo>
                <a:lnTo>
                  <a:pt x="5623786" y="935570"/>
                </a:lnTo>
                <a:lnTo>
                  <a:pt x="5603465" y="975117"/>
                </a:lnTo>
                <a:lnTo>
                  <a:pt x="5572482" y="1006303"/>
                </a:lnTo>
                <a:lnTo>
                  <a:pt x="5533194" y="1026756"/>
                </a:lnTo>
                <a:lnTo>
                  <a:pt x="5487962" y="1034101"/>
                </a:lnTo>
                <a:close/>
              </a:path>
            </a:pathLst>
          </a:custGeom>
          <a:ln w="44435">
            <a:solidFill>
              <a:srgbClr val="D2D3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98CABAB-8537-4EC8-9674-984E68CF6F74}"/>
              </a:ext>
            </a:extLst>
          </p:cNvPr>
          <p:cNvGrpSpPr/>
          <p:nvPr/>
        </p:nvGrpSpPr>
        <p:grpSpPr>
          <a:xfrm>
            <a:off x="9441665" y="4074730"/>
            <a:ext cx="399196" cy="283246"/>
            <a:chOff x="7580917" y="4670013"/>
            <a:chExt cx="617855" cy="481965"/>
          </a:xfrm>
        </p:grpSpPr>
        <p:sp>
          <p:nvSpPr>
            <p:cNvPr id="294" name="object 14">
              <a:extLst>
                <a:ext uri="{FF2B5EF4-FFF2-40B4-BE49-F238E27FC236}">
                  <a16:creationId xmlns:a16="http://schemas.microsoft.com/office/drawing/2014/main" id="{B9E4BDB8-4005-4B2D-B1AC-741A0E619B0C}"/>
                </a:ext>
              </a:extLst>
            </p:cNvPr>
            <p:cNvSpPr/>
            <p:nvPr/>
          </p:nvSpPr>
          <p:spPr>
            <a:xfrm>
              <a:off x="758091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5" name="object 15">
              <a:extLst>
                <a:ext uri="{FF2B5EF4-FFF2-40B4-BE49-F238E27FC236}">
                  <a16:creationId xmlns:a16="http://schemas.microsoft.com/office/drawing/2014/main" id="{E5BFC002-88C7-4A1B-9896-C8DE138718FC}"/>
                </a:ext>
              </a:extLst>
            </p:cNvPr>
            <p:cNvSpPr/>
            <p:nvPr/>
          </p:nvSpPr>
          <p:spPr>
            <a:xfrm>
              <a:off x="768226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6" name="object 16">
              <a:extLst>
                <a:ext uri="{FF2B5EF4-FFF2-40B4-BE49-F238E27FC236}">
                  <a16:creationId xmlns:a16="http://schemas.microsoft.com/office/drawing/2014/main" id="{9E902A2F-C89C-4F96-8068-697EDB6F30A3}"/>
                </a:ext>
              </a:extLst>
            </p:cNvPr>
            <p:cNvSpPr/>
            <p:nvPr/>
          </p:nvSpPr>
          <p:spPr>
            <a:xfrm>
              <a:off x="7687092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7" name="object 17">
              <a:extLst>
                <a:ext uri="{FF2B5EF4-FFF2-40B4-BE49-F238E27FC236}">
                  <a16:creationId xmlns:a16="http://schemas.microsoft.com/office/drawing/2014/main" id="{8018CA4C-F91E-4501-8D16-168D7FACBA97}"/>
                </a:ext>
              </a:extLst>
            </p:cNvPr>
            <p:cNvSpPr/>
            <p:nvPr/>
          </p:nvSpPr>
          <p:spPr>
            <a:xfrm>
              <a:off x="768226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8" name="object 18">
              <a:extLst>
                <a:ext uri="{FF2B5EF4-FFF2-40B4-BE49-F238E27FC236}">
                  <a16:creationId xmlns:a16="http://schemas.microsoft.com/office/drawing/2014/main" id="{D443D943-796E-438F-89DB-5DB1A97DFCF8}"/>
                </a:ext>
              </a:extLst>
            </p:cNvPr>
            <p:cNvSpPr/>
            <p:nvPr/>
          </p:nvSpPr>
          <p:spPr>
            <a:xfrm>
              <a:off x="809250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99" name="object 19">
              <a:extLst>
                <a:ext uri="{FF2B5EF4-FFF2-40B4-BE49-F238E27FC236}">
                  <a16:creationId xmlns:a16="http://schemas.microsoft.com/office/drawing/2014/main" id="{5E8418B6-FAB7-495C-AFE2-625B743CA2B1}"/>
                </a:ext>
              </a:extLst>
            </p:cNvPr>
            <p:cNvSpPr/>
            <p:nvPr/>
          </p:nvSpPr>
          <p:spPr>
            <a:xfrm>
              <a:off x="789553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F8D75225-486D-4B18-8D43-684C47E87536}"/>
              </a:ext>
            </a:extLst>
          </p:cNvPr>
          <p:cNvGrpSpPr/>
          <p:nvPr/>
        </p:nvGrpSpPr>
        <p:grpSpPr>
          <a:xfrm>
            <a:off x="10311969" y="4074730"/>
            <a:ext cx="399196" cy="283246"/>
            <a:chOff x="9591327" y="4670013"/>
            <a:chExt cx="617855" cy="481965"/>
          </a:xfrm>
        </p:grpSpPr>
        <p:sp>
          <p:nvSpPr>
            <p:cNvPr id="301" name="object 20">
              <a:extLst>
                <a:ext uri="{FF2B5EF4-FFF2-40B4-BE49-F238E27FC236}">
                  <a16:creationId xmlns:a16="http://schemas.microsoft.com/office/drawing/2014/main" id="{0107857F-9E73-4C16-B7E7-41A039E32ECC}"/>
                </a:ext>
              </a:extLst>
            </p:cNvPr>
            <p:cNvSpPr/>
            <p:nvPr/>
          </p:nvSpPr>
          <p:spPr>
            <a:xfrm>
              <a:off x="959132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2" name="object 21">
              <a:extLst>
                <a:ext uri="{FF2B5EF4-FFF2-40B4-BE49-F238E27FC236}">
                  <a16:creationId xmlns:a16="http://schemas.microsoft.com/office/drawing/2014/main" id="{E530FC43-6045-432F-8C7F-9C6CE41F6613}"/>
                </a:ext>
              </a:extLst>
            </p:cNvPr>
            <p:cNvSpPr/>
            <p:nvPr/>
          </p:nvSpPr>
          <p:spPr>
            <a:xfrm>
              <a:off x="969267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3" name="object 22">
              <a:extLst>
                <a:ext uri="{FF2B5EF4-FFF2-40B4-BE49-F238E27FC236}">
                  <a16:creationId xmlns:a16="http://schemas.microsoft.com/office/drawing/2014/main" id="{75318B3D-EB30-49A7-8337-96F817BE9D6A}"/>
                </a:ext>
              </a:extLst>
            </p:cNvPr>
            <p:cNvSpPr/>
            <p:nvPr/>
          </p:nvSpPr>
          <p:spPr>
            <a:xfrm>
              <a:off x="969750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4" name="object 23">
              <a:extLst>
                <a:ext uri="{FF2B5EF4-FFF2-40B4-BE49-F238E27FC236}">
                  <a16:creationId xmlns:a16="http://schemas.microsoft.com/office/drawing/2014/main" id="{35B1A26A-6446-4853-8A23-BDD31F28918B}"/>
                </a:ext>
              </a:extLst>
            </p:cNvPr>
            <p:cNvSpPr/>
            <p:nvPr/>
          </p:nvSpPr>
          <p:spPr>
            <a:xfrm>
              <a:off x="969267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5" name="object 24">
              <a:extLst>
                <a:ext uri="{FF2B5EF4-FFF2-40B4-BE49-F238E27FC236}">
                  <a16:creationId xmlns:a16="http://schemas.microsoft.com/office/drawing/2014/main" id="{C4FA5CEC-CF75-4F6E-B895-B8D0F9FE6EF1}"/>
                </a:ext>
              </a:extLst>
            </p:cNvPr>
            <p:cNvSpPr/>
            <p:nvPr/>
          </p:nvSpPr>
          <p:spPr>
            <a:xfrm>
              <a:off x="1010291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6" name="object 25">
              <a:extLst>
                <a:ext uri="{FF2B5EF4-FFF2-40B4-BE49-F238E27FC236}">
                  <a16:creationId xmlns:a16="http://schemas.microsoft.com/office/drawing/2014/main" id="{33A6BD31-4AD4-43C5-AAA1-6C8D7AA0BAAF}"/>
                </a:ext>
              </a:extLst>
            </p:cNvPr>
            <p:cNvSpPr/>
            <p:nvPr/>
          </p:nvSpPr>
          <p:spPr>
            <a:xfrm>
              <a:off x="990594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82E0B511-AE80-41FD-A384-C2B8436B2D9E}"/>
              </a:ext>
            </a:extLst>
          </p:cNvPr>
          <p:cNvGrpSpPr/>
          <p:nvPr/>
        </p:nvGrpSpPr>
        <p:grpSpPr>
          <a:xfrm>
            <a:off x="11182273" y="4074730"/>
            <a:ext cx="406170" cy="283246"/>
            <a:chOff x="11601740" y="4670013"/>
            <a:chExt cx="628650" cy="481965"/>
          </a:xfrm>
        </p:grpSpPr>
        <p:sp>
          <p:nvSpPr>
            <p:cNvPr id="308" name="object 26">
              <a:extLst>
                <a:ext uri="{FF2B5EF4-FFF2-40B4-BE49-F238E27FC236}">
                  <a16:creationId xmlns:a16="http://schemas.microsoft.com/office/drawing/2014/main" id="{F8757E08-2ECB-4D70-B7BC-2BB745D0CEC5}"/>
                </a:ext>
              </a:extLst>
            </p:cNvPr>
            <p:cNvSpPr/>
            <p:nvPr/>
          </p:nvSpPr>
          <p:spPr>
            <a:xfrm>
              <a:off x="11601740" y="4670013"/>
              <a:ext cx="628650" cy="481965"/>
            </a:xfrm>
            <a:custGeom>
              <a:avLst/>
              <a:gdLst/>
              <a:ahLst/>
              <a:cxnLst/>
              <a:rect l="l" t="t" r="r" b="b"/>
              <a:pathLst>
                <a:path w="628650" h="481964">
                  <a:moveTo>
                    <a:pt x="534988" y="0"/>
                  </a:moveTo>
                  <a:lnTo>
                    <a:pt x="93243" y="0"/>
                  </a:lnTo>
                  <a:lnTo>
                    <a:pt x="76070" y="3482"/>
                  </a:lnTo>
                  <a:lnTo>
                    <a:pt x="62025" y="12972"/>
                  </a:lnTo>
                  <a:lnTo>
                    <a:pt x="52545" y="27035"/>
                  </a:lnTo>
                  <a:lnTo>
                    <a:pt x="49066" y="44234"/>
                  </a:lnTo>
                  <a:lnTo>
                    <a:pt x="49066" y="334908"/>
                  </a:lnTo>
                  <a:lnTo>
                    <a:pt x="774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247" y="448623"/>
                  </a:lnTo>
                  <a:lnTo>
                    <a:pt x="15826" y="465809"/>
                  </a:lnTo>
                  <a:lnTo>
                    <a:pt x="32989" y="477406"/>
                  </a:lnTo>
                  <a:lnTo>
                    <a:pt x="53987" y="481661"/>
                  </a:lnTo>
                  <a:lnTo>
                    <a:pt x="574275" y="481661"/>
                  </a:lnTo>
                  <a:lnTo>
                    <a:pt x="595265" y="477406"/>
                  </a:lnTo>
                  <a:lnTo>
                    <a:pt x="612428" y="465809"/>
                  </a:lnTo>
                  <a:lnTo>
                    <a:pt x="621617" y="452176"/>
                  </a:lnTo>
                  <a:lnTo>
                    <a:pt x="53987" y="452176"/>
                  </a:lnTo>
                  <a:lnTo>
                    <a:pt x="44437" y="450242"/>
                  </a:lnTo>
                  <a:lnTo>
                    <a:pt x="36628" y="444971"/>
                  </a:lnTo>
                  <a:lnTo>
                    <a:pt x="31357" y="437158"/>
                  </a:lnTo>
                  <a:lnTo>
                    <a:pt x="29423" y="427598"/>
                  </a:lnTo>
                  <a:lnTo>
                    <a:pt x="29423" y="422677"/>
                  </a:lnTo>
                  <a:lnTo>
                    <a:pt x="628263" y="422677"/>
                  </a:lnTo>
                  <a:lnTo>
                    <a:pt x="628263" y="415011"/>
                  </a:lnTo>
                  <a:lnTo>
                    <a:pt x="627621" y="412848"/>
                  </a:lnTo>
                  <a:lnTo>
                    <a:pt x="35150" y="412848"/>
                  </a:lnTo>
                  <a:lnTo>
                    <a:pt x="75034" y="348956"/>
                  </a:lnTo>
                  <a:lnTo>
                    <a:pt x="587933" y="348956"/>
                  </a:lnTo>
                  <a:lnTo>
                    <a:pt x="579165" y="334908"/>
                  </a:lnTo>
                  <a:lnTo>
                    <a:pt x="579165" y="329300"/>
                  </a:lnTo>
                  <a:lnTo>
                    <a:pt x="78510" y="329300"/>
                  </a:lnTo>
                  <a:lnTo>
                    <a:pt x="78510" y="36106"/>
                  </a:lnTo>
                  <a:lnTo>
                    <a:pt x="85128" y="29484"/>
                  </a:lnTo>
                  <a:lnTo>
                    <a:pt x="576184" y="29484"/>
                  </a:lnTo>
                  <a:lnTo>
                    <a:pt x="575689" y="27035"/>
                  </a:lnTo>
                  <a:lnTo>
                    <a:pt x="566214" y="12972"/>
                  </a:lnTo>
                  <a:lnTo>
                    <a:pt x="552170" y="3482"/>
                  </a:lnTo>
                  <a:lnTo>
                    <a:pt x="534988" y="0"/>
                  </a:lnTo>
                  <a:close/>
                </a:path>
                <a:path w="628650" h="481964">
                  <a:moveTo>
                    <a:pt x="628263" y="422677"/>
                  </a:moveTo>
                  <a:lnTo>
                    <a:pt x="598788" y="422677"/>
                  </a:lnTo>
                  <a:lnTo>
                    <a:pt x="598788" y="427598"/>
                  </a:lnTo>
                  <a:lnTo>
                    <a:pt x="596857" y="437158"/>
                  </a:lnTo>
                  <a:lnTo>
                    <a:pt x="591597" y="444971"/>
                  </a:lnTo>
                  <a:lnTo>
                    <a:pt x="583804" y="450242"/>
                  </a:lnTo>
                  <a:lnTo>
                    <a:pt x="574275" y="452176"/>
                  </a:lnTo>
                  <a:lnTo>
                    <a:pt x="621617" y="452176"/>
                  </a:lnTo>
                  <a:lnTo>
                    <a:pt x="624012" y="448623"/>
                  </a:lnTo>
                  <a:lnTo>
                    <a:pt x="628263" y="427598"/>
                  </a:lnTo>
                  <a:lnTo>
                    <a:pt x="628263" y="422677"/>
                  </a:lnTo>
                  <a:close/>
                </a:path>
                <a:path w="628650" h="481964">
                  <a:moveTo>
                    <a:pt x="387736" y="388285"/>
                  </a:moveTo>
                  <a:lnTo>
                    <a:pt x="240484" y="388285"/>
                  </a:lnTo>
                  <a:lnTo>
                    <a:pt x="236401" y="412848"/>
                  </a:lnTo>
                  <a:lnTo>
                    <a:pt x="391831" y="412848"/>
                  </a:lnTo>
                  <a:lnTo>
                    <a:pt x="387736" y="388285"/>
                  </a:lnTo>
                  <a:close/>
                </a:path>
                <a:path w="628650" h="481964">
                  <a:moveTo>
                    <a:pt x="587933" y="348956"/>
                  </a:moveTo>
                  <a:lnTo>
                    <a:pt x="553197" y="348956"/>
                  </a:lnTo>
                  <a:lnTo>
                    <a:pt x="593070" y="412848"/>
                  </a:lnTo>
                  <a:lnTo>
                    <a:pt x="627621" y="412848"/>
                  </a:lnTo>
                  <a:lnTo>
                    <a:pt x="627457" y="412296"/>
                  </a:lnTo>
                  <a:lnTo>
                    <a:pt x="587933" y="348956"/>
                  </a:lnTo>
                  <a:close/>
                </a:path>
                <a:path w="628650" h="481964">
                  <a:moveTo>
                    <a:pt x="576184" y="29484"/>
                  </a:moveTo>
                  <a:lnTo>
                    <a:pt x="543103" y="29484"/>
                  </a:lnTo>
                  <a:lnTo>
                    <a:pt x="549700" y="36106"/>
                  </a:lnTo>
                  <a:lnTo>
                    <a:pt x="549700" y="329300"/>
                  </a:lnTo>
                  <a:lnTo>
                    <a:pt x="579165" y="329300"/>
                  </a:lnTo>
                  <a:lnTo>
                    <a:pt x="579165" y="44234"/>
                  </a:lnTo>
                  <a:lnTo>
                    <a:pt x="576184" y="29484"/>
                  </a:lnTo>
                  <a:close/>
                </a:path>
                <a:path w="628650" h="481964">
                  <a:moveTo>
                    <a:pt x="340607" y="29484"/>
                  </a:moveTo>
                  <a:lnTo>
                    <a:pt x="287603" y="29484"/>
                  </a:lnTo>
                  <a:lnTo>
                    <a:pt x="289572" y="39312"/>
                  </a:lnTo>
                  <a:lnTo>
                    <a:pt x="338649" y="39312"/>
                  </a:lnTo>
                  <a:lnTo>
                    <a:pt x="340607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09" name="object 27">
              <a:extLst>
                <a:ext uri="{FF2B5EF4-FFF2-40B4-BE49-F238E27FC236}">
                  <a16:creationId xmlns:a16="http://schemas.microsoft.com/office/drawing/2014/main" id="{A7171FDA-D795-4EBF-8218-B00A705FA4D9}"/>
                </a:ext>
              </a:extLst>
            </p:cNvPr>
            <p:cNvSpPr/>
            <p:nvPr/>
          </p:nvSpPr>
          <p:spPr>
            <a:xfrm>
              <a:off x="11704805" y="497506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0" name="object 28">
              <a:extLst>
                <a:ext uri="{FF2B5EF4-FFF2-40B4-BE49-F238E27FC236}">
                  <a16:creationId xmlns:a16="http://schemas.microsoft.com/office/drawing/2014/main" id="{EE3C6C80-F9DA-4588-9F54-0E7F92989201}"/>
                </a:ext>
              </a:extLst>
            </p:cNvPr>
            <p:cNvSpPr/>
            <p:nvPr/>
          </p:nvSpPr>
          <p:spPr>
            <a:xfrm>
              <a:off x="1170971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81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1" name="object 29">
              <a:extLst>
                <a:ext uri="{FF2B5EF4-FFF2-40B4-BE49-F238E27FC236}">
                  <a16:creationId xmlns:a16="http://schemas.microsoft.com/office/drawing/2014/main" id="{246FC4A2-2CE7-44CF-896F-A2AD6415D308}"/>
                </a:ext>
              </a:extLst>
            </p:cNvPr>
            <p:cNvSpPr/>
            <p:nvPr/>
          </p:nvSpPr>
          <p:spPr>
            <a:xfrm>
              <a:off x="11704805" y="472868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2" name="object 30">
              <a:extLst>
                <a:ext uri="{FF2B5EF4-FFF2-40B4-BE49-F238E27FC236}">
                  <a16:creationId xmlns:a16="http://schemas.microsoft.com/office/drawing/2014/main" id="{24B0168B-5779-4056-95D4-898453E77D93}"/>
                </a:ext>
              </a:extLst>
            </p:cNvPr>
            <p:cNvSpPr/>
            <p:nvPr/>
          </p:nvSpPr>
          <p:spPr>
            <a:xfrm>
              <a:off x="12122002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832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3" name="object 31">
              <a:extLst>
                <a:ext uri="{FF2B5EF4-FFF2-40B4-BE49-F238E27FC236}">
                  <a16:creationId xmlns:a16="http://schemas.microsoft.com/office/drawing/2014/main" id="{5DA0EC8A-1C47-44EF-9C87-F50300046763}"/>
                </a:ext>
              </a:extLst>
            </p:cNvPr>
            <p:cNvSpPr/>
            <p:nvPr/>
          </p:nvSpPr>
          <p:spPr>
            <a:xfrm>
              <a:off x="11921689" y="4807088"/>
              <a:ext cx="138430" cy="122555"/>
            </a:xfrm>
            <a:custGeom>
              <a:avLst/>
              <a:gdLst/>
              <a:ahLst/>
              <a:cxnLst/>
              <a:rect l="l" t="t" r="r" b="b"/>
              <a:pathLst>
                <a:path w="138429" h="122554">
                  <a:moveTo>
                    <a:pt x="0" y="0"/>
                  </a:moveTo>
                  <a:lnTo>
                    <a:pt x="70364" y="122041"/>
                  </a:lnTo>
                  <a:lnTo>
                    <a:pt x="83610" y="71900"/>
                  </a:lnTo>
                  <a:lnTo>
                    <a:pt x="108184" y="71900"/>
                  </a:lnTo>
                  <a:lnTo>
                    <a:pt x="92950" y="60475"/>
                  </a:lnTo>
                  <a:lnTo>
                    <a:pt x="137870" y="34510"/>
                  </a:lnTo>
                  <a:lnTo>
                    <a:pt x="0" y="0"/>
                  </a:lnTo>
                  <a:close/>
                </a:path>
                <a:path w="138429" h="122554">
                  <a:moveTo>
                    <a:pt x="108184" y="71900"/>
                  </a:moveTo>
                  <a:lnTo>
                    <a:pt x="83610" y="71900"/>
                  </a:lnTo>
                  <a:lnTo>
                    <a:pt x="125420" y="103249"/>
                  </a:lnTo>
                  <a:lnTo>
                    <a:pt x="126959" y="103726"/>
                  </a:lnTo>
                  <a:lnTo>
                    <a:pt x="130729" y="103726"/>
                  </a:lnTo>
                  <a:lnTo>
                    <a:pt x="132969" y="102712"/>
                  </a:lnTo>
                  <a:lnTo>
                    <a:pt x="134393" y="100773"/>
                  </a:lnTo>
                  <a:lnTo>
                    <a:pt x="136833" y="97522"/>
                  </a:lnTo>
                  <a:lnTo>
                    <a:pt x="136184" y="92898"/>
                  </a:lnTo>
                  <a:lnTo>
                    <a:pt x="108184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4" name="object 75">
            <a:extLst>
              <a:ext uri="{FF2B5EF4-FFF2-40B4-BE49-F238E27FC236}">
                <a16:creationId xmlns:a16="http://schemas.microsoft.com/office/drawing/2014/main" id="{D2B24910-61E5-41B2-B82B-80FF4D1E27EA}"/>
              </a:ext>
            </a:extLst>
          </p:cNvPr>
          <p:cNvSpPr/>
          <p:nvPr/>
        </p:nvSpPr>
        <p:spPr>
          <a:xfrm>
            <a:off x="9806168" y="3916389"/>
            <a:ext cx="711030" cy="107505"/>
          </a:xfrm>
          <a:custGeom>
            <a:avLst/>
            <a:gdLst/>
            <a:ahLst/>
            <a:cxnLst/>
            <a:rect l="l" t="t" r="r" b="b"/>
            <a:pathLst>
              <a:path w="1682115" h="266064">
                <a:moveTo>
                  <a:pt x="0" y="265755"/>
                </a:moveTo>
                <a:lnTo>
                  <a:pt x="1681936" y="265755"/>
                </a:lnTo>
                <a:lnTo>
                  <a:pt x="1681936" y="0"/>
                </a:lnTo>
                <a:lnTo>
                  <a:pt x="0" y="0"/>
                </a:lnTo>
                <a:lnTo>
                  <a:pt x="0" y="2657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5" name="object 80">
            <a:extLst>
              <a:ext uri="{FF2B5EF4-FFF2-40B4-BE49-F238E27FC236}">
                <a16:creationId xmlns:a16="http://schemas.microsoft.com/office/drawing/2014/main" id="{B0566484-41BB-41B7-AEDE-1074941C9292}"/>
              </a:ext>
            </a:extLst>
          </p:cNvPr>
          <p:cNvSpPr txBox="1"/>
          <p:nvPr/>
        </p:nvSpPr>
        <p:spPr>
          <a:xfrm>
            <a:off x="9367184" y="3629822"/>
            <a:ext cx="2205048" cy="269828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DevOps Tools</a:t>
            </a:r>
            <a:endParaRPr kumimoji="0" sz="1800" b="1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16" name="object 74">
            <a:extLst>
              <a:ext uri="{FF2B5EF4-FFF2-40B4-BE49-F238E27FC236}">
                <a16:creationId xmlns:a16="http://schemas.microsoft.com/office/drawing/2014/main" id="{AF497318-C4AE-4BEC-A010-F8DDBCE35F15}"/>
              </a:ext>
            </a:extLst>
          </p:cNvPr>
          <p:cNvSpPr/>
          <p:nvPr/>
        </p:nvSpPr>
        <p:spPr>
          <a:xfrm>
            <a:off x="9273104" y="3603171"/>
            <a:ext cx="2456194" cy="826937"/>
          </a:xfrm>
          <a:custGeom>
            <a:avLst/>
            <a:gdLst/>
            <a:ahLst/>
            <a:cxnLst/>
            <a:rect l="l" t="t" r="r" b="b"/>
            <a:pathLst>
              <a:path w="5631180" h="1034414">
                <a:moveTo>
                  <a:pt x="5487962" y="1034101"/>
                </a:moveTo>
                <a:lnTo>
                  <a:pt x="143107" y="1034101"/>
                </a:lnTo>
                <a:lnTo>
                  <a:pt x="97870" y="1026756"/>
                </a:lnTo>
                <a:lnTo>
                  <a:pt x="58586" y="1006303"/>
                </a:lnTo>
                <a:lnTo>
                  <a:pt x="27608" y="975117"/>
                </a:lnTo>
                <a:lnTo>
                  <a:pt x="7294" y="935570"/>
                </a:lnTo>
                <a:lnTo>
                  <a:pt x="0" y="890038"/>
                </a:lnTo>
                <a:lnTo>
                  <a:pt x="0" y="144063"/>
                </a:lnTo>
                <a:lnTo>
                  <a:pt x="7294" y="98524"/>
                </a:lnTo>
                <a:lnTo>
                  <a:pt x="27608" y="58977"/>
                </a:lnTo>
                <a:lnTo>
                  <a:pt x="58586" y="27793"/>
                </a:lnTo>
                <a:lnTo>
                  <a:pt x="97870" y="7343"/>
                </a:lnTo>
                <a:lnTo>
                  <a:pt x="143107" y="0"/>
                </a:lnTo>
                <a:lnTo>
                  <a:pt x="5487962" y="0"/>
                </a:lnTo>
                <a:lnTo>
                  <a:pt x="5533194" y="7343"/>
                </a:lnTo>
                <a:lnTo>
                  <a:pt x="5572482" y="27793"/>
                </a:lnTo>
                <a:lnTo>
                  <a:pt x="5603465" y="58977"/>
                </a:lnTo>
                <a:lnTo>
                  <a:pt x="5623786" y="98524"/>
                </a:lnTo>
                <a:lnTo>
                  <a:pt x="5631084" y="144063"/>
                </a:lnTo>
                <a:lnTo>
                  <a:pt x="5631084" y="890038"/>
                </a:lnTo>
                <a:lnTo>
                  <a:pt x="5623786" y="935570"/>
                </a:lnTo>
                <a:lnTo>
                  <a:pt x="5603465" y="975117"/>
                </a:lnTo>
                <a:lnTo>
                  <a:pt x="5572482" y="1006303"/>
                </a:lnTo>
                <a:lnTo>
                  <a:pt x="5533194" y="1026756"/>
                </a:lnTo>
                <a:lnTo>
                  <a:pt x="5487962" y="1034101"/>
                </a:lnTo>
                <a:close/>
              </a:path>
            </a:pathLst>
          </a:custGeom>
          <a:ln w="44435">
            <a:solidFill>
              <a:srgbClr val="D2D3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17" name="Straight Arrow Connector 316">
            <a:extLst>
              <a:ext uri="{FF2B5EF4-FFF2-40B4-BE49-F238E27FC236}">
                <a16:creationId xmlns:a16="http://schemas.microsoft.com/office/drawing/2014/main" id="{883B4A63-F884-4D41-8EBB-DB16936EC2AF}"/>
              </a:ext>
            </a:extLst>
          </p:cNvPr>
          <p:cNvCxnSpPr/>
          <p:nvPr/>
        </p:nvCxnSpPr>
        <p:spPr>
          <a:xfrm>
            <a:off x="10504077" y="4409821"/>
            <a:ext cx="0" cy="35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327E5DFA-5C2D-4093-AAF8-784995813565}"/>
              </a:ext>
            </a:extLst>
          </p:cNvPr>
          <p:cNvGrpSpPr/>
          <p:nvPr/>
        </p:nvGrpSpPr>
        <p:grpSpPr>
          <a:xfrm>
            <a:off x="10118060" y="4896023"/>
            <a:ext cx="784708" cy="380223"/>
            <a:chOff x="15221170" y="6268665"/>
            <a:chExt cx="1096010" cy="551815"/>
          </a:xfrm>
        </p:grpSpPr>
        <p:sp>
          <p:nvSpPr>
            <p:cNvPr id="319" name="object 134">
              <a:extLst>
                <a:ext uri="{FF2B5EF4-FFF2-40B4-BE49-F238E27FC236}">
                  <a16:creationId xmlns:a16="http://schemas.microsoft.com/office/drawing/2014/main" id="{ADDA9D63-1498-4240-B300-7AB3F2E0F490}"/>
                </a:ext>
              </a:extLst>
            </p:cNvPr>
            <p:cNvSpPr/>
            <p:nvPr/>
          </p:nvSpPr>
          <p:spPr>
            <a:xfrm>
              <a:off x="15851792" y="6406485"/>
              <a:ext cx="328930" cy="276225"/>
            </a:xfrm>
            <a:custGeom>
              <a:avLst/>
              <a:gdLst/>
              <a:ahLst/>
              <a:cxnLst/>
              <a:rect l="l" t="t" r="r" b="b"/>
              <a:pathLst>
                <a:path w="328930" h="276225">
                  <a:moveTo>
                    <a:pt x="190912" y="275629"/>
                  </a:moveTo>
                  <a:lnTo>
                    <a:pt x="144669" y="269487"/>
                  </a:lnTo>
                  <a:lnTo>
                    <a:pt x="104678" y="251853"/>
                  </a:lnTo>
                  <a:lnTo>
                    <a:pt x="68717" y="223509"/>
                  </a:lnTo>
                  <a:lnTo>
                    <a:pt x="34565" y="185240"/>
                  </a:lnTo>
                  <a:lnTo>
                    <a:pt x="0" y="137830"/>
                  </a:lnTo>
                  <a:lnTo>
                    <a:pt x="34667" y="90383"/>
                  </a:lnTo>
                  <a:lnTo>
                    <a:pt x="68896" y="52061"/>
                  </a:lnTo>
                  <a:lnTo>
                    <a:pt x="104926" y="23681"/>
                  </a:lnTo>
                  <a:lnTo>
                    <a:pt x="144996" y="6056"/>
                  </a:lnTo>
                  <a:lnTo>
                    <a:pt x="191346" y="0"/>
                  </a:lnTo>
                  <a:lnTo>
                    <a:pt x="214345" y="1737"/>
                  </a:lnTo>
                  <a:lnTo>
                    <a:pt x="249411" y="10725"/>
                  </a:lnTo>
                  <a:lnTo>
                    <a:pt x="286677" y="32628"/>
                  </a:lnTo>
                  <a:lnTo>
                    <a:pt x="316274" y="73108"/>
                  </a:lnTo>
                  <a:lnTo>
                    <a:pt x="328332" y="137830"/>
                  </a:lnTo>
                  <a:lnTo>
                    <a:pt x="317176" y="200376"/>
                  </a:lnTo>
                  <a:lnTo>
                    <a:pt x="289366" y="240498"/>
                  </a:lnTo>
                  <a:lnTo>
                    <a:pt x="253392" y="263127"/>
                  </a:lnTo>
                  <a:lnTo>
                    <a:pt x="217745" y="273194"/>
                  </a:lnTo>
                  <a:lnTo>
                    <a:pt x="190912" y="275629"/>
                  </a:lnTo>
                  <a:close/>
                </a:path>
              </a:pathLst>
            </a:custGeom>
            <a:ln w="3501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0" name="object 135">
              <a:extLst>
                <a:ext uri="{FF2B5EF4-FFF2-40B4-BE49-F238E27FC236}">
                  <a16:creationId xmlns:a16="http://schemas.microsoft.com/office/drawing/2014/main" id="{3CBBC9A3-0F8D-4222-B626-EB510653C298}"/>
                </a:ext>
              </a:extLst>
            </p:cNvPr>
            <p:cNvSpPr/>
            <p:nvPr/>
          </p:nvSpPr>
          <p:spPr>
            <a:xfrm>
              <a:off x="15358166" y="6406485"/>
              <a:ext cx="328930" cy="276225"/>
            </a:xfrm>
            <a:custGeom>
              <a:avLst/>
              <a:gdLst/>
              <a:ahLst/>
              <a:cxnLst/>
              <a:rect l="l" t="t" r="r" b="b"/>
              <a:pathLst>
                <a:path w="328930" h="276225">
                  <a:moveTo>
                    <a:pt x="136996" y="275629"/>
                  </a:moveTo>
                  <a:lnTo>
                    <a:pt x="78927" y="264905"/>
                  </a:lnTo>
                  <a:lnTo>
                    <a:pt x="41658" y="243007"/>
                  </a:lnTo>
                  <a:lnTo>
                    <a:pt x="12059" y="202536"/>
                  </a:lnTo>
                  <a:lnTo>
                    <a:pt x="0" y="137830"/>
                  </a:lnTo>
                  <a:lnTo>
                    <a:pt x="11195" y="75183"/>
                  </a:lnTo>
                  <a:lnTo>
                    <a:pt x="39067" y="35040"/>
                  </a:lnTo>
                  <a:lnTo>
                    <a:pt x="75040" y="12438"/>
                  </a:lnTo>
                  <a:lnTo>
                    <a:pt x="110541" y="2413"/>
                  </a:lnTo>
                  <a:lnTo>
                    <a:pt x="136996" y="0"/>
                  </a:lnTo>
                  <a:lnTo>
                    <a:pt x="183345" y="6056"/>
                  </a:lnTo>
                  <a:lnTo>
                    <a:pt x="223414" y="23681"/>
                  </a:lnTo>
                  <a:lnTo>
                    <a:pt x="259444" y="52061"/>
                  </a:lnTo>
                  <a:lnTo>
                    <a:pt x="293676" y="90383"/>
                  </a:lnTo>
                  <a:lnTo>
                    <a:pt x="328353" y="137830"/>
                  </a:lnTo>
                  <a:lnTo>
                    <a:pt x="293676" y="185262"/>
                  </a:lnTo>
                  <a:lnTo>
                    <a:pt x="259444" y="223574"/>
                  </a:lnTo>
                  <a:lnTo>
                    <a:pt x="223414" y="251949"/>
                  </a:lnTo>
                  <a:lnTo>
                    <a:pt x="183345" y="269573"/>
                  </a:lnTo>
                  <a:lnTo>
                    <a:pt x="136996" y="275629"/>
                  </a:lnTo>
                  <a:close/>
                </a:path>
              </a:pathLst>
            </a:custGeom>
            <a:ln w="35015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1" name="object 136">
              <a:extLst>
                <a:ext uri="{FF2B5EF4-FFF2-40B4-BE49-F238E27FC236}">
                  <a16:creationId xmlns:a16="http://schemas.microsoft.com/office/drawing/2014/main" id="{027BE55A-90EA-4E3F-A67F-81BD0C51702E}"/>
                </a:ext>
              </a:extLst>
            </p:cNvPr>
            <p:cNvSpPr/>
            <p:nvPr/>
          </p:nvSpPr>
          <p:spPr>
            <a:xfrm>
              <a:off x="15221170" y="6268665"/>
              <a:ext cx="1096010" cy="551815"/>
            </a:xfrm>
            <a:custGeom>
              <a:avLst/>
              <a:gdLst/>
              <a:ahLst/>
              <a:cxnLst/>
              <a:rect l="l" t="t" r="r" b="b"/>
              <a:pathLst>
                <a:path w="1096009" h="551815">
                  <a:moveTo>
                    <a:pt x="821969" y="0"/>
                  </a:moveTo>
                  <a:lnTo>
                    <a:pt x="769063" y="4329"/>
                  </a:lnTo>
                  <a:lnTo>
                    <a:pt x="721601" y="16547"/>
                  </a:lnTo>
                  <a:lnTo>
                    <a:pt x="679071" y="35495"/>
                  </a:lnTo>
                  <a:lnTo>
                    <a:pt x="640957" y="60017"/>
                  </a:lnTo>
                  <a:lnTo>
                    <a:pt x="606746" y="88956"/>
                  </a:lnTo>
                  <a:lnTo>
                    <a:pt x="575924" y="121155"/>
                  </a:lnTo>
                  <a:lnTo>
                    <a:pt x="547976" y="155456"/>
                  </a:lnTo>
                  <a:lnTo>
                    <a:pt x="520032" y="121155"/>
                  </a:lnTo>
                  <a:lnTo>
                    <a:pt x="489212" y="88956"/>
                  </a:lnTo>
                  <a:lnTo>
                    <a:pt x="455003" y="60017"/>
                  </a:lnTo>
                  <a:lnTo>
                    <a:pt x="416890" y="35495"/>
                  </a:lnTo>
                  <a:lnTo>
                    <a:pt x="374360" y="16547"/>
                  </a:lnTo>
                  <a:lnTo>
                    <a:pt x="326899" y="4329"/>
                  </a:lnTo>
                  <a:lnTo>
                    <a:pt x="273993" y="0"/>
                  </a:lnTo>
                  <a:lnTo>
                    <a:pt x="239583" y="2258"/>
                  </a:lnTo>
                  <a:lnTo>
                    <a:pt x="166286" y="21320"/>
                  </a:lnTo>
                  <a:lnTo>
                    <a:pt x="130013" y="38789"/>
                  </a:lnTo>
                  <a:lnTo>
                    <a:pt x="95734" y="61992"/>
                  </a:lnTo>
                  <a:lnTo>
                    <a:pt x="64756" y="91262"/>
                  </a:lnTo>
                  <a:lnTo>
                    <a:pt x="38386" y="126931"/>
                  </a:lnTo>
                  <a:lnTo>
                    <a:pt x="17932" y="169330"/>
                  </a:lnTo>
                  <a:lnTo>
                    <a:pt x="4700" y="218792"/>
                  </a:lnTo>
                  <a:lnTo>
                    <a:pt x="0" y="275650"/>
                  </a:lnTo>
                  <a:lnTo>
                    <a:pt x="4700" y="332499"/>
                  </a:lnTo>
                  <a:lnTo>
                    <a:pt x="17932" y="381954"/>
                  </a:lnTo>
                  <a:lnTo>
                    <a:pt x="38386" y="424348"/>
                  </a:lnTo>
                  <a:lnTo>
                    <a:pt x="64756" y="460013"/>
                  </a:lnTo>
                  <a:lnTo>
                    <a:pt x="95734" y="489280"/>
                  </a:lnTo>
                  <a:lnTo>
                    <a:pt x="130013" y="512481"/>
                  </a:lnTo>
                  <a:lnTo>
                    <a:pt x="166286" y="529948"/>
                  </a:lnTo>
                  <a:lnTo>
                    <a:pt x="203245" y="542014"/>
                  </a:lnTo>
                  <a:lnTo>
                    <a:pt x="273993" y="551268"/>
                  </a:lnTo>
                  <a:lnTo>
                    <a:pt x="326899" y="546927"/>
                  </a:lnTo>
                  <a:lnTo>
                    <a:pt x="374360" y="534682"/>
                  </a:lnTo>
                  <a:lnTo>
                    <a:pt x="416890" y="515702"/>
                  </a:lnTo>
                  <a:lnTo>
                    <a:pt x="455003" y="491157"/>
                  </a:lnTo>
                  <a:lnTo>
                    <a:pt x="489212" y="462214"/>
                  </a:lnTo>
                  <a:lnTo>
                    <a:pt x="520032" y="430043"/>
                  </a:lnTo>
                  <a:lnTo>
                    <a:pt x="547976" y="395812"/>
                  </a:lnTo>
                  <a:lnTo>
                    <a:pt x="575924" y="430113"/>
                  </a:lnTo>
                  <a:lnTo>
                    <a:pt x="606746" y="462312"/>
                  </a:lnTo>
                  <a:lnTo>
                    <a:pt x="640957" y="491251"/>
                  </a:lnTo>
                  <a:lnTo>
                    <a:pt x="679071" y="515773"/>
                  </a:lnTo>
                  <a:lnTo>
                    <a:pt x="721601" y="534721"/>
                  </a:lnTo>
                  <a:lnTo>
                    <a:pt x="769063" y="546939"/>
                  </a:lnTo>
                  <a:lnTo>
                    <a:pt x="821969" y="551268"/>
                  </a:lnTo>
                  <a:lnTo>
                    <a:pt x="856384" y="549010"/>
                  </a:lnTo>
                  <a:lnTo>
                    <a:pt x="929686" y="529948"/>
                  </a:lnTo>
                  <a:lnTo>
                    <a:pt x="965958" y="512481"/>
                  </a:lnTo>
                  <a:lnTo>
                    <a:pt x="1000236" y="489280"/>
                  </a:lnTo>
                  <a:lnTo>
                    <a:pt x="1031213" y="460013"/>
                  </a:lnTo>
                  <a:lnTo>
                    <a:pt x="1057580" y="424348"/>
                  </a:lnTo>
                  <a:lnTo>
                    <a:pt x="1078033" y="381954"/>
                  </a:lnTo>
                  <a:lnTo>
                    <a:pt x="1091262" y="332499"/>
                  </a:lnTo>
                  <a:lnTo>
                    <a:pt x="1095963" y="275650"/>
                  </a:lnTo>
                  <a:lnTo>
                    <a:pt x="1091262" y="218792"/>
                  </a:lnTo>
                  <a:lnTo>
                    <a:pt x="1078033" y="169330"/>
                  </a:lnTo>
                  <a:lnTo>
                    <a:pt x="1057580" y="126931"/>
                  </a:lnTo>
                  <a:lnTo>
                    <a:pt x="1031213" y="91262"/>
                  </a:lnTo>
                  <a:lnTo>
                    <a:pt x="1000236" y="61992"/>
                  </a:lnTo>
                  <a:lnTo>
                    <a:pt x="965958" y="38789"/>
                  </a:lnTo>
                  <a:lnTo>
                    <a:pt x="929686" y="21320"/>
                  </a:lnTo>
                  <a:lnTo>
                    <a:pt x="892725" y="9254"/>
                  </a:lnTo>
                  <a:lnTo>
                    <a:pt x="856384" y="2258"/>
                  </a:lnTo>
                  <a:lnTo>
                    <a:pt x="821969" y="0"/>
                  </a:lnTo>
                  <a:close/>
                </a:path>
              </a:pathLst>
            </a:custGeom>
            <a:ln w="35059">
              <a:solidFill>
                <a:schemeClr val="bg1">
                  <a:lumMod val="65000"/>
                </a:schemeClr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322" name="Elbow Connector 110">
            <a:extLst>
              <a:ext uri="{FF2B5EF4-FFF2-40B4-BE49-F238E27FC236}">
                <a16:creationId xmlns:a16="http://schemas.microsoft.com/office/drawing/2014/main" id="{86D82F4C-72EC-465B-8351-CB078F1CB00E}"/>
              </a:ext>
            </a:extLst>
          </p:cNvPr>
          <p:cNvCxnSpPr/>
          <p:nvPr/>
        </p:nvCxnSpPr>
        <p:spPr>
          <a:xfrm rot="5400000">
            <a:off x="10924735" y="4626916"/>
            <a:ext cx="659026" cy="276971"/>
          </a:xfrm>
          <a:prstGeom prst="bentConnector3">
            <a:avLst>
              <a:gd name="adj1" fmla="val 9952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Picture 323">
            <a:extLst>
              <a:ext uri="{FF2B5EF4-FFF2-40B4-BE49-F238E27FC236}">
                <a16:creationId xmlns:a16="http://schemas.microsoft.com/office/drawing/2014/main" id="{D367921A-52A4-47EF-B90A-903D527FCF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254" y="4838507"/>
            <a:ext cx="847373" cy="554205"/>
          </a:xfrm>
          <a:prstGeom prst="rect">
            <a:avLst/>
          </a:prstGeom>
        </p:spPr>
      </p:pic>
      <p:grpSp>
        <p:nvGrpSpPr>
          <p:cNvPr id="325" name="Group 324">
            <a:extLst>
              <a:ext uri="{FF2B5EF4-FFF2-40B4-BE49-F238E27FC236}">
                <a16:creationId xmlns:a16="http://schemas.microsoft.com/office/drawing/2014/main" id="{4F4CF155-B5A1-42DB-99D3-834C4E1B7711}"/>
              </a:ext>
            </a:extLst>
          </p:cNvPr>
          <p:cNvGrpSpPr/>
          <p:nvPr/>
        </p:nvGrpSpPr>
        <p:grpSpPr>
          <a:xfrm>
            <a:off x="7132686" y="4125047"/>
            <a:ext cx="399196" cy="283246"/>
            <a:chOff x="7580917" y="4670013"/>
            <a:chExt cx="617855" cy="481965"/>
          </a:xfrm>
        </p:grpSpPr>
        <p:sp>
          <p:nvSpPr>
            <p:cNvPr id="326" name="object 14">
              <a:extLst>
                <a:ext uri="{FF2B5EF4-FFF2-40B4-BE49-F238E27FC236}">
                  <a16:creationId xmlns:a16="http://schemas.microsoft.com/office/drawing/2014/main" id="{EAF30B69-8F55-445D-9641-627B9BD5A42D}"/>
                </a:ext>
              </a:extLst>
            </p:cNvPr>
            <p:cNvSpPr/>
            <p:nvPr/>
          </p:nvSpPr>
          <p:spPr>
            <a:xfrm>
              <a:off x="758091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7" name="object 15">
              <a:extLst>
                <a:ext uri="{FF2B5EF4-FFF2-40B4-BE49-F238E27FC236}">
                  <a16:creationId xmlns:a16="http://schemas.microsoft.com/office/drawing/2014/main" id="{BA3BAD72-6817-4CEC-985B-AC98D4A87468}"/>
                </a:ext>
              </a:extLst>
            </p:cNvPr>
            <p:cNvSpPr/>
            <p:nvPr/>
          </p:nvSpPr>
          <p:spPr>
            <a:xfrm>
              <a:off x="768226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8" name="object 16">
              <a:extLst>
                <a:ext uri="{FF2B5EF4-FFF2-40B4-BE49-F238E27FC236}">
                  <a16:creationId xmlns:a16="http://schemas.microsoft.com/office/drawing/2014/main" id="{968BA8C4-0612-43AD-AA7C-8418CA7794D4}"/>
                </a:ext>
              </a:extLst>
            </p:cNvPr>
            <p:cNvSpPr/>
            <p:nvPr/>
          </p:nvSpPr>
          <p:spPr>
            <a:xfrm>
              <a:off x="7687092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29" name="object 17">
              <a:extLst>
                <a:ext uri="{FF2B5EF4-FFF2-40B4-BE49-F238E27FC236}">
                  <a16:creationId xmlns:a16="http://schemas.microsoft.com/office/drawing/2014/main" id="{8A61432F-4529-4872-9E55-5F4E7CF5020F}"/>
                </a:ext>
              </a:extLst>
            </p:cNvPr>
            <p:cNvSpPr/>
            <p:nvPr/>
          </p:nvSpPr>
          <p:spPr>
            <a:xfrm>
              <a:off x="768226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0" name="object 18">
              <a:extLst>
                <a:ext uri="{FF2B5EF4-FFF2-40B4-BE49-F238E27FC236}">
                  <a16:creationId xmlns:a16="http://schemas.microsoft.com/office/drawing/2014/main" id="{BFE4FC83-1EE8-4773-A921-1FCCB90DF94B}"/>
                </a:ext>
              </a:extLst>
            </p:cNvPr>
            <p:cNvSpPr/>
            <p:nvPr/>
          </p:nvSpPr>
          <p:spPr>
            <a:xfrm>
              <a:off x="809250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3" name="object 19">
              <a:extLst>
                <a:ext uri="{FF2B5EF4-FFF2-40B4-BE49-F238E27FC236}">
                  <a16:creationId xmlns:a16="http://schemas.microsoft.com/office/drawing/2014/main" id="{C251F456-C190-49EB-A271-B439E1E7D513}"/>
                </a:ext>
              </a:extLst>
            </p:cNvPr>
            <p:cNvSpPr/>
            <p:nvPr/>
          </p:nvSpPr>
          <p:spPr>
            <a:xfrm>
              <a:off x="789553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DCE0A527-ED44-46C9-8498-77EC12F3CC54}"/>
              </a:ext>
            </a:extLst>
          </p:cNvPr>
          <p:cNvGrpSpPr/>
          <p:nvPr/>
        </p:nvGrpSpPr>
        <p:grpSpPr>
          <a:xfrm>
            <a:off x="8112261" y="4125047"/>
            <a:ext cx="399196" cy="283246"/>
            <a:chOff x="9591327" y="4670013"/>
            <a:chExt cx="617855" cy="481965"/>
          </a:xfrm>
        </p:grpSpPr>
        <p:sp>
          <p:nvSpPr>
            <p:cNvPr id="335" name="object 20">
              <a:extLst>
                <a:ext uri="{FF2B5EF4-FFF2-40B4-BE49-F238E27FC236}">
                  <a16:creationId xmlns:a16="http://schemas.microsoft.com/office/drawing/2014/main" id="{6F6B767E-2ADD-4C38-946D-4CACCDA57574}"/>
                </a:ext>
              </a:extLst>
            </p:cNvPr>
            <p:cNvSpPr/>
            <p:nvPr/>
          </p:nvSpPr>
          <p:spPr>
            <a:xfrm>
              <a:off x="959132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6" name="object 21">
              <a:extLst>
                <a:ext uri="{FF2B5EF4-FFF2-40B4-BE49-F238E27FC236}">
                  <a16:creationId xmlns:a16="http://schemas.microsoft.com/office/drawing/2014/main" id="{676A5599-2508-4516-B195-0B7DCADA4B4F}"/>
                </a:ext>
              </a:extLst>
            </p:cNvPr>
            <p:cNvSpPr/>
            <p:nvPr/>
          </p:nvSpPr>
          <p:spPr>
            <a:xfrm>
              <a:off x="969267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7" name="object 22">
              <a:extLst>
                <a:ext uri="{FF2B5EF4-FFF2-40B4-BE49-F238E27FC236}">
                  <a16:creationId xmlns:a16="http://schemas.microsoft.com/office/drawing/2014/main" id="{67AC61CD-C86D-4367-BFE3-216B642C4E8E}"/>
                </a:ext>
              </a:extLst>
            </p:cNvPr>
            <p:cNvSpPr/>
            <p:nvPr/>
          </p:nvSpPr>
          <p:spPr>
            <a:xfrm>
              <a:off x="969750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8" name="object 23">
              <a:extLst>
                <a:ext uri="{FF2B5EF4-FFF2-40B4-BE49-F238E27FC236}">
                  <a16:creationId xmlns:a16="http://schemas.microsoft.com/office/drawing/2014/main" id="{41B0695D-15EB-409F-BA17-A18CA3D81F7A}"/>
                </a:ext>
              </a:extLst>
            </p:cNvPr>
            <p:cNvSpPr/>
            <p:nvPr/>
          </p:nvSpPr>
          <p:spPr>
            <a:xfrm>
              <a:off x="969267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39" name="object 24">
              <a:extLst>
                <a:ext uri="{FF2B5EF4-FFF2-40B4-BE49-F238E27FC236}">
                  <a16:creationId xmlns:a16="http://schemas.microsoft.com/office/drawing/2014/main" id="{87325C7E-886A-4141-A7F4-B0EE9FC16804}"/>
                </a:ext>
              </a:extLst>
            </p:cNvPr>
            <p:cNvSpPr/>
            <p:nvPr/>
          </p:nvSpPr>
          <p:spPr>
            <a:xfrm>
              <a:off x="1010291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40" name="object 25">
              <a:extLst>
                <a:ext uri="{FF2B5EF4-FFF2-40B4-BE49-F238E27FC236}">
                  <a16:creationId xmlns:a16="http://schemas.microsoft.com/office/drawing/2014/main" id="{A6CAE082-6FD2-4F90-8A9B-E7B0D872B44E}"/>
                </a:ext>
              </a:extLst>
            </p:cNvPr>
            <p:cNvSpPr/>
            <p:nvPr/>
          </p:nvSpPr>
          <p:spPr>
            <a:xfrm>
              <a:off x="990594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41" name="object 80">
            <a:extLst>
              <a:ext uri="{FF2B5EF4-FFF2-40B4-BE49-F238E27FC236}">
                <a16:creationId xmlns:a16="http://schemas.microsoft.com/office/drawing/2014/main" id="{A242D923-7FD9-4527-B51B-8C3D7AEDC835}"/>
              </a:ext>
            </a:extLst>
          </p:cNvPr>
          <p:cNvSpPr txBox="1"/>
          <p:nvPr/>
        </p:nvSpPr>
        <p:spPr>
          <a:xfrm>
            <a:off x="7036686" y="3660474"/>
            <a:ext cx="1612558" cy="255554"/>
          </a:xfrm>
          <a:prstGeom prst="rect">
            <a:avLst/>
          </a:prstGeom>
        </p:spPr>
        <p:txBody>
          <a:bodyPr vert="horz" wrap="square" lIns="0" tIns="9242" rIns="0" bIns="0" rtlCol="0">
            <a:spAutoFit/>
          </a:bodyPr>
          <a:lstStyle/>
          <a:p>
            <a:pPr marL="7701" marR="0" lvl="0" indent="0" algn="ctr" defTabSz="914400" rtl="0" eaLnBrk="1" fontAlgn="auto" latinLnBrk="0" hangingPunct="1">
              <a:lnSpc>
                <a:spcPct val="100000"/>
              </a:lnSpc>
              <a:spcBef>
                <a:spcPts val="73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PaaS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110B79FC-BCE6-472C-A8D7-2EA0B113A5DD}"/>
              </a:ext>
            </a:extLst>
          </p:cNvPr>
          <p:cNvCxnSpPr/>
          <p:nvPr/>
        </p:nvCxnSpPr>
        <p:spPr>
          <a:xfrm>
            <a:off x="7222765" y="4467477"/>
            <a:ext cx="0" cy="35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3" name="object 74">
            <a:extLst>
              <a:ext uri="{FF2B5EF4-FFF2-40B4-BE49-F238E27FC236}">
                <a16:creationId xmlns:a16="http://schemas.microsoft.com/office/drawing/2014/main" id="{BE4D1D11-E7A7-4334-BBEA-2F45EA1D586D}"/>
              </a:ext>
            </a:extLst>
          </p:cNvPr>
          <p:cNvSpPr/>
          <p:nvPr/>
        </p:nvSpPr>
        <p:spPr>
          <a:xfrm>
            <a:off x="6972255" y="3633823"/>
            <a:ext cx="1758940" cy="826937"/>
          </a:xfrm>
          <a:custGeom>
            <a:avLst/>
            <a:gdLst/>
            <a:ahLst/>
            <a:cxnLst/>
            <a:rect l="l" t="t" r="r" b="b"/>
            <a:pathLst>
              <a:path w="5631180" h="1034414">
                <a:moveTo>
                  <a:pt x="5487962" y="1034101"/>
                </a:moveTo>
                <a:lnTo>
                  <a:pt x="143107" y="1034101"/>
                </a:lnTo>
                <a:lnTo>
                  <a:pt x="97870" y="1026756"/>
                </a:lnTo>
                <a:lnTo>
                  <a:pt x="58586" y="1006303"/>
                </a:lnTo>
                <a:lnTo>
                  <a:pt x="27608" y="975117"/>
                </a:lnTo>
                <a:lnTo>
                  <a:pt x="7294" y="935570"/>
                </a:lnTo>
                <a:lnTo>
                  <a:pt x="0" y="890038"/>
                </a:lnTo>
                <a:lnTo>
                  <a:pt x="0" y="144063"/>
                </a:lnTo>
                <a:lnTo>
                  <a:pt x="7294" y="98524"/>
                </a:lnTo>
                <a:lnTo>
                  <a:pt x="27608" y="58977"/>
                </a:lnTo>
                <a:lnTo>
                  <a:pt x="58586" y="27793"/>
                </a:lnTo>
                <a:lnTo>
                  <a:pt x="97870" y="7343"/>
                </a:lnTo>
                <a:lnTo>
                  <a:pt x="143107" y="0"/>
                </a:lnTo>
                <a:lnTo>
                  <a:pt x="5487962" y="0"/>
                </a:lnTo>
                <a:lnTo>
                  <a:pt x="5533194" y="7343"/>
                </a:lnTo>
                <a:lnTo>
                  <a:pt x="5572482" y="27793"/>
                </a:lnTo>
                <a:lnTo>
                  <a:pt x="5603465" y="58977"/>
                </a:lnTo>
                <a:lnTo>
                  <a:pt x="5623786" y="98524"/>
                </a:lnTo>
                <a:lnTo>
                  <a:pt x="5631084" y="144063"/>
                </a:lnTo>
                <a:lnTo>
                  <a:pt x="5631084" y="890038"/>
                </a:lnTo>
                <a:lnTo>
                  <a:pt x="5623786" y="935570"/>
                </a:lnTo>
                <a:lnTo>
                  <a:pt x="5603465" y="975117"/>
                </a:lnTo>
                <a:lnTo>
                  <a:pt x="5572482" y="1006303"/>
                </a:lnTo>
                <a:lnTo>
                  <a:pt x="5533194" y="1026756"/>
                </a:lnTo>
                <a:lnTo>
                  <a:pt x="5487962" y="1034101"/>
                </a:lnTo>
                <a:close/>
              </a:path>
            </a:pathLst>
          </a:custGeom>
          <a:ln w="44435">
            <a:solidFill>
              <a:srgbClr val="D2D3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E15A5430-100B-4FC4-AD71-2F7EB5A8F197}"/>
              </a:ext>
            </a:extLst>
          </p:cNvPr>
          <p:cNvCxnSpPr/>
          <p:nvPr/>
        </p:nvCxnSpPr>
        <p:spPr>
          <a:xfrm>
            <a:off x="8512864" y="4488049"/>
            <a:ext cx="0" cy="3555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5" name="Picture 344">
            <a:extLst>
              <a:ext uri="{FF2B5EF4-FFF2-40B4-BE49-F238E27FC236}">
                <a16:creationId xmlns:a16="http://schemas.microsoft.com/office/drawing/2014/main" id="{7CFEB04F-8BE6-430A-A5F6-A8C6684C6A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001" y="4824757"/>
            <a:ext cx="847373" cy="552822"/>
          </a:xfrm>
          <a:prstGeom prst="rect">
            <a:avLst/>
          </a:prstGeom>
        </p:spPr>
      </p:pic>
      <p:sp>
        <p:nvSpPr>
          <p:cNvPr id="346" name="Rectangle 345">
            <a:extLst>
              <a:ext uri="{FF2B5EF4-FFF2-40B4-BE49-F238E27FC236}">
                <a16:creationId xmlns:a16="http://schemas.microsoft.com/office/drawing/2014/main" id="{888B4C4F-F790-4767-929F-78E9770C2183}"/>
              </a:ext>
            </a:extLst>
          </p:cNvPr>
          <p:cNvSpPr/>
          <p:nvPr/>
        </p:nvSpPr>
        <p:spPr>
          <a:xfrm>
            <a:off x="6934570" y="5092089"/>
            <a:ext cx="591055" cy="20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Proxima Nova" charset="0"/>
              <a:cs typeface="Proxima Nova" charset="0"/>
            </a:endParaRPr>
          </a:p>
        </p:txBody>
      </p:sp>
      <p:pic>
        <p:nvPicPr>
          <p:cNvPr id="347" name="Picture 346">
            <a:extLst>
              <a:ext uri="{FF2B5EF4-FFF2-40B4-BE49-F238E27FC236}">
                <a16:creationId xmlns:a16="http://schemas.microsoft.com/office/drawing/2014/main" id="{A77A2B54-26BB-46B3-B57F-1BB431761E5A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0698" y="4980347"/>
            <a:ext cx="328483" cy="335698"/>
          </a:xfrm>
          <a:prstGeom prst="rect">
            <a:avLst/>
          </a:prstGeom>
        </p:spPr>
      </p:pic>
      <p:grpSp>
        <p:nvGrpSpPr>
          <p:cNvPr id="348" name="Group 347">
            <a:extLst>
              <a:ext uri="{FF2B5EF4-FFF2-40B4-BE49-F238E27FC236}">
                <a16:creationId xmlns:a16="http://schemas.microsoft.com/office/drawing/2014/main" id="{05E64624-7491-4C36-BF03-47C2C2915778}"/>
              </a:ext>
            </a:extLst>
          </p:cNvPr>
          <p:cNvGrpSpPr/>
          <p:nvPr/>
        </p:nvGrpSpPr>
        <p:grpSpPr>
          <a:xfrm>
            <a:off x="5336402" y="4130273"/>
            <a:ext cx="399196" cy="283246"/>
            <a:chOff x="7580917" y="4670013"/>
            <a:chExt cx="617855" cy="481965"/>
          </a:xfrm>
        </p:grpSpPr>
        <p:sp>
          <p:nvSpPr>
            <p:cNvPr id="349" name="object 14">
              <a:extLst>
                <a:ext uri="{FF2B5EF4-FFF2-40B4-BE49-F238E27FC236}">
                  <a16:creationId xmlns:a16="http://schemas.microsoft.com/office/drawing/2014/main" id="{DF8D5BFB-3FCD-4574-A91A-C269411D6D0F}"/>
                </a:ext>
              </a:extLst>
            </p:cNvPr>
            <p:cNvSpPr/>
            <p:nvPr/>
          </p:nvSpPr>
          <p:spPr>
            <a:xfrm>
              <a:off x="7580917" y="4670013"/>
              <a:ext cx="617855" cy="481965"/>
            </a:xfrm>
            <a:custGeom>
              <a:avLst/>
              <a:gdLst/>
              <a:ahLst/>
              <a:cxnLst/>
              <a:rect l="l" t="t" r="r" b="b"/>
              <a:pathLst>
                <a:path w="617854" h="481964">
                  <a:moveTo>
                    <a:pt x="526074" y="0"/>
                  </a:moveTo>
                  <a:lnTo>
                    <a:pt x="91694" y="0"/>
                  </a:lnTo>
                  <a:lnTo>
                    <a:pt x="74805" y="3482"/>
                  </a:lnTo>
                  <a:lnTo>
                    <a:pt x="60996" y="12972"/>
                  </a:lnTo>
                  <a:lnTo>
                    <a:pt x="51676" y="27035"/>
                  </a:lnTo>
                  <a:lnTo>
                    <a:pt x="48256" y="44234"/>
                  </a:lnTo>
                  <a:lnTo>
                    <a:pt x="48256" y="334908"/>
                  </a:lnTo>
                  <a:lnTo>
                    <a:pt x="762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178" y="448623"/>
                  </a:lnTo>
                  <a:lnTo>
                    <a:pt x="15566" y="465809"/>
                  </a:lnTo>
                  <a:lnTo>
                    <a:pt x="32443" y="477406"/>
                  </a:lnTo>
                  <a:lnTo>
                    <a:pt x="53089" y="481661"/>
                  </a:lnTo>
                  <a:lnTo>
                    <a:pt x="564707" y="481661"/>
                  </a:lnTo>
                  <a:lnTo>
                    <a:pt x="585347" y="477406"/>
                  </a:lnTo>
                  <a:lnTo>
                    <a:pt x="602225" y="465809"/>
                  </a:lnTo>
                  <a:lnTo>
                    <a:pt x="611261" y="452176"/>
                  </a:lnTo>
                  <a:lnTo>
                    <a:pt x="53089" y="452176"/>
                  </a:lnTo>
                  <a:lnTo>
                    <a:pt x="43699" y="450242"/>
                  </a:lnTo>
                  <a:lnTo>
                    <a:pt x="36022" y="444971"/>
                  </a:lnTo>
                  <a:lnTo>
                    <a:pt x="30840" y="437158"/>
                  </a:lnTo>
                  <a:lnTo>
                    <a:pt x="28939" y="427598"/>
                  </a:lnTo>
                  <a:lnTo>
                    <a:pt x="28939" y="422677"/>
                  </a:lnTo>
                  <a:lnTo>
                    <a:pt x="617796" y="422677"/>
                  </a:lnTo>
                  <a:lnTo>
                    <a:pt x="617796" y="415011"/>
                  </a:lnTo>
                  <a:lnTo>
                    <a:pt x="617167" y="412848"/>
                  </a:lnTo>
                  <a:lnTo>
                    <a:pt x="34563" y="412848"/>
                  </a:lnTo>
                  <a:lnTo>
                    <a:pt x="73783" y="348956"/>
                  </a:lnTo>
                  <a:lnTo>
                    <a:pt x="578133" y="348956"/>
                  </a:lnTo>
                  <a:lnTo>
                    <a:pt x="569511" y="334908"/>
                  </a:lnTo>
                  <a:lnTo>
                    <a:pt x="569511" y="329300"/>
                  </a:lnTo>
                  <a:lnTo>
                    <a:pt x="77210" y="329300"/>
                  </a:lnTo>
                  <a:lnTo>
                    <a:pt x="77210" y="36106"/>
                  </a:lnTo>
                  <a:lnTo>
                    <a:pt x="83712" y="29484"/>
                  </a:lnTo>
                  <a:lnTo>
                    <a:pt x="566580" y="29484"/>
                  </a:lnTo>
                  <a:lnTo>
                    <a:pt x="566093" y="27035"/>
                  </a:lnTo>
                  <a:lnTo>
                    <a:pt x="556777" y="12972"/>
                  </a:lnTo>
                  <a:lnTo>
                    <a:pt x="542969" y="3482"/>
                  </a:lnTo>
                  <a:lnTo>
                    <a:pt x="526074" y="0"/>
                  </a:lnTo>
                  <a:close/>
                </a:path>
                <a:path w="617854" h="481964">
                  <a:moveTo>
                    <a:pt x="617796" y="422677"/>
                  </a:moveTo>
                  <a:lnTo>
                    <a:pt x="588814" y="422677"/>
                  </a:lnTo>
                  <a:lnTo>
                    <a:pt x="588814" y="427598"/>
                  </a:lnTo>
                  <a:lnTo>
                    <a:pt x="586915" y="437158"/>
                  </a:lnTo>
                  <a:lnTo>
                    <a:pt x="581742" y="444971"/>
                  </a:lnTo>
                  <a:lnTo>
                    <a:pt x="574078" y="450242"/>
                  </a:lnTo>
                  <a:lnTo>
                    <a:pt x="564707" y="452176"/>
                  </a:lnTo>
                  <a:lnTo>
                    <a:pt x="611261" y="452176"/>
                  </a:lnTo>
                  <a:lnTo>
                    <a:pt x="613616" y="448623"/>
                  </a:lnTo>
                  <a:lnTo>
                    <a:pt x="617796" y="427598"/>
                  </a:lnTo>
                  <a:lnTo>
                    <a:pt x="617796" y="422677"/>
                  </a:lnTo>
                  <a:close/>
                </a:path>
                <a:path w="617854" h="481964">
                  <a:moveTo>
                    <a:pt x="381275" y="388285"/>
                  </a:moveTo>
                  <a:lnTo>
                    <a:pt x="236477" y="388285"/>
                  </a:lnTo>
                  <a:lnTo>
                    <a:pt x="232465" y="412848"/>
                  </a:lnTo>
                  <a:lnTo>
                    <a:pt x="385303" y="412848"/>
                  </a:lnTo>
                  <a:lnTo>
                    <a:pt x="381275" y="388285"/>
                  </a:lnTo>
                  <a:close/>
                </a:path>
                <a:path w="617854" h="481964">
                  <a:moveTo>
                    <a:pt x="578133" y="348956"/>
                  </a:moveTo>
                  <a:lnTo>
                    <a:pt x="543984" y="348956"/>
                  </a:lnTo>
                  <a:lnTo>
                    <a:pt x="583190" y="412848"/>
                  </a:lnTo>
                  <a:lnTo>
                    <a:pt x="617167" y="412848"/>
                  </a:lnTo>
                  <a:lnTo>
                    <a:pt x="617006" y="412296"/>
                  </a:lnTo>
                  <a:lnTo>
                    <a:pt x="578133" y="348956"/>
                  </a:lnTo>
                  <a:close/>
                </a:path>
                <a:path w="617854" h="481964">
                  <a:moveTo>
                    <a:pt x="566580" y="29484"/>
                  </a:moveTo>
                  <a:lnTo>
                    <a:pt x="534054" y="29484"/>
                  </a:lnTo>
                  <a:lnTo>
                    <a:pt x="540542" y="36106"/>
                  </a:lnTo>
                  <a:lnTo>
                    <a:pt x="540542" y="329300"/>
                  </a:lnTo>
                  <a:lnTo>
                    <a:pt x="569511" y="329300"/>
                  </a:lnTo>
                  <a:lnTo>
                    <a:pt x="569511" y="44234"/>
                  </a:lnTo>
                  <a:lnTo>
                    <a:pt x="566580" y="29484"/>
                  </a:lnTo>
                  <a:close/>
                </a:path>
                <a:path w="617854" h="481964">
                  <a:moveTo>
                    <a:pt x="334938" y="29484"/>
                  </a:moveTo>
                  <a:lnTo>
                    <a:pt x="282815" y="29484"/>
                  </a:lnTo>
                  <a:lnTo>
                    <a:pt x="284748" y="39312"/>
                  </a:lnTo>
                  <a:lnTo>
                    <a:pt x="333004" y="39312"/>
                  </a:lnTo>
                  <a:lnTo>
                    <a:pt x="334938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0" name="object 15">
              <a:extLst>
                <a:ext uri="{FF2B5EF4-FFF2-40B4-BE49-F238E27FC236}">
                  <a16:creationId xmlns:a16="http://schemas.microsoft.com/office/drawing/2014/main" id="{244D0F06-5B12-4CE1-89FC-F2A6A6FBF676}"/>
                </a:ext>
              </a:extLst>
            </p:cNvPr>
            <p:cNvSpPr/>
            <p:nvPr/>
          </p:nvSpPr>
          <p:spPr>
            <a:xfrm>
              <a:off x="7682266" y="497506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1" name="object 16">
              <a:extLst>
                <a:ext uri="{FF2B5EF4-FFF2-40B4-BE49-F238E27FC236}">
                  <a16:creationId xmlns:a16="http://schemas.microsoft.com/office/drawing/2014/main" id="{9823FEA3-8B2E-4A37-8AC5-1178026D83C6}"/>
                </a:ext>
              </a:extLst>
            </p:cNvPr>
            <p:cNvSpPr/>
            <p:nvPr/>
          </p:nvSpPr>
          <p:spPr>
            <a:xfrm>
              <a:off x="7687092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65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2" name="object 17">
              <a:extLst>
                <a:ext uri="{FF2B5EF4-FFF2-40B4-BE49-F238E27FC236}">
                  <a16:creationId xmlns:a16="http://schemas.microsoft.com/office/drawing/2014/main" id="{0B154C64-EBD0-43A4-BE4E-A064A75D7BCB}"/>
                </a:ext>
              </a:extLst>
            </p:cNvPr>
            <p:cNvSpPr/>
            <p:nvPr/>
          </p:nvSpPr>
          <p:spPr>
            <a:xfrm>
              <a:off x="7682266" y="4728686"/>
              <a:ext cx="415290" cy="0"/>
            </a:xfrm>
            <a:custGeom>
              <a:avLst/>
              <a:gdLst/>
              <a:ahLst/>
              <a:cxnLst/>
              <a:rect l="l" t="t" r="r" b="b"/>
              <a:pathLst>
                <a:path w="415290">
                  <a:moveTo>
                    <a:pt x="0" y="0"/>
                  </a:moveTo>
                  <a:lnTo>
                    <a:pt x="415076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3" name="object 18">
              <a:extLst>
                <a:ext uri="{FF2B5EF4-FFF2-40B4-BE49-F238E27FC236}">
                  <a16:creationId xmlns:a16="http://schemas.microsoft.com/office/drawing/2014/main" id="{AA72BD06-74B5-4684-84D3-06EB9CE59205}"/>
                </a:ext>
              </a:extLst>
            </p:cNvPr>
            <p:cNvSpPr/>
            <p:nvPr/>
          </p:nvSpPr>
          <p:spPr>
            <a:xfrm>
              <a:off x="8092509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665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54" name="object 19">
              <a:extLst>
                <a:ext uri="{FF2B5EF4-FFF2-40B4-BE49-F238E27FC236}">
                  <a16:creationId xmlns:a16="http://schemas.microsoft.com/office/drawing/2014/main" id="{32894065-C18E-4392-94F9-955855FB1BCE}"/>
                </a:ext>
              </a:extLst>
            </p:cNvPr>
            <p:cNvSpPr/>
            <p:nvPr/>
          </p:nvSpPr>
          <p:spPr>
            <a:xfrm>
              <a:off x="7895534" y="4807088"/>
              <a:ext cx="135890" cy="122555"/>
            </a:xfrm>
            <a:custGeom>
              <a:avLst/>
              <a:gdLst/>
              <a:ahLst/>
              <a:cxnLst/>
              <a:rect l="l" t="t" r="r" b="b"/>
              <a:pathLst>
                <a:path w="135890" h="122554">
                  <a:moveTo>
                    <a:pt x="0" y="0"/>
                  </a:moveTo>
                  <a:lnTo>
                    <a:pt x="69198" y="122041"/>
                  </a:lnTo>
                  <a:lnTo>
                    <a:pt x="82218" y="71900"/>
                  </a:lnTo>
                  <a:lnTo>
                    <a:pt x="106381" y="71900"/>
                  </a:lnTo>
                  <a:lnTo>
                    <a:pt x="91400" y="60475"/>
                  </a:lnTo>
                  <a:lnTo>
                    <a:pt x="135570" y="34510"/>
                  </a:lnTo>
                  <a:lnTo>
                    <a:pt x="0" y="0"/>
                  </a:lnTo>
                  <a:close/>
                </a:path>
                <a:path w="135890" h="122554">
                  <a:moveTo>
                    <a:pt x="106381" y="71900"/>
                  </a:moveTo>
                  <a:lnTo>
                    <a:pt x="82218" y="71900"/>
                  </a:lnTo>
                  <a:lnTo>
                    <a:pt x="123327" y="103249"/>
                  </a:lnTo>
                  <a:lnTo>
                    <a:pt x="124850" y="103726"/>
                  </a:lnTo>
                  <a:lnTo>
                    <a:pt x="128556" y="103726"/>
                  </a:lnTo>
                  <a:lnTo>
                    <a:pt x="130753" y="102712"/>
                  </a:lnTo>
                  <a:lnTo>
                    <a:pt x="132158" y="100773"/>
                  </a:lnTo>
                  <a:lnTo>
                    <a:pt x="134560" y="97522"/>
                  </a:lnTo>
                  <a:lnTo>
                    <a:pt x="133916" y="92898"/>
                  </a:lnTo>
                  <a:lnTo>
                    <a:pt x="106381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355" name="Picture 354">
            <a:extLst>
              <a:ext uri="{FF2B5EF4-FFF2-40B4-BE49-F238E27FC236}">
                <a16:creationId xmlns:a16="http://schemas.microsoft.com/office/drawing/2014/main" id="{5EA89EE9-A5EF-470A-98A3-03B5EA1FEC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170" t="10230" r="16309" b="25085"/>
          <a:stretch/>
        </p:blipFill>
        <p:spPr>
          <a:xfrm>
            <a:off x="10451647" y="5416351"/>
            <a:ext cx="369871" cy="349052"/>
          </a:xfrm>
          <a:prstGeom prst="rect">
            <a:avLst/>
          </a:prstGeom>
        </p:spPr>
      </p:pic>
      <p:pic>
        <p:nvPicPr>
          <p:cNvPr id="356" name="Picture 355">
            <a:extLst>
              <a:ext uri="{FF2B5EF4-FFF2-40B4-BE49-F238E27FC236}">
                <a16:creationId xmlns:a16="http://schemas.microsoft.com/office/drawing/2014/main" id="{20FEEC7C-3EFF-4C77-9847-C380D960806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0218" b="15105"/>
          <a:stretch/>
        </p:blipFill>
        <p:spPr>
          <a:xfrm>
            <a:off x="10107490" y="5424477"/>
            <a:ext cx="177672" cy="257148"/>
          </a:xfrm>
          <a:prstGeom prst="rect">
            <a:avLst/>
          </a:prstGeom>
        </p:spPr>
      </p:pic>
      <p:pic>
        <p:nvPicPr>
          <p:cNvPr id="357" name="Picture 356">
            <a:extLst>
              <a:ext uri="{FF2B5EF4-FFF2-40B4-BE49-F238E27FC236}">
                <a16:creationId xmlns:a16="http://schemas.microsoft.com/office/drawing/2014/main" id="{AD36958C-C039-4DEE-AAC5-33D4AF5E26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74982"/>
          <a:stretch/>
        </p:blipFill>
        <p:spPr>
          <a:xfrm>
            <a:off x="9692355" y="5392711"/>
            <a:ext cx="275854" cy="338975"/>
          </a:xfrm>
          <a:prstGeom prst="rect">
            <a:avLst/>
          </a:prstGeom>
        </p:spPr>
      </p:pic>
      <p:sp>
        <p:nvSpPr>
          <p:cNvPr id="358" name="Rectangle 357">
            <a:extLst>
              <a:ext uri="{FF2B5EF4-FFF2-40B4-BE49-F238E27FC236}">
                <a16:creationId xmlns:a16="http://schemas.microsoft.com/office/drawing/2014/main" id="{C8244418-262C-474D-AAA3-E5E12FB39E0F}"/>
              </a:ext>
            </a:extLst>
          </p:cNvPr>
          <p:cNvSpPr/>
          <p:nvPr/>
        </p:nvSpPr>
        <p:spPr>
          <a:xfrm>
            <a:off x="1515650" y="4491721"/>
            <a:ext cx="9343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Security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34C29BBC-1691-4BC3-A20C-6A2FAE51D8F1}"/>
              </a:ext>
            </a:extLst>
          </p:cNvPr>
          <p:cNvSpPr/>
          <p:nvPr/>
        </p:nvSpPr>
        <p:spPr>
          <a:xfrm>
            <a:off x="2361462" y="4462225"/>
            <a:ext cx="81164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IT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Mgt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Software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35" name="Picture 434">
            <a:extLst>
              <a:ext uri="{FF2B5EF4-FFF2-40B4-BE49-F238E27FC236}">
                <a16:creationId xmlns:a16="http://schemas.microsoft.com/office/drawing/2014/main" id="{C6470EBE-FCD5-41CF-AA28-9B29613908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276" y="5514168"/>
            <a:ext cx="591055" cy="489965"/>
          </a:xfrm>
          <a:prstGeom prst="rect">
            <a:avLst/>
          </a:prstGeom>
        </p:spPr>
      </p:pic>
      <p:pic>
        <p:nvPicPr>
          <p:cNvPr id="436" name="Picture 435">
            <a:extLst>
              <a:ext uri="{FF2B5EF4-FFF2-40B4-BE49-F238E27FC236}">
                <a16:creationId xmlns:a16="http://schemas.microsoft.com/office/drawing/2014/main" id="{D07D2E26-4775-4686-8F2E-A655CBE29F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0000" y="5883125"/>
            <a:ext cx="669885" cy="320168"/>
          </a:xfrm>
          <a:prstGeom prst="rect">
            <a:avLst/>
          </a:prstGeom>
        </p:spPr>
      </p:pic>
      <p:pic>
        <p:nvPicPr>
          <p:cNvPr id="437" name="Picture 436">
            <a:extLst>
              <a:ext uri="{FF2B5EF4-FFF2-40B4-BE49-F238E27FC236}">
                <a16:creationId xmlns:a16="http://schemas.microsoft.com/office/drawing/2014/main" id="{83AE0BF9-9154-4D53-94EC-1B2E019F2C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844" y="5247841"/>
            <a:ext cx="630180" cy="273153"/>
          </a:xfrm>
          <a:prstGeom prst="rect">
            <a:avLst/>
          </a:prstGeom>
        </p:spPr>
      </p:pic>
      <p:pic>
        <p:nvPicPr>
          <p:cNvPr id="438" name="Picture 437">
            <a:extLst>
              <a:ext uri="{FF2B5EF4-FFF2-40B4-BE49-F238E27FC236}">
                <a16:creationId xmlns:a16="http://schemas.microsoft.com/office/drawing/2014/main" id="{3DA6EA23-62CE-442B-B1A0-068A87A776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629" y="4823338"/>
            <a:ext cx="818375" cy="391139"/>
          </a:xfrm>
          <a:prstGeom prst="rect">
            <a:avLst/>
          </a:prstGeom>
        </p:spPr>
      </p:pic>
      <p:sp>
        <p:nvSpPr>
          <p:cNvPr id="439" name="Rectangle 438">
            <a:extLst>
              <a:ext uri="{FF2B5EF4-FFF2-40B4-BE49-F238E27FC236}">
                <a16:creationId xmlns:a16="http://schemas.microsoft.com/office/drawing/2014/main" id="{24519D7D-B90D-445A-A9A5-F62503A17792}"/>
              </a:ext>
            </a:extLst>
          </p:cNvPr>
          <p:cNvSpPr/>
          <p:nvPr/>
        </p:nvSpPr>
        <p:spPr>
          <a:xfrm>
            <a:off x="325553" y="4479731"/>
            <a:ext cx="12885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App Servers and Custom Apps</a:t>
            </a:r>
          </a:p>
        </p:txBody>
      </p:sp>
      <p:pic>
        <p:nvPicPr>
          <p:cNvPr id="440" name="Picture 439">
            <a:extLst>
              <a:ext uri="{FF2B5EF4-FFF2-40B4-BE49-F238E27FC236}">
                <a16:creationId xmlns:a16="http://schemas.microsoft.com/office/drawing/2014/main" id="{CDFB8E69-4866-470B-B47C-F6961F3BDB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73510" y="4990987"/>
            <a:ext cx="332047" cy="342380"/>
          </a:xfrm>
          <a:prstGeom prst="rect">
            <a:avLst/>
          </a:prstGeom>
        </p:spPr>
      </p:pic>
      <p:grpSp>
        <p:nvGrpSpPr>
          <p:cNvPr id="441" name="Group 440"/>
          <p:cNvGrpSpPr/>
          <p:nvPr/>
        </p:nvGrpSpPr>
        <p:grpSpPr>
          <a:xfrm>
            <a:off x="7473338" y="4512236"/>
            <a:ext cx="845529" cy="554205"/>
            <a:chOff x="7437519" y="4357614"/>
            <a:chExt cx="857666" cy="588101"/>
          </a:xfrm>
        </p:grpSpPr>
        <p:pic>
          <p:nvPicPr>
            <p:cNvPr id="442" name="Picture 441">
              <a:extLst>
                <a:ext uri="{FF2B5EF4-FFF2-40B4-BE49-F238E27FC236}">
                  <a16:creationId xmlns:a16="http://schemas.microsoft.com/office/drawing/2014/main" id="{67AE0E03-3F80-4F0C-BE9C-EC6F50EA8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577849" y="4511011"/>
              <a:ext cx="591208" cy="305078"/>
            </a:xfrm>
            <a:prstGeom prst="rect">
              <a:avLst/>
            </a:prstGeom>
          </p:spPr>
        </p:pic>
        <p:pic>
          <p:nvPicPr>
            <p:cNvPr id="443" name="Picture 442">
              <a:extLst>
                <a:ext uri="{FF2B5EF4-FFF2-40B4-BE49-F238E27FC236}">
                  <a16:creationId xmlns:a16="http://schemas.microsoft.com/office/drawing/2014/main" id="{A9649A27-F7E0-4EDD-BC2D-1B950E646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2930" b="96337" l="2256" r="96241">
                          <a14:foregroundMark x1="19799" y1="35897" x2="19799" y2="35897"/>
                          <a14:foregroundMark x1="2506" y1="54579" x2="2506" y2="54579"/>
                          <a14:foregroundMark x1="76441" y1="17949" x2="76441" y2="17949"/>
                          <a14:foregroundMark x1="80952" y1="38462" x2="80952" y2="38462"/>
                          <a14:foregroundMark x1="96241" y1="79487" x2="96241" y2="79487"/>
                          <a14:foregroundMark x1="69424" y1="96703" x2="69424" y2="96703"/>
                          <a14:foregroundMark x1="59148" y1="2930" x2="59148" y2="2930"/>
                          <a14:backgroundMark x1="17043" y1="60073" x2="17043" y2="60073"/>
                          <a14:backgroundMark x1="25815" y1="64835" x2="25815" y2="64835"/>
                          <a14:backgroundMark x1="28822" y1="65568" x2="28822" y2="655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7519" y="4357614"/>
              <a:ext cx="857666" cy="588101"/>
            </a:xfrm>
            <a:prstGeom prst="rect">
              <a:avLst/>
            </a:prstGeom>
          </p:spPr>
        </p:pic>
      </p:grp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9DC329A2-430E-4F01-90D0-FC1850C16F59}"/>
              </a:ext>
            </a:extLst>
          </p:cNvPr>
          <p:cNvGrpSpPr/>
          <p:nvPr/>
        </p:nvGrpSpPr>
        <p:grpSpPr>
          <a:xfrm>
            <a:off x="3467771" y="4138122"/>
            <a:ext cx="406170" cy="283246"/>
            <a:chOff x="11601740" y="4670013"/>
            <a:chExt cx="628650" cy="481965"/>
          </a:xfrm>
        </p:grpSpPr>
        <p:sp>
          <p:nvSpPr>
            <p:cNvPr id="445" name="object 26">
              <a:extLst>
                <a:ext uri="{FF2B5EF4-FFF2-40B4-BE49-F238E27FC236}">
                  <a16:creationId xmlns:a16="http://schemas.microsoft.com/office/drawing/2014/main" id="{1BCA5CD4-C85F-4320-9FD9-961BFE28442D}"/>
                </a:ext>
              </a:extLst>
            </p:cNvPr>
            <p:cNvSpPr/>
            <p:nvPr/>
          </p:nvSpPr>
          <p:spPr>
            <a:xfrm>
              <a:off x="11601740" y="4670013"/>
              <a:ext cx="628650" cy="481965"/>
            </a:xfrm>
            <a:custGeom>
              <a:avLst/>
              <a:gdLst/>
              <a:ahLst/>
              <a:cxnLst/>
              <a:rect l="l" t="t" r="r" b="b"/>
              <a:pathLst>
                <a:path w="628650" h="481964">
                  <a:moveTo>
                    <a:pt x="534988" y="0"/>
                  </a:moveTo>
                  <a:lnTo>
                    <a:pt x="93243" y="0"/>
                  </a:lnTo>
                  <a:lnTo>
                    <a:pt x="76070" y="3482"/>
                  </a:lnTo>
                  <a:lnTo>
                    <a:pt x="62025" y="12972"/>
                  </a:lnTo>
                  <a:lnTo>
                    <a:pt x="52545" y="27035"/>
                  </a:lnTo>
                  <a:lnTo>
                    <a:pt x="49066" y="44234"/>
                  </a:lnTo>
                  <a:lnTo>
                    <a:pt x="49066" y="334908"/>
                  </a:lnTo>
                  <a:lnTo>
                    <a:pt x="774" y="412296"/>
                  </a:lnTo>
                  <a:lnTo>
                    <a:pt x="0" y="415011"/>
                  </a:lnTo>
                  <a:lnTo>
                    <a:pt x="0" y="427598"/>
                  </a:lnTo>
                  <a:lnTo>
                    <a:pt x="4247" y="448623"/>
                  </a:lnTo>
                  <a:lnTo>
                    <a:pt x="15826" y="465809"/>
                  </a:lnTo>
                  <a:lnTo>
                    <a:pt x="32989" y="477406"/>
                  </a:lnTo>
                  <a:lnTo>
                    <a:pt x="53987" y="481661"/>
                  </a:lnTo>
                  <a:lnTo>
                    <a:pt x="574275" y="481661"/>
                  </a:lnTo>
                  <a:lnTo>
                    <a:pt x="595265" y="477406"/>
                  </a:lnTo>
                  <a:lnTo>
                    <a:pt x="612428" y="465809"/>
                  </a:lnTo>
                  <a:lnTo>
                    <a:pt x="621617" y="452176"/>
                  </a:lnTo>
                  <a:lnTo>
                    <a:pt x="53987" y="452176"/>
                  </a:lnTo>
                  <a:lnTo>
                    <a:pt x="44437" y="450242"/>
                  </a:lnTo>
                  <a:lnTo>
                    <a:pt x="36628" y="444971"/>
                  </a:lnTo>
                  <a:lnTo>
                    <a:pt x="31357" y="437158"/>
                  </a:lnTo>
                  <a:lnTo>
                    <a:pt x="29423" y="427598"/>
                  </a:lnTo>
                  <a:lnTo>
                    <a:pt x="29423" y="422677"/>
                  </a:lnTo>
                  <a:lnTo>
                    <a:pt x="628263" y="422677"/>
                  </a:lnTo>
                  <a:lnTo>
                    <a:pt x="628263" y="415011"/>
                  </a:lnTo>
                  <a:lnTo>
                    <a:pt x="627621" y="412848"/>
                  </a:lnTo>
                  <a:lnTo>
                    <a:pt x="35150" y="412848"/>
                  </a:lnTo>
                  <a:lnTo>
                    <a:pt x="75034" y="348956"/>
                  </a:lnTo>
                  <a:lnTo>
                    <a:pt x="587933" y="348956"/>
                  </a:lnTo>
                  <a:lnTo>
                    <a:pt x="579165" y="334908"/>
                  </a:lnTo>
                  <a:lnTo>
                    <a:pt x="579165" y="329300"/>
                  </a:lnTo>
                  <a:lnTo>
                    <a:pt x="78510" y="329300"/>
                  </a:lnTo>
                  <a:lnTo>
                    <a:pt x="78510" y="36106"/>
                  </a:lnTo>
                  <a:lnTo>
                    <a:pt x="85128" y="29484"/>
                  </a:lnTo>
                  <a:lnTo>
                    <a:pt x="576184" y="29484"/>
                  </a:lnTo>
                  <a:lnTo>
                    <a:pt x="575689" y="27035"/>
                  </a:lnTo>
                  <a:lnTo>
                    <a:pt x="566214" y="12972"/>
                  </a:lnTo>
                  <a:lnTo>
                    <a:pt x="552170" y="3482"/>
                  </a:lnTo>
                  <a:lnTo>
                    <a:pt x="534988" y="0"/>
                  </a:lnTo>
                  <a:close/>
                </a:path>
                <a:path w="628650" h="481964">
                  <a:moveTo>
                    <a:pt x="628263" y="422677"/>
                  </a:moveTo>
                  <a:lnTo>
                    <a:pt x="598788" y="422677"/>
                  </a:lnTo>
                  <a:lnTo>
                    <a:pt x="598788" y="427598"/>
                  </a:lnTo>
                  <a:lnTo>
                    <a:pt x="596857" y="437158"/>
                  </a:lnTo>
                  <a:lnTo>
                    <a:pt x="591597" y="444971"/>
                  </a:lnTo>
                  <a:lnTo>
                    <a:pt x="583804" y="450242"/>
                  </a:lnTo>
                  <a:lnTo>
                    <a:pt x="574275" y="452176"/>
                  </a:lnTo>
                  <a:lnTo>
                    <a:pt x="621617" y="452176"/>
                  </a:lnTo>
                  <a:lnTo>
                    <a:pt x="624012" y="448623"/>
                  </a:lnTo>
                  <a:lnTo>
                    <a:pt x="628263" y="427598"/>
                  </a:lnTo>
                  <a:lnTo>
                    <a:pt x="628263" y="422677"/>
                  </a:lnTo>
                  <a:close/>
                </a:path>
                <a:path w="628650" h="481964">
                  <a:moveTo>
                    <a:pt x="387736" y="388285"/>
                  </a:moveTo>
                  <a:lnTo>
                    <a:pt x="240484" y="388285"/>
                  </a:lnTo>
                  <a:lnTo>
                    <a:pt x="236401" y="412848"/>
                  </a:lnTo>
                  <a:lnTo>
                    <a:pt x="391831" y="412848"/>
                  </a:lnTo>
                  <a:lnTo>
                    <a:pt x="387736" y="388285"/>
                  </a:lnTo>
                  <a:close/>
                </a:path>
                <a:path w="628650" h="481964">
                  <a:moveTo>
                    <a:pt x="587933" y="348956"/>
                  </a:moveTo>
                  <a:lnTo>
                    <a:pt x="553197" y="348956"/>
                  </a:lnTo>
                  <a:lnTo>
                    <a:pt x="593070" y="412848"/>
                  </a:lnTo>
                  <a:lnTo>
                    <a:pt x="627621" y="412848"/>
                  </a:lnTo>
                  <a:lnTo>
                    <a:pt x="627457" y="412296"/>
                  </a:lnTo>
                  <a:lnTo>
                    <a:pt x="587933" y="348956"/>
                  </a:lnTo>
                  <a:close/>
                </a:path>
                <a:path w="628650" h="481964">
                  <a:moveTo>
                    <a:pt x="576184" y="29484"/>
                  </a:moveTo>
                  <a:lnTo>
                    <a:pt x="543103" y="29484"/>
                  </a:lnTo>
                  <a:lnTo>
                    <a:pt x="549700" y="36106"/>
                  </a:lnTo>
                  <a:lnTo>
                    <a:pt x="549700" y="329300"/>
                  </a:lnTo>
                  <a:lnTo>
                    <a:pt x="579165" y="329300"/>
                  </a:lnTo>
                  <a:lnTo>
                    <a:pt x="579165" y="44234"/>
                  </a:lnTo>
                  <a:lnTo>
                    <a:pt x="576184" y="29484"/>
                  </a:lnTo>
                  <a:close/>
                </a:path>
                <a:path w="628650" h="481964">
                  <a:moveTo>
                    <a:pt x="340607" y="29484"/>
                  </a:moveTo>
                  <a:lnTo>
                    <a:pt x="287603" y="29484"/>
                  </a:lnTo>
                  <a:lnTo>
                    <a:pt x="289572" y="39312"/>
                  </a:lnTo>
                  <a:lnTo>
                    <a:pt x="338649" y="39312"/>
                  </a:lnTo>
                  <a:lnTo>
                    <a:pt x="340607" y="29484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6" name="object 27">
              <a:extLst>
                <a:ext uri="{FF2B5EF4-FFF2-40B4-BE49-F238E27FC236}">
                  <a16:creationId xmlns:a16="http://schemas.microsoft.com/office/drawing/2014/main" id="{F04BA26D-0CF5-4B71-B05E-B3D2B7CD4ED5}"/>
                </a:ext>
              </a:extLst>
            </p:cNvPr>
            <p:cNvSpPr/>
            <p:nvPr/>
          </p:nvSpPr>
          <p:spPr>
            <a:xfrm>
              <a:off x="11704805" y="497506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7" name="object 28">
              <a:extLst>
                <a:ext uri="{FF2B5EF4-FFF2-40B4-BE49-F238E27FC236}">
                  <a16:creationId xmlns:a16="http://schemas.microsoft.com/office/drawing/2014/main" id="{0BF8294C-5F72-4DB6-B281-968EB0FFB23D}"/>
                </a:ext>
              </a:extLst>
            </p:cNvPr>
            <p:cNvSpPr/>
            <p:nvPr/>
          </p:nvSpPr>
          <p:spPr>
            <a:xfrm>
              <a:off x="11709711" y="4733766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6220"/>
                  </a:lnTo>
                </a:path>
              </a:pathLst>
            </a:custGeom>
            <a:ln w="9811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8" name="object 29">
              <a:extLst>
                <a:ext uri="{FF2B5EF4-FFF2-40B4-BE49-F238E27FC236}">
                  <a16:creationId xmlns:a16="http://schemas.microsoft.com/office/drawing/2014/main" id="{CF6C41F5-B262-4E2D-9077-0BAE80E6078E}"/>
                </a:ext>
              </a:extLst>
            </p:cNvPr>
            <p:cNvSpPr/>
            <p:nvPr/>
          </p:nvSpPr>
          <p:spPr>
            <a:xfrm>
              <a:off x="11704805" y="4728686"/>
              <a:ext cx="422275" cy="0"/>
            </a:xfrm>
            <a:custGeom>
              <a:avLst/>
              <a:gdLst/>
              <a:ahLst/>
              <a:cxnLst/>
              <a:rect l="l" t="t" r="r" b="b"/>
              <a:pathLst>
                <a:path w="422275">
                  <a:moveTo>
                    <a:pt x="0" y="0"/>
                  </a:moveTo>
                  <a:lnTo>
                    <a:pt x="422112" y="0"/>
                  </a:lnTo>
                </a:path>
              </a:pathLst>
            </a:custGeom>
            <a:ln w="10159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49" name="object 30">
              <a:extLst>
                <a:ext uri="{FF2B5EF4-FFF2-40B4-BE49-F238E27FC236}">
                  <a16:creationId xmlns:a16="http://schemas.microsoft.com/office/drawing/2014/main" id="{9F0961BE-8658-4E32-9A48-86496D7CC6C7}"/>
                </a:ext>
              </a:extLst>
            </p:cNvPr>
            <p:cNvSpPr/>
            <p:nvPr/>
          </p:nvSpPr>
          <p:spPr>
            <a:xfrm>
              <a:off x="12122002" y="4733905"/>
              <a:ext cx="0" cy="236220"/>
            </a:xfrm>
            <a:custGeom>
              <a:avLst/>
              <a:gdLst/>
              <a:ahLst/>
              <a:cxnLst/>
              <a:rect l="l" t="t" r="r" b="b"/>
              <a:pathLst>
                <a:path h="236220">
                  <a:moveTo>
                    <a:pt x="0" y="0"/>
                  </a:moveTo>
                  <a:lnTo>
                    <a:pt x="0" y="235909"/>
                  </a:lnTo>
                </a:path>
              </a:pathLst>
            </a:custGeom>
            <a:ln w="9832">
              <a:solidFill>
                <a:srgbClr val="808285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450" name="object 31">
              <a:extLst>
                <a:ext uri="{FF2B5EF4-FFF2-40B4-BE49-F238E27FC236}">
                  <a16:creationId xmlns:a16="http://schemas.microsoft.com/office/drawing/2014/main" id="{67ED7991-F561-48EA-A270-C239143D7892}"/>
                </a:ext>
              </a:extLst>
            </p:cNvPr>
            <p:cNvSpPr/>
            <p:nvPr/>
          </p:nvSpPr>
          <p:spPr>
            <a:xfrm>
              <a:off x="11921689" y="4807088"/>
              <a:ext cx="138430" cy="122555"/>
            </a:xfrm>
            <a:custGeom>
              <a:avLst/>
              <a:gdLst/>
              <a:ahLst/>
              <a:cxnLst/>
              <a:rect l="l" t="t" r="r" b="b"/>
              <a:pathLst>
                <a:path w="138429" h="122554">
                  <a:moveTo>
                    <a:pt x="0" y="0"/>
                  </a:moveTo>
                  <a:lnTo>
                    <a:pt x="70364" y="122041"/>
                  </a:lnTo>
                  <a:lnTo>
                    <a:pt x="83610" y="71900"/>
                  </a:lnTo>
                  <a:lnTo>
                    <a:pt x="108184" y="71900"/>
                  </a:lnTo>
                  <a:lnTo>
                    <a:pt x="92950" y="60475"/>
                  </a:lnTo>
                  <a:lnTo>
                    <a:pt x="137870" y="34510"/>
                  </a:lnTo>
                  <a:lnTo>
                    <a:pt x="0" y="0"/>
                  </a:lnTo>
                  <a:close/>
                </a:path>
                <a:path w="138429" h="122554">
                  <a:moveTo>
                    <a:pt x="108184" y="71900"/>
                  </a:moveTo>
                  <a:lnTo>
                    <a:pt x="83610" y="71900"/>
                  </a:lnTo>
                  <a:lnTo>
                    <a:pt x="125420" y="103249"/>
                  </a:lnTo>
                  <a:lnTo>
                    <a:pt x="126959" y="103726"/>
                  </a:lnTo>
                  <a:lnTo>
                    <a:pt x="130729" y="103726"/>
                  </a:lnTo>
                  <a:lnTo>
                    <a:pt x="132969" y="102712"/>
                  </a:lnTo>
                  <a:lnTo>
                    <a:pt x="134393" y="100773"/>
                  </a:lnTo>
                  <a:lnTo>
                    <a:pt x="136833" y="97522"/>
                  </a:lnTo>
                  <a:lnTo>
                    <a:pt x="136184" y="92898"/>
                  </a:lnTo>
                  <a:lnTo>
                    <a:pt x="108184" y="71900"/>
                  </a:lnTo>
                  <a:close/>
                </a:path>
              </a:pathLst>
            </a:custGeom>
            <a:solidFill>
              <a:srgbClr val="808285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5095379" y="4550667"/>
            <a:ext cx="847373" cy="554205"/>
            <a:chOff x="5025427" y="4398396"/>
            <a:chExt cx="859536" cy="588101"/>
          </a:xfrm>
        </p:grpSpPr>
        <p:pic>
          <p:nvPicPr>
            <p:cNvPr id="452" name="Picture 451">
              <a:extLst>
                <a:ext uri="{FF2B5EF4-FFF2-40B4-BE49-F238E27FC236}">
                  <a16:creationId xmlns:a16="http://schemas.microsoft.com/office/drawing/2014/main" id="{91B62E46-11F9-48EC-B1F2-DB32DADAB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427" y="4398396"/>
              <a:ext cx="859536" cy="588101"/>
            </a:xfrm>
            <a:prstGeom prst="rect">
              <a:avLst/>
            </a:prstGeom>
          </p:spPr>
        </p:pic>
        <p:sp>
          <p:nvSpPr>
            <p:cNvPr id="453" name="Freeform 452"/>
            <p:cNvSpPr/>
            <p:nvPr/>
          </p:nvSpPr>
          <p:spPr>
            <a:xfrm>
              <a:off x="5081217" y="4697935"/>
              <a:ext cx="772039" cy="224494"/>
            </a:xfrm>
            <a:custGeom>
              <a:avLst/>
              <a:gdLst>
                <a:gd name="connsiteX0" fmla="*/ 120460 w 772039"/>
                <a:gd name="connsiteY0" fmla="*/ 10951 h 224494"/>
                <a:gd name="connsiteX1" fmla="*/ 120460 w 772039"/>
                <a:gd name="connsiteY1" fmla="*/ 10951 h 224494"/>
                <a:gd name="connsiteX2" fmla="*/ 372331 w 772039"/>
                <a:gd name="connsiteY2" fmla="*/ 21902 h 224494"/>
                <a:gd name="connsiteX3" fmla="*/ 416134 w 772039"/>
                <a:gd name="connsiteY3" fmla="*/ 27378 h 224494"/>
                <a:gd name="connsiteX4" fmla="*/ 465413 w 772039"/>
                <a:gd name="connsiteY4" fmla="*/ 32853 h 224494"/>
                <a:gd name="connsiteX5" fmla="*/ 520168 w 772039"/>
                <a:gd name="connsiteY5" fmla="*/ 27378 h 224494"/>
                <a:gd name="connsiteX6" fmla="*/ 695382 w 772039"/>
                <a:gd name="connsiteY6" fmla="*/ 38328 h 224494"/>
                <a:gd name="connsiteX7" fmla="*/ 744661 w 772039"/>
                <a:gd name="connsiteY7" fmla="*/ 49279 h 224494"/>
                <a:gd name="connsiteX8" fmla="*/ 761088 w 772039"/>
                <a:gd name="connsiteY8" fmla="*/ 60230 h 224494"/>
                <a:gd name="connsiteX9" fmla="*/ 772039 w 772039"/>
                <a:gd name="connsiteY9" fmla="*/ 93083 h 224494"/>
                <a:gd name="connsiteX10" fmla="*/ 761088 w 772039"/>
                <a:gd name="connsiteY10" fmla="*/ 131411 h 224494"/>
                <a:gd name="connsiteX11" fmla="*/ 744661 w 772039"/>
                <a:gd name="connsiteY11" fmla="*/ 142362 h 224494"/>
                <a:gd name="connsiteX12" fmla="*/ 722759 w 772039"/>
                <a:gd name="connsiteY12" fmla="*/ 169739 h 224494"/>
                <a:gd name="connsiteX13" fmla="*/ 695382 w 772039"/>
                <a:gd name="connsiteY13" fmla="*/ 191641 h 224494"/>
                <a:gd name="connsiteX14" fmla="*/ 678956 w 772039"/>
                <a:gd name="connsiteY14" fmla="*/ 202592 h 224494"/>
                <a:gd name="connsiteX15" fmla="*/ 646103 w 772039"/>
                <a:gd name="connsiteY15" fmla="*/ 213543 h 224494"/>
                <a:gd name="connsiteX16" fmla="*/ 596824 w 772039"/>
                <a:gd name="connsiteY16" fmla="*/ 224494 h 224494"/>
                <a:gd name="connsiteX17" fmla="*/ 290199 w 772039"/>
                <a:gd name="connsiteY17" fmla="*/ 219018 h 224494"/>
                <a:gd name="connsiteX18" fmla="*/ 93083 w 772039"/>
                <a:gd name="connsiteY18" fmla="*/ 202592 h 224494"/>
                <a:gd name="connsiteX19" fmla="*/ 76657 w 772039"/>
                <a:gd name="connsiteY19" fmla="*/ 197116 h 224494"/>
                <a:gd name="connsiteX20" fmla="*/ 38328 w 772039"/>
                <a:gd name="connsiteY20" fmla="*/ 186166 h 224494"/>
                <a:gd name="connsiteX21" fmla="*/ 10951 w 772039"/>
                <a:gd name="connsiteY21" fmla="*/ 158788 h 224494"/>
                <a:gd name="connsiteX22" fmla="*/ 0 w 772039"/>
                <a:gd name="connsiteY22" fmla="*/ 125936 h 224494"/>
                <a:gd name="connsiteX23" fmla="*/ 5476 w 772039"/>
                <a:gd name="connsiteY23" fmla="*/ 71181 h 224494"/>
                <a:gd name="connsiteX24" fmla="*/ 16427 w 772039"/>
                <a:gd name="connsiteY24" fmla="*/ 38328 h 224494"/>
                <a:gd name="connsiteX25" fmla="*/ 49279 w 772039"/>
                <a:gd name="connsiteY25" fmla="*/ 16427 h 224494"/>
                <a:gd name="connsiteX26" fmla="*/ 109509 w 772039"/>
                <a:gd name="connsiteY26" fmla="*/ 0 h 224494"/>
                <a:gd name="connsiteX27" fmla="*/ 120460 w 772039"/>
                <a:gd name="connsiteY27" fmla="*/ 10951 h 2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72039" h="224494">
                  <a:moveTo>
                    <a:pt x="120460" y="10951"/>
                  </a:moveTo>
                  <a:lnTo>
                    <a:pt x="120460" y="10951"/>
                  </a:lnTo>
                  <a:lnTo>
                    <a:pt x="372331" y="21902"/>
                  </a:lnTo>
                  <a:cubicBezTo>
                    <a:pt x="387023" y="22718"/>
                    <a:pt x="401520" y="25659"/>
                    <a:pt x="416134" y="27378"/>
                  </a:cubicBezTo>
                  <a:lnTo>
                    <a:pt x="465413" y="32853"/>
                  </a:lnTo>
                  <a:cubicBezTo>
                    <a:pt x="483665" y="31028"/>
                    <a:pt x="501825" y="27378"/>
                    <a:pt x="520168" y="27378"/>
                  </a:cubicBezTo>
                  <a:cubicBezTo>
                    <a:pt x="685392" y="27378"/>
                    <a:pt x="618124" y="24281"/>
                    <a:pt x="695382" y="38328"/>
                  </a:cubicBezTo>
                  <a:cubicBezTo>
                    <a:pt x="737780" y="46037"/>
                    <a:pt x="715700" y="39626"/>
                    <a:pt x="744661" y="49279"/>
                  </a:cubicBezTo>
                  <a:cubicBezTo>
                    <a:pt x="750137" y="52929"/>
                    <a:pt x="757600" y="54649"/>
                    <a:pt x="761088" y="60230"/>
                  </a:cubicBezTo>
                  <a:cubicBezTo>
                    <a:pt x="767206" y="70019"/>
                    <a:pt x="772039" y="93083"/>
                    <a:pt x="772039" y="93083"/>
                  </a:cubicBezTo>
                  <a:cubicBezTo>
                    <a:pt x="771682" y="94511"/>
                    <a:pt x="763943" y="127842"/>
                    <a:pt x="761088" y="131411"/>
                  </a:cubicBezTo>
                  <a:cubicBezTo>
                    <a:pt x="756977" y="136550"/>
                    <a:pt x="750137" y="138712"/>
                    <a:pt x="744661" y="142362"/>
                  </a:cubicBezTo>
                  <a:cubicBezTo>
                    <a:pt x="734002" y="174342"/>
                    <a:pt x="747527" y="144970"/>
                    <a:pt x="722759" y="169739"/>
                  </a:cubicBezTo>
                  <a:cubicBezTo>
                    <a:pt x="697992" y="194507"/>
                    <a:pt x="727363" y="180982"/>
                    <a:pt x="695382" y="191641"/>
                  </a:cubicBezTo>
                  <a:cubicBezTo>
                    <a:pt x="689907" y="195291"/>
                    <a:pt x="684969" y="199919"/>
                    <a:pt x="678956" y="202592"/>
                  </a:cubicBezTo>
                  <a:cubicBezTo>
                    <a:pt x="668408" y="207280"/>
                    <a:pt x="657302" y="210744"/>
                    <a:pt x="646103" y="213543"/>
                  </a:cubicBezTo>
                  <a:cubicBezTo>
                    <a:pt x="615172" y="221275"/>
                    <a:pt x="631580" y="217542"/>
                    <a:pt x="596824" y="224494"/>
                  </a:cubicBezTo>
                  <a:lnTo>
                    <a:pt x="290199" y="219018"/>
                  </a:lnTo>
                  <a:cubicBezTo>
                    <a:pt x="189411" y="215418"/>
                    <a:pt x="168425" y="212009"/>
                    <a:pt x="93083" y="202592"/>
                  </a:cubicBezTo>
                  <a:cubicBezTo>
                    <a:pt x="87608" y="200767"/>
                    <a:pt x="82207" y="198702"/>
                    <a:pt x="76657" y="197116"/>
                  </a:cubicBezTo>
                  <a:cubicBezTo>
                    <a:pt x="28495" y="183355"/>
                    <a:pt x="77741" y="199302"/>
                    <a:pt x="38328" y="186166"/>
                  </a:cubicBezTo>
                  <a:cubicBezTo>
                    <a:pt x="23342" y="176175"/>
                    <a:pt x="18636" y="176080"/>
                    <a:pt x="10951" y="158788"/>
                  </a:cubicBezTo>
                  <a:cubicBezTo>
                    <a:pt x="6263" y="148240"/>
                    <a:pt x="0" y="125936"/>
                    <a:pt x="0" y="125936"/>
                  </a:cubicBezTo>
                  <a:cubicBezTo>
                    <a:pt x="1825" y="107684"/>
                    <a:pt x="2096" y="89210"/>
                    <a:pt x="5476" y="71181"/>
                  </a:cubicBezTo>
                  <a:cubicBezTo>
                    <a:pt x="7603" y="59835"/>
                    <a:pt x="6822" y="44731"/>
                    <a:pt x="16427" y="38328"/>
                  </a:cubicBezTo>
                  <a:cubicBezTo>
                    <a:pt x="27378" y="31028"/>
                    <a:pt x="36793" y="20589"/>
                    <a:pt x="49279" y="16427"/>
                  </a:cubicBezTo>
                  <a:cubicBezTo>
                    <a:pt x="90961" y="2533"/>
                    <a:pt x="70813" y="7740"/>
                    <a:pt x="109509" y="0"/>
                  </a:cubicBezTo>
                  <a:cubicBezTo>
                    <a:pt x="136723" y="6804"/>
                    <a:pt x="123886" y="5476"/>
                    <a:pt x="120460" y="109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454" name="Picture 4" descr="mage result for Google Cloud Platform Logo 2019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3241" y="4482038"/>
              <a:ext cx="740568" cy="457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5" name="Picture 2" descr="Image result for uipath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357" y="5325174"/>
            <a:ext cx="485590" cy="21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6" name="Picture 45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18" y="4966259"/>
            <a:ext cx="685703" cy="156732"/>
          </a:xfrm>
          <a:prstGeom prst="rect">
            <a:avLst/>
          </a:prstGeom>
        </p:spPr>
      </p:pic>
      <p:pic>
        <p:nvPicPr>
          <p:cNvPr id="457" name="Picture 4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958024" y="5400721"/>
            <a:ext cx="396638" cy="390215"/>
          </a:xfrm>
          <a:prstGeom prst="rect">
            <a:avLst/>
          </a:prstGeom>
        </p:spPr>
      </p:pic>
      <p:pic>
        <p:nvPicPr>
          <p:cNvPr id="458" name="Picture 45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34616" y="5901253"/>
            <a:ext cx="642835" cy="216908"/>
          </a:xfrm>
          <a:prstGeom prst="rect">
            <a:avLst/>
          </a:prstGeom>
        </p:spPr>
      </p:pic>
      <p:pic>
        <p:nvPicPr>
          <p:cNvPr id="459" name="Picture 45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91156" y="5886952"/>
            <a:ext cx="868068" cy="218480"/>
          </a:xfrm>
          <a:prstGeom prst="rect">
            <a:avLst/>
          </a:prstGeom>
        </p:spPr>
      </p:pic>
      <p:pic>
        <p:nvPicPr>
          <p:cNvPr id="461" name="Picture 460"/>
          <p:cNvPicPr>
            <a:picLocks noChangeAspect="1"/>
          </p:cNvPicPr>
          <p:nvPr/>
        </p:nvPicPr>
        <p:blipFill rotWithShape="1">
          <a:blip r:embed="rId24"/>
          <a:srcRect t="30212" b="33935"/>
          <a:stretch/>
        </p:blipFill>
        <p:spPr>
          <a:xfrm>
            <a:off x="2362026" y="4910702"/>
            <a:ext cx="835069" cy="198281"/>
          </a:xfrm>
          <a:prstGeom prst="rect">
            <a:avLst/>
          </a:prstGeom>
        </p:spPr>
      </p:pic>
      <p:pic>
        <p:nvPicPr>
          <p:cNvPr id="462" name="Picture 4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394671" y="5681602"/>
            <a:ext cx="772830" cy="199328"/>
          </a:xfrm>
          <a:prstGeom prst="rect">
            <a:avLst/>
          </a:prstGeom>
        </p:spPr>
      </p:pic>
      <p:pic>
        <p:nvPicPr>
          <p:cNvPr id="463" name="Picture 46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03" y="4896782"/>
            <a:ext cx="624268" cy="384483"/>
          </a:xfrm>
          <a:prstGeom prst="rect">
            <a:avLst/>
          </a:prstGeom>
        </p:spPr>
      </p:pic>
      <p:pic>
        <p:nvPicPr>
          <p:cNvPr id="464" name="Picture 46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91032" y="5355605"/>
            <a:ext cx="568557" cy="179096"/>
          </a:xfrm>
          <a:prstGeom prst="rect">
            <a:avLst/>
          </a:prstGeom>
        </p:spPr>
      </p:pic>
      <p:sp>
        <p:nvSpPr>
          <p:cNvPr id="465" name="Rectangle 464">
            <a:extLst>
              <a:ext uri="{FF2B5EF4-FFF2-40B4-BE49-F238E27FC236}">
                <a16:creationId xmlns:a16="http://schemas.microsoft.com/office/drawing/2014/main" id="{2FAA4E76-92D8-41EC-A586-EC56F6E0B164}"/>
              </a:ext>
            </a:extLst>
          </p:cNvPr>
          <p:cNvSpPr/>
          <p:nvPr/>
        </p:nvSpPr>
        <p:spPr>
          <a:xfrm>
            <a:off x="2835789" y="4488814"/>
            <a:ext cx="17441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RPA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66" name="Picture 46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25" y="2757626"/>
            <a:ext cx="326205" cy="353239"/>
          </a:xfrm>
          <a:prstGeom prst="rect">
            <a:avLst/>
          </a:prstGeom>
        </p:spPr>
      </p:pic>
      <p:pic>
        <p:nvPicPr>
          <p:cNvPr id="467" name="Picture 46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425" y="2910026"/>
            <a:ext cx="326205" cy="353239"/>
          </a:xfrm>
          <a:prstGeom prst="rect">
            <a:avLst/>
          </a:prstGeom>
        </p:spPr>
      </p:pic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A0BCFA68-A8C3-4D51-BD2C-790D702D66F5}"/>
              </a:ext>
            </a:extLst>
          </p:cNvPr>
          <p:cNvCxnSpPr>
            <a:cxnSpLocks/>
          </p:cNvCxnSpPr>
          <p:nvPr/>
        </p:nvCxnSpPr>
        <p:spPr>
          <a:xfrm flipV="1">
            <a:off x="1970555" y="2707633"/>
            <a:ext cx="3813256" cy="3504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9" name="Picture 8" descr="11">
            <a:extLst>
              <a:ext uri="{FF2B5EF4-FFF2-40B4-BE49-F238E27FC236}">
                <a16:creationId xmlns:a16="http://schemas.microsoft.com/office/drawing/2014/main" id="{1FE17D81-1076-4EB1-B3D3-5E661D31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/>
          <a:stretch>
            <a:fillRect/>
          </a:stretch>
        </p:blipFill>
        <p:spPr bwMode="auto">
          <a:xfrm>
            <a:off x="5613351" y="2595548"/>
            <a:ext cx="781961" cy="50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0" name="TextBox 469">
            <a:extLst>
              <a:ext uri="{FF2B5EF4-FFF2-40B4-BE49-F238E27FC236}">
                <a16:creationId xmlns:a16="http://schemas.microsoft.com/office/drawing/2014/main" id="{0A1A3329-2F65-4CC5-91F7-AF4B1588FE93}"/>
              </a:ext>
            </a:extLst>
          </p:cNvPr>
          <p:cNvSpPr txBox="1"/>
          <p:nvPr/>
        </p:nvSpPr>
        <p:spPr>
          <a:xfrm>
            <a:off x="6078616" y="2603345"/>
            <a:ext cx="78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PAS</a:t>
            </a:r>
          </a:p>
        </p:txBody>
      </p:sp>
      <p:pic>
        <p:nvPicPr>
          <p:cNvPr id="471" name="Picture 47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31" y="2655963"/>
            <a:ext cx="326205" cy="353239"/>
          </a:xfrm>
          <a:prstGeom prst="rect">
            <a:avLst/>
          </a:prstGeom>
        </p:spPr>
      </p:pic>
      <p:cxnSp>
        <p:nvCxnSpPr>
          <p:cNvPr id="472" name="Straight Arrow Connector 471">
            <a:extLst>
              <a:ext uri="{FF2B5EF4-FFF2-40B4-BE49-F238E27FC236}">
                <a16:creationId xmlns:a16="http://schemas.microsoft.com/office/drawing/2014/main" id="{B6177FCB-D80A-4E08-910B-5D42738536F1}"/>
              </a:ext>
            </a:extLst>
          </p:cNvPr>
          <p:cNvCxnSpPr>
            <a:cxnSpLocks/>
          </p:cNvCxnSpPr>
          <p:nvPr/>
        </p:nvCxnSpPr>
        <p:spPr>
          <a:xfrm flipH="1" flipV="1">
            <a:off x="6401740" y="2917819"/>
            <a:ext cx="3013953" cy="22440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Arrow Connector 472">
            <a:extLst>
              <a:ext uri="{FF2B5EF4-FFF2-40B4-BE49-F238E27FC236}">
                <a16:creationId xmlns:a16="http://schemas.microsoft.com/office/drawing/2014/main" id="{A0BCFA68-A8C3-4D51-BD2C-790D702D66F5}"/>
              </a:ext>
            </a:extLst>
          </p:cNvPr>
          <p:cNvCxnSpPr>
            <a:cxnSpLocks/>
          </p:cNvCxnSpPr>
          <p:nvPr/>
        </p:nvCxnSpPr>
        <p:spPr>
          <a:xfrm flipV="1">
            <a:off x="3065622" y="2777331"/>
            <a:ext cx="2682485" cy="3457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4" name="Picture 47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731" y="2808363"/>
            <a:ext cx="326205" cy="353239"/>
          </a:xfrm>
          <a:prstGeom prst="rect">
            <a:avLst/>
          </a:prstGeom>
        </p:spPr>
      </p:pic>
      <p:pic>
        <p:nvPicPr>
          <p:cNvPr id="475" name="Picture 47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31" y="2960763"/>
            <a:ext cx="326205" cy="353239"/>
          </a:xfrm>
          <a:prstGeom prst="rect">
            <a:avLst/>
          </a:prstGeom>
        </p:spPr>
      </p:pic>
      <p:cxnSp>
        <p:nvCxnSpPr>
          <p:cNvPr id="476" name="Straight Arrow Connector 475">
            <a:extLst>
              <a:ext uri="{FF2B5EF4-FFF2-40B4-BE49-F238E27FC236}">
                <a16:creationId xmlns:a16="http://schemas.microsoft.com/office/drawing/2014/main" id="{B6177FCB-D80A-4E08-910B-5D42738536F1}"/>
              </a:ext>
            </a:extLst>
          </p:cNvPr>
          <p:cNvCxnSpPr>
            <a:cxnSpLocks/>
          </p:cNvCxnSpPr>
          <p:nvPr/>
        </p:nvCxnSpPr>
        <p:spPr>
          <a:xfrm flipV="1">
            <a:off x="5472100" y="3063579"/>
            <a:ext cx="370087" cy="5674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B6177FCB-D80A-4E08-910B-5D42738536F1}"/>
              </a:ext>
            </a:extLst>
          </p:cNvPr>
          <p:cNvCxnSpPr>
            <a:cxnSpLocks/>
          </p:cNvCxnSpPr>
          <p:nvPr/>
        </p:nvCxnSpPr>
        <p:spPr>
          <a:xfrm flipH="1" flipV="1">
            <a:off x="6278133" y="2994849"/>
            <a:ext cx="4179330" cy="63634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Arrow Connector 477">
            <a:extLst>
              <a:ext uri="{FF2B5EF4-FFF2-40B4-BE49-F238E27FC236}">
                <a16:creationId xmlns:a16="http://schemas.microsoft.com/office/drawing/2014/main" id="{B6177FCB-D80A-4E08-910B-5D42738536F1}"/>
              </a:ext>
            </a:extLst>
          </p:cNvPr>
          <p:cNvCxnSpPr>
            <a:cxnSpLocks/>
          </p:cNvCxnSpPr>
          <p:nvPr/>
        </p:nvCxnSpPr>
        <p:spPr>
          <a:xfrm flipH="1" flipV="1">
            <a:off x="6249714" y="3010597"/>
            <a:ext cx="1581006" cy="62288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9" name="Picture 47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438" y="2664859"/>
            <a:ext cx="326205" cy="353239"/>
          </a:xfrm>
          <a:prstGeom prst="rect">
            <a:avLst/>
          </a:prstGeom>
        </p:spPr>
      </p:pic>
      <p:pic>
        <p:nvPicPr>
          <p:cNvPr id="480" name="Picture 47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38" y="2817259"/>
            <a:ext cx="326205" cy="353239"/>
          </a:xfrm>
          <a:prstGeom prst="rect">
            <a:avLst/>
          </a:prstGeom>
        </p:spPr>
      </p:pic>
      <p:pic>
        <p:nvPicPr>
          <p:cNvPr id="481" name="Picture 48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343" y="2661834"/>
            <a:ext cx="326205" cy="353239"/>
          </a:xfrm>
          <a:prstGeom prst="rect">
            <a:avLst/>
          </a:prstGeom>
        </p:spPr>
      </p:pic>
      <p:pic>
        <p:nvPicPr>
          <p:cNvPr id="482" name="Picture 48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743" y="2814234"/>
            <a:ext cx="326205" cy="353239"/>
          </a:xfrm>
          <a:prstGeom prst="rect">
            <a:avLst/>
          </a:prstGeom>
        </p:spPr>
      </p:pic>
      <p:pic>
        <p:nvPicPr>
          <p:cNvPr id="483" name="Picture 482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143" y="2966634"/>
            <a:ext cx="326205" cy="353239"/>
          </a:xfrm>
          <a:prstGeom prst="rect">
            <a:avLst/>
          </a:prstGeom>
        </p:spPr>
      </p:pic>
      <p:cxnSp>
        <p:nvCxnSpPr>
          <p:cNvPr id="484" name="Straight Arrow Connector 483">
            <a:extLst>
              <a:ext uri="{FF2B5EF4-FFF2-40B4-BE49-F238E27FC236}">
                <a16:creationId xmlns:a16="http://schemas.microsoft.com/office/drawing/2014/main" id="{A0BCFA68-A8C3-4D51-BD2C-790D702D66F5}"/>
              </a:ext>
            </a:extLst>
          </p:cNvPr>
          <p:cNvCxnSpPr>
            <a:cxnSpLocks/>
          </p:cNvCxnSpPr>
          <p:nvPr/>
        </p:nvCxnSpPr>
        <p:spPr>
          <a:xfrm flipV="1">
            <a:off x="2413255" y="2977729"/>
            <a:ext cx="3310098" cy="64947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5" name="Picture 484"/>
          <p:cNvPicPr>
            <a:picLocks noChangeAspect="1"/>
          </p:cNvPicPr>
          <p:nvPr/>
        </p:nvPicPr>
        <p:blipFill rotWithShape="1"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7820" r="16553"/>
          <a:stretch/>
        </p:blipFill>
        <p:spPr>
          <a:xfrm>
            <a:off x="4532764" y="4931891"/>
            <a:ext cx="601980" cy="482311"/>
          </a:xfrm>
          <a:prstGeom prst="rect">
            <a:avLst/>
          </a:prstGeom>
        </p:spPr>
      </p:pic>
      <p:pic>
        <p:nvPicPr>
          <p:cNvPr id="486" name="Picture 485">
            <a:extLst>
              <a:ext uri="{FF2B5EF4-FFF2-40B4-BE49-F238E27FC236}">
                <a16:creationId xmlns:a16="http://schemas.microsoft.com/office/drawing/2014/main" id="{A9649A27-F7E0-4EDD-BC2D-1B950E646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30" b="96337" l="2256" r="96241">
                        <a14:foregroundMark x1="19799" y1="35897" x2="19799" y2="35897"/>
                        <a14:foregroundMark x1="2506" y1="54579" x2="2506" y2="54579"/>
                        <a14:foregroundMark x1="76441" y1="17949" x2="76441" y2="17949"/>
                        <a14:foregroundMark x1="80952" y1="38462" x2="80952" y2="38462"/>
                        <a14:foregroundMark x1="96241" y1="79487" x2="96241" y2="79487"/>
                        <a14:foregroundMark x1="69424" y1="96703" x2="69424" y2="96703"/>
                        <a14:foregroundMark x1="59148" y1="2930" x2="59148" y2="2930"/>
                        <a14:backgroundMark x1="17043" y1="60073" x2="17043" y2="60073"/>
                        <a14:backgroundMark x1="25815" y1="64835" x2="25815" y2="64835"/>
                        <a14:backgroundMark x1="28822" y1="65568" x2="28822" y2="655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67" y="4797563"/>
            <a:ext cx="845529" cy="5542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F9F26D-7C67-DA41-B320-86AAD0075057}"/>
              </a:ext>
            </a:extLst>
          </p:cNvPr>
          <p:cNvSpPr/>
          <p:nvPr/>
        </p:nvSpPr>
        <p:spPr>
          <a:xfrm>
            <a:off x="562284" y="1276178"/>
            <a:ext cx="11079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Consistently enforce privilege security policies for both </a:t>
            </a:r>
            <a:r>
              <a:rPr lang="en-US" b="1" dirty="0"/>
              <a:t>human</a:t>
            </a:r>
            <a:r>
              <a:rPr lang="en-US" dirty="0"/>
              <a:t> users and </a:t>
            </a:r>
            <a:r>
              <a:rPr lang="en-US" b="1" dirty="0"/>
              <a:t>non-human</a:t>
            </a:r>
            <a:r>
              <a:rPr lang="en-US" dirty="0"/>
              <a:t> identities</a:t>
            </a:r>
          </a:p>
        </p:txBody>
      </p:sp>
    </p:spTree>
    <p:extLst>
      <p:ext uri="{BB962C8B-B14F-4D97-AF65-F5344CB8AC3E}">
        <p14:creationId xmlns:p14="http://schemas.microsoft.com/office/powerpoint/2010/main" val="29283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Secrets Management Solutions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5EA8042D-1B94-4833-90DC-1985398E8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3DB5E446-421A-E746-A83E-D1D14D8D9CB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8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Centralized Audit, Security Policy, &amp; Secrets Rotation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2F61E0AB-E4AC-8644-B207-9AD3428837CA}"/>
              </a:ext>
            </a:extLst>
          </p:cNvPr>
          <p:cNvSpPr/>
          <p:nvPr/>
        </p:nvSpPr>
        <p:spPr>
          <a:xfrm>
            <a:off x="6345942" y="3728776"/>
            <a:ext cx="5356323" cy="2702848"/>
          </a:xfrm>
          <a:prstGeom prst="rect">
            <a:avLst/>
          </a:prstGeom>
          <a:noFill/>
          <a:ln w="381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0" dirty="0">
                <a:solidFill>
                  <a:srgbClr val="000000"/>
                </a:solidFill>
                <a:latin typeface="Calibri"/>
              </a:rPr>
              <a:t>CyberArk Secrets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Management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2ECA87-39D7-5444-94F8-D9CC8BCB3FDC}"/>
              </a:ext>
            </a:extLst>
          </p:cNvPr>
          <p:cNvGrpSpPr/>
          <p:nvPr/>
        </p:nvGrpSpPr>
        <p:grpSpPr>
          <a:xfrm>
            <a:off x="508180" y="1033377"/>
            <a:ext cx="11074220" cy="5211314"/>
            <a:chOff x="508180" y="1033377"/>
            <a:chExt cx="11074220" cy="5211314"/>
          </a:xfrm>
        </p:grpSpPr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7ADC3868-8756-694F-9BAF-D35F7BABEACC}"/>
                </a:ext>
              </a:extLst>
            </p:cNvPr>
            <p:cNvSpPr txBox="1"/>
            <p:nvPr/>
          </p:nvSpPr>
          <p:spPr>
            <a:xfrm>
              <a:off x="508180" y="2027614"/>
              <a:ext cx="4694301" cy="819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cs typeface="Century Gothic"/>
                  <a:sym typeface="Arial"/>
                </a:rPr>
                <a:t>Consistent, Unified Enterprise-Wide PAS Program</a:t>
              </a:r>
            </a:p>
          </p:txBody>
        </p:sp>
        <p:sp>
          <p:nvSpPr>
            <p:cNvPr id="255" name="Shape 187">
              <a:extLst>
                <a:ext uri="{FF2B5EF4-FFF2-40B4-BE49-F238E27FC236}">
                  <a16:creationId xmlns:a16="http://schemas.microsoft.com/office/drawing/2014/main" id="{417268EE-50DB-DE4A-8B4B-5AB5CFF8E25B}"/>
                </a:ext>
              </a:extLst>
            </p:cNvPr>
            <p:cNvSpPr txBox="1"/>
            <p:nvPr/>
          </p:nvSpPr>
          <p:spPr>
            <a:xfrm>
              <a:off x="5297002" y="1033377"/>
              <a:ext cx="1472688" cy="529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CyberArk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Vault</a:t>
              </a:r>
            </a:p>
          </p:txBody>
        </p: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3CDE3B05-AF32-1448-B447-8B087ABFB317}"/>
                </a:ext>
              </a:extLst>
            </p:cNvPr>
            <p:cNvGrpSpPr/>
            <p:nvPr/>
          </p:nvGrpSpPr>
          <p:grpSpPr>
            <a:xfrm>
              <a:off x="9237269" y="2287682"/>
              <a:ext cx="2100564" cy="1156535"/>
              <a:chOff x="7171168" y="2571750"/>
              <a:chExt cx="1292346" cy="511299"/>
            </a:xfrm>
          </p:grpSpPr>
          <p:sp>
            <p:nvSpPr>
              <p:cNvPr id="445" name="Rectangle 444">
                <a:extLst>
                  <a:ext uri="{FF2B5EF4-FFF2-40B4-BE49-F238E27FC236}">
                    <a16:creationId xmlns:a16="http://schemas.microsoft.com/office/drawing/2014/main" id="{6FCFA9CA-89E3-5C47-B4F8-65223820FB88}"/>
                  </a:ext>
                </a:extLst>
              </p:cNvPr>
              <p:cNvSpPr/>
              <p:nvPr/>
            </p:nvSpPr>
            <p:spPr>
              <a:xfrm>
                <a:off x="7171168" y="2571750"/>
                <a:ext cx="1292346" cy="511299"/>
              </a:xfrm>
              <a:prstGeom prst="rect">
                <a:avLst/>
              </a:prstGeom>
              <a:solidFill>
                <a:srgbClr val="FFFFFF">
                  <a:lumMod val="6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33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entury Gothic"/>
                    <a:ea typeface="+mn-ea"/>
                    <a:cs typeface="Century Gothic"/>
                    <a:sym typeface="Arial"/>
                  </a:rPr>
                  <a:t>Multi-Persona UI</a:t>
                </a:r>
              </a:p>
            </p:txBody>
          </p:sp>
          <p:grpSp>
            <p:nvGrpSpPr>
              <p:cNvPr id="446" name="Group 445">
                <a:extLst>
                  <a:ext uri="{FF2B5EF4-FFF2-40B4-BE49-F238E27FC236}">
                    <a16:creationId xmlns:a16="http://schemas.microsoft.com/office/drawing/2014/main" id="{D5BCB060-3DDA-884B-BAFF-86B884E66281}"/>
                  </a:ext>
                </a:extLst>
              </p:cNvPr>
              <p:cNvGrpSpPr/>
              <p:nvPr/>
            </p:nvGrpSpPr>
            <p:grpSpPr>
              <a:xfrm>
                <a:off x="7263301" y="2752895"/>
                <a:ext cx="1100668" cy="270934"/>
                <a:chOff x="9414933" y="3928533"/>
                <a:chExt cx="1100668" cy="270934"/>
              </a:xfrm>
            </p:grpSpPr>
            <p:sp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0130251D-FD9E-7C41-B175-981F348A1FBC}"/>
                    </a:ext>
                  </a:extLst>
                </p:cNvPr>
                <p:cNvSpPr/>
                <p:nvPr/>
              </p:nvSpPr>
              <p:spPr>
                <a:xfrm>
                  <a:off x="9414933" y="3928533"/>
                  <a:ext cx="550334" cy="270934"/>
                </a:xfrm>
                <a:prstGeom prst="rect">
                  <a:avLst/>
                </a:prstGeom>
                <a:solidFill>
                  <a:srgbClr val="224982">
                    <a:lumMod val="20000"/>
                    <a:lumOff val="8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24982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/>
                      <a:ea typeface="+mn-ea"/>
                      <a:cs typeface="Century Gothic"/>
                      <a:sym typeface="Arial"/>
                    </a:rPr>
                    <a:t>PVWA</a:t>
                  </a:r>
                </a:p>
              </p:txBody>
            </p:sp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93351CB4-D5CF-F840-990A-42251419C631}"/>
                    </a:ext>
                  </a:extLst>
                </p:cNvPr>
                <p:cNvSpPr/>
                <p:nvPr/>
              </p:nvSpPr>
              <p:spPr>
                <a:xfrm>
                  <a:off x="9965267" y="3928533"/>
                  <a:ext cx="550334" cy="27093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67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224982">
                          <a:lumMod val="50000"/>
                        </a:srgbClr>
                      </a:solidFill>
                      <a:effectLst/>
                      <a:uLnTx/>
                      <a:uFillTx/>
                      <a:latin typeface="Century Gothic"/>
                      <a:ea typeface="+mn-ea"/>
                      <a:cs typeface="Century Gothic"/>
                      <a:sym typeface="Arial"/>
                    </a:rPr>
                    <a:t>Conjur</a:t>
                  </a:r>
                  <a:endParaRPr kumimoji="0" lang="en-US" sz="10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>
                        <a:lumMod val="50000"/>
                      </a:srgbClr>
                    </a:solidFill>
                    <a:effectLst/>
                    <a:uLnTx/>
                    <a:uFillTx/>
                    <a:latin typeface="Century Gothic"/>
                    <a:ea typeface="+mn-ea"/>
                    <a:cs typeface="Century Gothic"/>
                    <a:sym typeface="Arial"/>
                  </a:endParaRPr>
                </a:p>
              </p:txBody>
            </p:sp>
          </p:grpSp>
        </p:grpSp>
        <p:sp>
          <p:nvSpPr>
            <p:cNvPr id="257" name="Shape 187">
              <a:extLst>
                <a:ext uri="{FF2B5EF4-FFF2-40B4-BE49-F238E27FC236}">
                  <a16:creationId xmlns:a16="http://schemas.microsoft.com/office/drawing/2014/main" id="{0E7C3EC4-4ACB-5D47-AC34-96332907C30C}"/>
                </a:ext>
              </a:extLst>
            </p:cNvPr>
            <p:cNvSpPr txBox="1"/>
            <p:nvPr/>
          </p:nvSpPr>
          <p:spPr>
            <a:xfrm>
              <a:off x="1673847" y="5153697"/>
              <a:ext cx="1238153" cy="6806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Privileged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</a:rPr>
                <a:t>Threat 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Analytics</a:t>
              </a:r>
            </a:p>
          </p:txBody>
        </p:sp>
        <p:sp>
          <p:nvSpPr>
            <p:cNvPr id="258" name="Shape 188">
              <a:extLst>
                <a:ext uri="{FF2B5EF4-FFF2-40B4-BE49-F238E27FC236}">
                  <a16:creationId xmlns:a16="http://schemas.microsoft.com/office/drawing/2014/main" id="{2D31C0CB-4514-4A4B-9D75-423F4ED729EA}"/>
                </a:ext>
              </a:extLst>
            </p:cNvPr>
            <p:cNvSpPr txBox="1"/>
            <p:nvPr/>
          </p:nvSpPr>
          <p:spPr>
            <a:xfrm>
              <a:off x="7012524" y="5428573"/>
              <a:ext cx="1039186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Credential Providers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 –</a:t>
              </a:r>
              <a:b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</a:b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Agent-based</a:t>
              </a:r>
            </a:p>
          </p:txBody>
        </p:sp>
        <p:sp>
          <p:nvSpPr>
            <p:cNvPr id="259" name="Shape 188">
              <a:extLst>
                <a:ext uri="{FF2B5EF4-FFF2-40B4-BE49-F238E27FC236}">
                  <a16:creationId xmlns:a16="http://schemas.microsoft.com/office/drawing/2014/main" id="{CD4162AA-1106-6A47-AD41-FFE1D7BA2C01}"/>
                </a:ext>
              </a:extLst>
            </p:cNvPr>
            <p:cNvSpPr txBox="1"/>
            <p:nvPr/>
          </p:nvSpPr>
          <p:spPr>
            <a:xfrm>
              <a:off x="3578888" y="5502416"/>
              <a:ext cx="761878" cy="226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CPM</a:t>
              </a:r>
            </a:p>
          </p:txBody>
        </p:sp>
        <p:sp>
          <p:nvSpPr>
            <p:cNvPr id="260" name="Shape 188">
              <a:extLst>
                <a:ext uri="{FF2B5EF4-FFF2-40B4-BE49-F238E27FC236}">
                  <a16:creationId xmlns:a16="http://schemas.microsoft.com/office/drawing/2014/main" id="{5C712AC6-5FD6-4C45-91F4-B32ACA1C1155}"/>
                </a:ext>
              </a:extLst>
            </p:cNvPr>
            <p:cNvSpPr txBox="1"/>
            <p:nvPr/>
          </p:nvSpPr>
          <p:spPr>
            <a:xfrm>
              <a:off x="5313848" y="5487856"/>
              <a:ext cx="995784" cy="226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224982"/>
                  </a:solidFill>
                  <a:effectLst/>
                  <a:uLnTx/>
                  <a:uFillTx/>
                  <a:latin typeface="Century Gothic"/>
                  <a:ea typeface="Calibri"/>
                  <a:cs typeface="Century Gothic"/>
                  <a:sym typeface="Calibri"/>
                </a:rPr>
                <a:t>PSM, OPM</a:t>
              </a:r>
            </a:p>
          </p:txBody>
        </p:sp>
        <p:grpSp>
          <p:nvGrpSpPr>
            <p:cNvPr id="261" name="Group 177">
              <a:extLst>
                <a:ext uri="{FF2B5EF4-FFF2-40B4-BE49-F238E27FC236}">
                  <a16:creationId xmlns:a16="http://schemas.microsoft.com/office/drawing/2014/main" id="{848F987D-A0F7-F840-AB37-B84681DCAF6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734827" y="4142790"/>
              <a:ext cx="1111266" cy="1001395"/>
              <a:chOff x="2036" y="1839"/>
              <a:chExt cx="708" cy="638"/>
            </a:xfrm>
          </p:grpSpPr>
          <p:sp>
            <p:nvSpPr>
              <p:cNvPr id="434" name="AutoShape 176">
                <a:extLst>
                  <a:ext uri="{FF2B5EF4-FFF2-40B4-BE49-F238E27FC236}">
                    <a16:creationId xmlns:a16="http://schemas.microsoft.com/office/drawing/2014/main" id="{D07FF425-EA93-7D47-8CBC-BD630FA05CD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036" y="1839"/>
                <a:ext cx="708" cy="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5" name="Rectangle 178">
                <a:extLst>
                  <a:ext uri="{FF2B5EF4-FFF2-40B4-BE49-F238E27FC236}">
                    <a16:creationId xmlns:a16="http://schemas.microsoft.com/office/drawing/2014/main" id="{062BF26B-2AE4-7A4A-91F4-198B7DFF49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0" y="2159"/>
                <a:ext cx="60" cy="83"/>
              </a:xfrm>
              <a:prstGeom prst="rect">
                <a:avLst/>
              </a:prstGeom>
              <a:solidFill>
                <a:srgbClr val="54B84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6" name="Rectangle 179">
                <a:extLst>
                  <a:ext uri="{FF2B5EF4-FFF2-40B4-BE49-F238E27FC236}">
                    <a16:creationId xmlns:a16="http://schemas.microsoft.com/office/drawing/2014/main" id="{49F24D84-2027-ED40-AA78-ECB25E91F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8" y="2084"/>
                <a:ext cx="62" cy="158"/>
              </a:xfrm>
              <a:prstGeom prst="rect">
                <a:avLst/>
              </a:prstGeom>
              <a:solidFill>
                <a:srgbClr val="2249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7" name="Rectangle 180">
                <a:extLst>
                  <a:ext uri="{FF2B5EF4-FFF2-40B4-BE49-F238E27FC236}">
                    <a16:creationId xmlns:a16="http://schemas.microsoft.com/office/drawing/2014/main" id="{B023D334-FD0E-A14A-9D28-BC20B03E2F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2118"/>
                <a:ext cx="60" cy="121"/>
              </a:xfrm>
              <a:prstGeom prst="rect">
                <a:avLst/>
              </a:prstGeom>
              <a:solidFill>
                <a:srgbClr val="54B84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8" name="Rectangle 181">
                <a:extLst>
                  <a:ext uri="{FF2B5EF4-FFF2-40B4-BE49-F238E27FC236}">
                    <a16:creationId xmlns:a16="http://schemas.microsoft.com/office/drawing/2014/main" id="{3F844CD6-FE27-7C4E-8911-4D729427B8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" y="2012"/>
                <a:ext cx="59" cy="230"/>
              </a:xfrm>
              <a:prstGeom prst="rect">
                <a:avLst/>
              </a:prstGeom>
              <a:solidFill>
                <a:srgbClr val="2249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39" name="Freeform 182">
                <a:extLst>
                  <a:ext uri="{FF2B5EF4-FFF2-40B4-BE49-F238E27FC236}">
                    <a16:creationId xmlns:a16="http://schemas.microsoft.com/office/drawing/2014/main" id="{5B6ED073-9EEE-8942-9098-566B8D269F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6" y="1839"/>
                <a:ext cx="287" cy="359"/>
              </a:xfrm>
              <a:custGeom>
                <a:avLst/>
                <a:gdLst>
                  <a:gd name="T0" fmla="*/ 3 w 111"/>
                  <a:gd name="T1" fmla="*/ 139 h 139"/>
                  <a:gd name="T2" fmla="*/ 0 w 111"/>
                  <a:gd name="T3" fmla="*/ 113 h 139"/>
                  <a:gd name="T4" fmla="*/ 32 w 111"/>
                  <a:gd name="T5" fmla="*/ 34 h 139"/>
                  <a:gd name="T6" fmla="*/ 110 w 111"/>
                  <a:gd name="T7" fmla="*/ 0 h 139"/>
                  <a:gd name="T8" fmla="*/ 111 w 111"/>
                  <a:gd name="T9" fmla="*/ 28 h 139"/>
                  <a:gd name="T10" fmla="*/ 52 w 111"/>
                  <a:gd name="T11" fmla="*/ 54 h 139"/>
                  <a:gd name="T12" fmla="*/ 28 w 111"/>
                  <a:gd name="T13" fmla="*/ 113 h 139"/>
                  <a:gd name="T14" fmla="*/ 30 w 111"/>
                  <a:gd name="T15" fmla="*/ 133 h 139"/>
                  <a:gd name="T16" fmla="*/ 3 w 111"/>
                  <a:gd name="T17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1" h="139">
                    <a:moveTo>
                      <a:pt x="3" y="139"/>
                    </a:moveTo>
                    <a:cubicBezTo>
                      <a:pt x="1" y="131"/>
                      <a:pt x="0" y="122"/>
                      <a:pt x="0" y="113"/>
                    </a:cubicBezTo>
                    <a:cubicBezTo>
                      <a:pt x="0" y="84"/>
                      <a:pt x="11" y="56"/>
                      <a:pt x="32" y="34"/>
                    </a:cubicBezTo>
                    <a:cubicBezTo>
                      <a:pt x="53" y="13"/>
                      <a:pt x="81" y="1"/>
                      <a:pt x="110" y="0"/>
                    </a:cubicBezTo>
                    <a:cubicBezTo>
                      <a:pt x="111" y="28"/>
                      <a:pt x="111" y="28"/>
                      <a:pt x="111" y="28"/>
                    </a:cubicBezTo>
                    <a:cubicBezTo>
                      <a:pt x="89" y="29"/>
                      <a:pt x="68" y="38"/>
                      <a:pt x="52" y="54"/>
                    </a:cubicBezTo>
                    <a:cubicBezTo>
                      <a:pt x="37" y="70"/>
                      <a:pt x="28" y="91"/>
                      <a:pt x="28" y="113"/>
                    </a:cubicBezTo>
                    <a:cubicBezTo>
                      <a:pt x="28" y="120"/>
                      <a:pt x="29" y="127"/>
                      <a:pt x="30" y="133"/>
                    </a:cubicBezTo>
                    <a:lnTo>
                      <a:pt x="3" y="139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0" name="Freeform 183">
                <a:extLst>
                  <a:ext uri="{FF2B5EF4-FFF2-40B4-BE49-F238E27FC236}">
                    <a16:creationId xmlns:a16="http://schemas.microsoft.com/office/drawing/2014/main" id="{77A3A914-1A73-E94A-9807-3935A8EF15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9" y="2195"/>
                <a:ext cx="222" cy="220"/>
              </a:xfrm>
              <a:custGeom>
                <a:avLst/>
                <a:gdLst>
                  <a:gd name="T0" fmla="*/ 79 w 86"/>
                  <a:gd name="T1" fmla="*/ 85 h 85"/>
                  <a:gd name="T2" fmla="*/ 0 w 86"/>
                  <a:gd name="T3" fmla="*/ 8 h 85"/>
                  <a:gd name="T4" fmla="*/ 27 w 86"/>
                  <a:gd name="T5" fmla="*/ 0 h 85"/>
                  <a:gd name="T6" fmla="*/ 86 w 86"/>
                  <a:gd name="T7" fmla="*/ 58 h 85"/>
                  <a:gd name="T8" fmla="*/ 79 w 86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" h="85">
                    <a:moveTo>
                      <a:pt x="79" y="85"/>
                    </a:moveTo>
                    <a:cubicBezTo>
                      <a:pt x="41" y="75"/>
                      <a:pt x="11" y="45"/>
                      <a:pt x="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5" y="28"/>
                      <a:pt x="58" y="50"/>
                      <a:pt x="86" y="58"/>
                    </a:cubicBezTo>
                    <a:lnTo>
                      <a:pt x="79" y="85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1" name="Freeform 184">
                <a:extLst>
                  <a:ext uri="{FF2B5EF4-FFF2-40B4-BE49-F238E27FC236}">
                    <a16:creationId xmlns:a16="http://schemas.microsoft.com/office/drawing/2014/main" id="{703A346B-8018-3A45-A037-EF4CFF4714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" y="1839"/>
                <a:ext cx="382" cy="586"/>
              </a:xfrm>
              <a:custGeom>
                <a:avLst/>
                <a:gdLst>
                  <a:gd name="T0" fmla="*/ 28 w 148"/>
                  <a:gd name="T1" fmla="*/ 227 h 227"/>
                  <a:gd name="T2" fmla="*/ 26 w 148"/>
                  <a:gd name="T3" fmla="*/ 227 h 227"/>
                  <a:gd name="T4" fmla="*/ 0 w 148"/>
                  <a:gd name="T5" fmla="*/ 224 h 227"/>
                  <a:gd name="T6" fmla="*/ 6 w 148"/>
                  <a:gd name="T7" fmla="*/ 197 h 227"/>
                  <a:gd name="T8" fmla="*/ 27 w 148"/>
                  <a:gd name="T9" fmla="*/ 199 h 227"/>
                  <a:gd name="T10" fmla="*/ 28 w 148"/>
                  <a:gd name="T11" fmla="*/ 199 h 227"/>
                  <a:gd name="T12" fmla="*/ 119 w 148"/>
                  <a:gd name="T13" fmla="*/ 115 h 227"/>
                  <a:gd name="T14" fmla="*/ 29 w 148"/>
                  <a:gd name="T15" fmla="*/ 28 h 227"/>
                  <a:gd name="T16" fmla="*/ 27 w 148"/>
                  <a:gd name="T17" fmla="*/ 28 h 227"/>
                  <a:gd name="T18" fmla="*/ 26 w 148"/>
                  <a:gd name="T19" fmla="*/ 0 h 227"/>
                  <a:gd name="T20" fmla="*/ 29 w 148"/>
                  <a:gd name="T21" fmla="*/ 0 h 227"/>
                  <a:gd name="T22" fmla="*/ 147 w 148"/>
                  <a:gd name="T23" fmla="*/ 115 h 227"/>
                  <a:gd name="T24" fmla="*/ 28 w 148"/>
                  <a:gd name="T25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227">
                    <a:moveTo>
                      <a:pt x="28" y="227"/>
                    </a:moveTo>
                    <a:cubicBezTo>
                      <a:pt x="27" y="227"/>
                      <a:pt x="27" y="227"/>
                      <a:pt x="26" y="227"/>
                    </a:cubicBezTo>
                    <a:cubicBezTo>
                      <a:pt x="17" y="227"/>
                      <a:pt x="9" y="226"/>
                      <a:pt x="0" y="224"/>
                    </a:cubicBezTo>
                    <a:cubicBezTo>
                      <a:pt x="6" y="197"/>
                      <a:pt x="6" y="197"/>
                      <a:pt x="6" y="197"/>
                    </a:cubicBezTo>
                    <a:cubicBezTo>
                      <a:pt x="13" y="198"/>
                      <a:pt x="20" y="199"/>
                      <a:pt x="27" y="199"/>
                    </a:cubicBezTo>
                    <a:cubicBezTo>
                      <a:pt x="27" y="199"/>
                      <a:pt x="27" y="199"/>
                      <a:pt x="28" y="199"/>
                    </a:cubicBezTo>
                    <a:cubicBezTo>
                      <a:pt x="78" y="199"/>
                      <a:pt x="118" y="162"/>
                      <a:pt x="119" y="115"/>
                    </a:cubicBezTo>
                    <a:cubicBezTo>
                      <a:pt x="120" y="68"/>
                      <a:pt x="79" y="29"/>
                      <a:pt x="29" y="28"/>
                    </a:cubicBezTo>
                    <a:cubicBezTo>
                      <a:pt x="28" y="28"/>
                      <a:pt x="27" y="28"/>
                      <a:pt x="27" y="28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8" y="0"/>
                      <a:pt x="29" y="0"/>
                    </a:cubicBezTo>
                    <a:cubicBezTo>
                      <a:pt x="95" y="1"/>
                      <a:pt x="148" y="53"/>
                      <a:pt x="147" y="115"/>
                    </a:cubicBezTo>
                    <a:cubicBezTo>
                      <a:pt x="146" y="177"/>
                      <a:pt x="93" y="227"/>
                      <a:pt x="28" y="227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2" name="Freeform 185">
                <a:extLst>
                  <a:ext uri="{FF2B5EF4-FFF2-40B4-BE49-F238E27FC236}">
                    <a16:creationId xmlns:a16="http://schemas.microsoft.com/office/drawing/2014/main" id="{6DDD5750-5458-4A49-ACD9-02B688C8EA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55" y="2102"/>
                <a:ext cx="289" cy="375"/>
              </a:xfrm>
              <a:custGeom>
                <a:avLst/>
                <a:gdLst>
                  <a:gd name="T0" fmla="*/ 56 w 112"/>
                  <a:gd name="T1" fmla="*/ 145 h 145"/>
                  <a:gd name="T2" fmla="*/ 54 w 112"/>
                  <a:gd name="T3" fmla="*/ 145 h 145"/>
                  <a:gd name="T4" fmla="*/ 33 w 112"/>
                  <a:gd name="T5" fmla="*/ 133 h 145"/>
                  <a:gd name="T6" fmla="*/ 0 w 112"/>
                  <a:gd name="T7" fmla="*/ 67 h 145"/>
                  <a:gd name="T8" fmla="*/ 0 w 112"/>
                  <a:gd name="T9" fmla="*/ 28 h 145"/>
                  <a:gd name="T10" fmla="*/ 5 w 112"/>
                  <a:gd name="T11" fmla="*/ 22 h 145"/>
                  <a:gd name="T12" fmla="*/ 50 w 112"/>
                  <a:gd name="T13" fmla="*/ 3 h 145"/>
                  <a:gd name="T14" fmla="*/ 53 w 112"/>
                  <a:gd name="T15" fmla="*/ 1 h 145"/>
                  <a:gd name="T16" fmla="*/ 59 w 112"/>
                  <a:gd name="T17" fmla="*/ 1 h 145"/>
                  <a:gd name="T18" fmla="*/ 61 w 112"/>
                  <a:gd name="T19" fmla="*/ 3 h 145"/>
                  <a:gd name="T20" fmla="*/ 107 w 112"/>
                  <a:gd name="T21" fmla="*/ 22 h 145"/>
                  <a:gd name="T22" fmla="*/ 112 w 112"/>
                  <a:gd name="T23" fmla="*/ 28 h 145"/>
                  <a:gd name="T24" fmla="*/ 112 w 112"/>
                  <a:gd name="T25" fmla="*/ 67 h 145"/>
                  <a:gd name="T26" fmla="*/ 79 w 112"/>
                  <a:gd name="T27" fmla="*/ 133 h 145"/>
                  <a:gd name="T28" fmla="*/ 58 w 112"/>
                  <a:gd name="T29" fmla="*/ 145 h 145"/>
                  <a:gd name="T30" fmla="*/ 56 w 112"/>
                  <a:gd name="T31" fmla="*/ 145 h 145"/>
                  <a:gd name="T32" fmla="*/ 12 w 112"/>
                  <a:gd name="T33" fmla="*/ 33 h 145"/>
                  <a:gd name="T34" fmla="*/ 12 w 112"/>
                  <a:gd name="T35" fmla="*/ 67 h 145"/>
                  <a:gd name="T36" fmla="*/ 40 w 112"/>
                  <a:gd name="T37" fmla="*/ 124 h 145"/>
                  <a:gd name="T38" fmla="*/ 56 w 112"/>
                  <a:gd name="T39" fmla="*/ 133 h 145"/>
                  <a:gd name="T40" fmla="*/ 72 w 112"/>
                  <a:gd name="T41" fmla="*/ 124 h 145"/>
                  <a:gd name="T42" fmla="*/ 101 w 112"/>
                  <a:gd name="T43" fmla="*/ 67 h 145"/>
                  <a:gd name="T44" fmla="*/ 101 w 112"/>
                  <a:gd name="T45" fmla="*/ 33 h 145"/>
                  <a:gd name="T46" fmla="*/ 56 w 112"/>
                  <a:gd name="T47" fmla="*/ 12 h 145"/>
                  <a:gd name="T48" fmla="*/ 12 w 112"/>
                  <a:gd name="T49" fmla="*/ 3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12" h="145">
                    <a:moveTo>
                      <a:pt x="56" y="145"/>
                    </a:moveTo>
                    <a:cubicBezTo>
                      <a:pt x="55" y="145"/>
                      <a:pt x="55" y="145"/>
                      <a:pt x="54" y="145"/>
                    </a:cubicBezTo>
                    <a:cubicBezTo>
                      <a:pt x="47" y="142"/>
                      <a:pt x="39" y="138"/>
                      <a:pt x="33" y="133"/>
                    </a:cubicBezTo>
                    <a:cubicBezTo>
                      <a:pt x="11" y="115"/>
                      <a:pt x="0" y="94"/>
                      <a:pt x="0" y="6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5"/>
                      <a:pt x="2" y="23"/>
                      <a:pt x="5" y="22"/>
                    </a:cubicBezTo>
                    <a:cubicBezTo>
                      <a:pt x="25" y="20"/>
                      <a:pt x="40" y="10"/>
                      <a:pt x="50" y="3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5" y="0"/>
                      <a:pt x="57" y="0"/>
                      <a:pt x="59" y="1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72" y="10"/>
                      <a:pt x="86" y="20"/>
                      <a:pt x="107" y="22"/>
                    </a:cubicBezTo>
                    <a:cubicBezTo>
                      <a:pt x="110" y="23"/>
                      <a:pt x="112" y="25"/>
                      <a:pt x="112" y="28"/>
                    </a:cubicBezTo>
                    <a:cubicBezTo>
                      <a:pt x="112" y="67"/>
                      <a:pt x="112" y="67"/>
                      <a:pt x="112" y="67"/>
                    </a:cubicBezTo>
                    <a:cubicBezTo>
                      <a:pt x="112" y="94"/>
                      <a:pt x="101" y="115"/>
                      <a:pt x="79" y="133"/>
                    </a:cubicBezTo>
                    <a:cubicBezTo>
                      <a:pt x="72" y="138"/>
                      <a:pt x="65" y="142"/>
                      <a:pt x="58" y="145"/>
                    </a:cubicBezTo>
                    <a:cubicBezTo>
                      <a:pt x="57" y="145"/>
                      <a:pt x="57" y="145"/>
                      <a:pt x="56" y="145"/>
                    </a:cubicBezTo>
                    <a:close/>
                    <a:moveTo>
                      <a:pt x="12" y="33"/>
                    </a:moveTo>
                    <a:cubicBezTo>
                      <a:pt x="12" y="67"/>
                      <a:pt x="12" y="67"/>
                      <a:pt x="12" y="67"/>
                    </a:cubicBezTo>
                    <a:cubicBezTo>
                      <a:pt x="12" y="91"/>
                      <a:pt x="21" y="108"/>
                      <a:pt x="40" y="124"/>
                    </a:cubicBezTo>
                    <a:cubicBezTo>
                      <a:pt x="45" y="128"/>
                      <a:pt x="51" y="131"/>
                      <a:pt x="56" y="133"/>
                    </a:cubicBezTo>
                    <a:cubicBezTo>
                      <a:pt x="61" y="131"/>
                      <a:pt x="67" y="128"/>
                      <a:pt x="72" y="124"/>
                    </a:cubicBezTo>
                    <a:cubicBezTo>
                      <a:pt x="92" y="108"/>
                      <a:pt x="101" y="91"/>
                      <a:pt x="101" y="67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81" y="29"/>
                      <a:pt x="66" y="19"/>
                      <a:pt x="56" y="12"/>
                    </a:cubicBezTo>
                    <a:cubicBezTo>
                      <a:pt x="46" y="19"/>
                      <a:pt x="32" y="29"/>
                      <a:pt x="12" y="3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3" name="Freeform 186">
                <a:extLst>
                  <a:ext uri="{FF2B5EF4-FFF2-40B4-BE49-F238E27FC236}">
                    <a16:creationId xmlns:a16="http://schemas.microsoft.com/office/drawing/2014/main" id="{44278A7F-BC9B-5342-8776-9814A3873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2123"/>
                <a:ext cx="251" cy="333"/>
              </a:xfrm>
              <a:custGeom>
                <a:avLst/>
                <a:gdLst>
                  <a:gd name="T0" fmla="*/ 48 w 97"/>
                  <a:gd name="T1" fmla="*/ 129 h 129"/>
                  <a:gd name="T2" fmla="*/ 29 w 97"/>
                  <a:gd name="T3" fmla="*/ 118 h 129"/>
                  <a:gd name="T4" fmla="*/ 0 w 97"/>
                  <a:gd name="T5" fmla="*/ 60 h 129"/>
                  <a:gd name="T6" fmla="*/ 0 w 97"/>
                  <a:gd name="T7" fmla="*/ 22 h 129"/>
                  <a:gd name="T8" fmla="*/ 48 w 97"/>
                  <a:gd name="T9" fmla="*/ 0 h 129"/>
                  <a:gd name="T10" fmla="*/ 97 w 97"/>
                  <a:gd name="T11" fmla="*/ 22 h 129"/>
                  <a:gd name="T12" fmla="*/ 97 w 97"/>
                  <a:gd name="T13" fmla="*/ 60 h 129"/>
                  <a:gd name="T14" fmla="*/ 67 w 97"/>
                  <a:gd name="T15" fmla="*/ 118 h 129"/>
                  <a:gd name="T16" fmla="*/ 48 w 97"/>
                  <a:gd name="T17" fmla="*/ 129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7" h="129">
                    <a:moveTo>
                      <a:pt x="48" y="129"/>
                    </a:moveTo>
                    <a:cubicBezTo>
                      <a:pt x="42" y="126"/>
                      <a:pt x="35" y="123"/>
                      <a:pt x="29" y="118"/>
                    </a:cubicBezTo>
                    <a:cubicBezTo>
                      <a:pt x="11" y="103"/>
                      <a:pt x="0" y="85"/>
                      <a:pt x="0" y="6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2" y="19"/>
                      <a:pt x="38" y="7"/>
                      <a:pt x="48" y="0"/>
                    </a:cubicBezTo>
                    <a:cubicBezTo>
                      <a:pt x="59" y="7"/>
                      <a:pt x="74" y="19"/>
                      <a:pt x="97" y="22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7" y="85"/>
                      <a:pt x="86" y="103"/>
                      <a:pt x="67" y="118"/>
                    </a:cubicBezTo>
                    <a:cubicBezTo>
                      <a:pt x="61" y="123"/>
                      <a:pt x="55" y="126"/>
                      <a:pt x="48" y="129"/>
                    </a:cubicBezTo>
                    <a:close/>
                  </a:path>
                </a:pathLst>
              </a:custGeom>
              <a:solidFill>
                <a:srgbClr val="54B84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444" name="Freeform 187">
                <a:extLst>
                  <a:ext uri="{FF2B5EF4-FFF2-40B4-BE49-F238E27FC236}">
                    <a16:creationId xmlns:a16="http://schemas.microsoft.com/office/drawing/2014/main" id="{832D1AD2-8238-5448-A8B9-13955BA456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9" y="2175"/>
                <a:ext cx="206" cy="204"/>
              </a:xfrm>
              <a:custGeom>
                <a:avLst/>
                <a:gdLst>
                  <a:gd name="T0" fmla="*/ 74 w 80"/>
                  <a:gd name="T1" fmla="*/ 20 h 79"/>
                  <a:gd name="T2" fmla="*/ 60 w 80"/>
                  <a:gd name="T3" fmla="*/ 5 h 79"/>
                  <a:gd name="T4" fmla="*/ 40 w 80"/>
                  <a:gd name="T5" fmla="*/ 0 h 79"/>
                  <a:gd name="T6" fmla="*/ 20 w 80"/>
                  <a:gd name="T7" fmla="*/ 5 h 79"/>
                  <a:gd name="T8" fmla="*/ 6 w 80"/>
                  <a:gd name="T9" fmla="*/ 20 h 79"/>
                  <a:gd name="T10" fmla="*/ 0 w 80"/>
                  <a:gd name="T11" fmla="*/ 40 h 79"/>
                  <a:gd name="T12" fmla="*/ 6 w 80"/>
                  <a:gd name="T13" fmla="*/ 59 h 79"/>
                  <a:gd name="T14" fmla="*/ 20 w 80"/>
                  <a:gd name="T15" fmla="*/ 74 h 79"/>
                  <a:gd name="T16" fmla="*/ 40 w 80"/>
                  <a:gd name="T17" fmla="*/ 79 h 79"/>
                  <a:gd name="T18" fmla="*/ 60 w 80"/>
                  <a:gd name="T19" fmla="*/ 74 h 79"/>
                  <a:gd name="T20" fmla="*/ 74 w 80"/>
                  <a:gd name="T21" fmla="*/ 59 h 79"/>
                  <a:gd name="T22" fmla="*/ 80 w 80"/>
                  <a:gd name="T23" fmla="*/ 40 h 79"/>
                  <a:gd name="T24" fmla="*/ 74 w 80"/>
                  <a:gd name="T25" fmla="*/ 20 h 79"/>
                  <a:gd name="T26" fmla="*/ 47 w 80"/>
                  <a:gd name="T27" fmla="*/ 65 h 79"/>
                  <a:gd name="T28" fmla="*/ 46 w 80"/>
                  <a:gd name="T29" fmla="*/ 66 h 79"/>
                  <a:gd name="T30" fmla="*/ 45 w 80"/>
                  <a:gd name="T31" fmla="*/ 66 h 79"/>
                  <a:gd name="T32" fmla="*/ 35 w 80"/>
                  <a:gd name="T33" fmla="*/ 66 h 79"/>
                  <a:gd name="T34" fmla="*/ 34 w 80"/>
                  <a:gd name="T35" fmla="*/ 66 h 79"/>
                  <a:gd name="T36" fmla="*/ 33 w 80"/>
                  <a:gd name="T37" fmla="*/ 64 h 79"/>
                  <a:gd name="T38" fmla="*/ 33 w 80"/>
                  <a:gd name="T39" fmla="*/ 54 h 79"/>
                  <a:gd name="T40" fmla="*/ 34 w 80"/>
                  <a:gd name="T41" fmla="*/ 53 h 79"/>
                  <a:gd name="T42" fmla="*/ 35 w 80"/>
                  <a:gd name="T43" fmla="*/ 53 h 79"/>
                  <a:gd name="T44" fmla="*/ 45 w 80"/>
                  <a:gd name="T45" fmla="*/ 53 h 79"/>
                  <a:gd name="T46" fmla="*/ 46 w 80"/>
                  <a:gd name="T47" fmla="*/ 53 h 79"/>
                  <a:gd name="T48" fmla="*/ 47 w 80"/>
                  <a:gd name="T49" fmla="*/ 54 h 79"/>
                  <a:gd name="T50" fmla="*/ 47 w 80"/>
                  <a:gd name="T51" fmla="*/ 65 h 79"/>
                  <a:gd name="T52" fmla="*/ 46 w 80"/>
                  <a:gd name="T53" fmla="*/ 47 h 79"/>
                  <a:gd name="T54" fmla="*/ 46 w 80"/>
                  <a:gd name="T55" fmla="*/ 47 h 79"/>
                  <a:gd name="T56" fmla="*/ 45 w 80"/>
                  <a:gd name="T57" fmla="*/ 48 h 79"/>
                  <a:gd name="T58" fmla="*/ 35 w 80"/>
                  <a:gd name="T59" fmla="*/ 48 h 79"/>
                  <a:gd name="T60" fmla="*/ 34 w 80"/>
                  <a:gd name="T61" fmla="*/ 47 h 79"/>
                  <a:gd name="T62" fmla="*/ 33 w 80"/>
                  <a:gd name="T63" fmla="*/ 46 h 79"/>
                  <a:gd name="T64" fmla="*/ 33 w 80"/>
                  <a:gd name="T65" fmla="*/ 14 h 79"/>
                  <a:gd name="T66" fmla="*/ 33 w 80"/>
                  <a:gd name="T67" fmla="*/ 13 h 79"/>
                  <a:gd name="T68" fmla="*/ 34 w 80"/>
                  <a:gd name="T69" fmla="*/ 13 h 79"/>
                  <a:gd name="T70" fmla="*/ 46 w 80"/>
                  <a:gd name="T71" fmla="*/ 13 h 79"/>
                  <a:gd name="T72" fmla="*/ 47 w 80"/>
                  <a:gd name="T73" fmla="*/ 13 h 79"/>
                  <a:gd name="T74" fmla="*/ 47 w 80"/>
                  <a:gd name="T75" fmla="*/ 14 h 79"/>
                  <a:gd name="T76" fmla="*/ 46 w 80"/>
                  <a:gd name="T77" fmla="*/ 4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0" h="79">
                    <a:moveTo>
                      <a:pt x="74" y="20"/>
                    </a:moveTo>
                    <a:cubicBezTo>
                      <a:pt x="71" y="14"/>
                      <a:pt x="66" y="9"/>
                      <a:pt x="60" y="5"/>
                    </a:cubicBezTo>
                    <a:cubicBezTo>
                      <a:pt x="54" y="2"/>
                      <a:pt x="47" y="0"/>
                      <a:pt x="40" y="0"/>
                    </a:cubicBezTo>
                    <a:cubicBezTo>
                      <a:pt x="33" y="0"/>
                      <a:pt x="26" y="2"/>
                      <a:pt x="20" y="5"/>
                    </a:cubicBezTo>
                    <a:cubicBezTo>
                      <a:pt x="14" y="9"/>
                      <a:pt x="9" y="14"/>
                      <a:pt x="6" y="20"/>
                    </a:cubicBezTo>
                    <a:cubicBezTo>
                      <a:pt x="2" y="26"/>
                      <a:pt x="0" y="32"/>
                      <a:pt x="0" y="40"/>
                    </a:cubicBezTo>
                    <a:cubicBezTo>
                      <a:pt x="0" y="47"/>
                      <a:pt x="2" y="53"/>
                      <a:pt x="6" y="59"/>
                    </a:cubicBezTo>
                    <a:cubicBezTo>
                      <a:pt x="9" y="66"/>
                      <a:pt x="14" y="70"/>
                      <a:pt x="20" y="74"/>
                    </a:cubicBezTo>
                    <a:cubicBezTo>
                      <a:pt x="26" y="77"/>
                      <a:pt x="33" y="79"/>
                      <a:pt x="40" y="79"/>
                    </a:cubicBezTo>
                    <a:cubicBezTo>
                      <a:pt x="47" y="79"/>
                      <a:pt x="54" y="77"/>
                      <a:pt x="60" y="74"/>
                    </a:cubicBezTo>
                    <a:cubicBezTo>
                      <a:pt x="66" y="70"/>
                      <a:pt x="71" y="66"/>
                      <a:pt x="74" y="59"/>
                    </a:cubicBezTo>
                    <a:cubicBezTo>
                      <a:pt x="78" y="53"/>
                      <a:pt x="80" y="47"/>
                      <a:pt x="80" y="40"/>
                    </a:cubicBezTo>
                    <a:cubicBezTo>
                      <a:pt x="80" y="32"/>
                      <a:pt x="78" y="26"/>
                      <a:pt x="74" y="20"/>
                    </a:cubicBezTo>
                    <a:close/>
                    <a:moveTo>
                      <a:pt x="47" y="65"/>
                    </a:moveTo>
                    <a:cubicBezTo>
                      <a:pt x="47" y="65"/>
                      <a:pt x="46" y="66"/>
                      <a:pt x="46" y="66"/>
                    </a:cubicBezTo>
                    <a:cubicBezTo>
                      <a:pt x="46" y="66"/>
                      <a:pt x="45" y="66"/>
                      <a:pt x="45" y="66"/>
                    </a:cubicBezTo>
                    <a:cubicBezTo>
                      <a:pt x="35" y="66"/>
                      <a:pt x="35" y="66"/>
                      <a:pt x="35" y="66"/>
                    </a:cubicBezTo>
                    <a:cubicBezTo>
                      <a:pt x="35" y="66"/>
                      <a:pt x="34" y="66"/>
                      <a:pt x="34" y="66"/>
                    </a:cubicBezTo>
                    <a:cubicBezTo>
                      <a:pt x="34" y="65"/>
                      <a:pt x="33" y="65"/>
                      <a:pt x="33" y="64"/>
                    </a:cubicBezTo>
                    <a:cubicBezTo>
                      <a:pt x="33" y="54"/>
                      <a:pt x="33" y="54"/>
                      <a:pt x="33" y="54"/>
                    </a:cubicBezTo>
                    <a:cubicBezTo>
                      <a:pt x="33" y="54"/>
                      <a:pt x="34" y="54"/>
                      <a:pt x="34" y="53"/>
                    </a:cubicBezTo>
                    <a:cubicBezTo>
                      <a:pt x="34" y="53"/>
                      <a:pt x="35" y="53"/>
                      <a:pt x="35" y="53"/>
                    </a:cubicBezTo>
                    <a:cubicBezTo>
                      <a:pt x="45" y="53"/>
                      <a:pt x="45" y="53"/>
                      <a:pt x="45" y="53"/>
                    </a:cubicBezTo>
                    <a:cubicBezTo>
                      <a:pt x="45" y="53"/>
                      <a:pt x="46" y="53"/>
                      <a:pt x="46" y="53"/>
                    </a:cubicBezTo>
                    <a:cubicBezTo>
                      <a:pt x="46" y="54"/>
                      <a:pt x="47" y="54"/>
                      <a:pt x="47" y="54"/>
                    </a:cubicBezTo>
                    <a:cubicBezTo>
                      <a:pt x="47" y="65"/>
                      <a:pt x="47" y="65"/>
                      <a:pt x="47" y="65"/>
                    </a:cubicBezTo>
                    <a:close/>
                    <a:moveTo>
                      <a:pt x="46" y="47"/>
                    </a:move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48"/>
                      <a:pt x="45" y="48"/>
                      <a:pt x="45" y="48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5" y="48"/>
                      <a:pt x="34" y="48"/>
                      <a:pt x="34" y="47"/>
                    </a:cubicBezTo>
                    <a:cubicBezTo>
                      <a:pt x="34" y="47"/>
                      <a:pt x="33" y="47"/>
                      <a:pt x="33" y="46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3"/>
                    </a:cubicBezTo>
                    <a:cubicBezTo>
                      <a:pt x="33" y="13"/>
                      <a:pt x="34" y="13"/>
                      <a:pt x="34" y="13"/>
                    </a:cubicBezTo>
                    <a:cubicBezTo>
                      <a:pt x="46" y="13"/>
                      <a:pt x="46" y="13"/>
                      <a:pt x="46" y="13"/>
                    </a:cubicBezTo>
                    <a:cubicBezTo>
                      <a:pt x="46" y="13"/>
                      <a:pt x="47" y="13"/>
                      <a:pt x="47" y="13"/>
                    </a:cubicBezTo>
                    <a:cubicBezTo>
                      <a:pt x="47" y="14"/>
                      <a:pt x="47" y="14"/>
                      <a:pt x="47" y="14"/>
                    </a:cubicBezTo>
                    <a:lnTo>
                      <a:pt x="46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B9F85538-6277-0C48-8755-EC679B66A606}"/>
                </a:ext>
              </a:extLst>
            </p:cNvPr>
            <p:cNvGrpSpPr/>
            <p:nvPr/>
          </p:nvGrpSpPr>
          <p:grpSpPr>
            <a:xfrm>
              <a:off x="5475580" y="1563160"/>
              <a:ext cx="1242274" cy="1373390"/>
              <a:chOff x="4136295" y="1111984"/>
              <a:chExt cx="758330" cy="838368"/>
            </a:xfrm>
          </p:grpSpPr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8400E8DC-EF30-F347-889E-59B6957EBAAF}"/>
                  </a:ext>
                </a:extLst>
              </p:cNvPr>
              <p:cNvGrpSpPr/>
              <p:nvPr/>
            </p:nvGrpSpPr>
            <p:grpSpPr>
              <a:xfrm>
                <a:off x="4136295" y="1111984"/>
                <a:ext cx="673407" cy="729467"/>
                <a:chOff x="4136295" y="1111984"/>
                <a:chExt cx="673407" cy="729467"/>
              </a:xfrm>
              <a:solidFill>
                <a:srgbClr val="224982"/>
              </a:solidFill>
            </p:grpSpPr>
            <p:sp>
              <p:nvSpPr>
                <p:cNvPr id="429" name="Freeform 428">
                  <a:extLst>
                    <a:ext uri="{FF2B5EF4-FFF2-40B4-BE49-F238E27FC236}">
                      <a16:creationId xmlns:a16="http://schemas.microsoft.com/office/drawing/2014/main" id="{2FA2873B-5033-B44E-81A7-1F64B0D7E794}"/>
                    </a:ext>
                  </a:extLst>
                </p:cNvPr>
                <p:cNvSpPr/>
                <p:nvPr/>
              </p:nvSpPr>
              <p:spPr>
                <a:xfrm>
                  <a:off x="4136295" y="1111984"/>
                  <a:ext cx="673407" cy="729467"/>
                </a:xfrm>
                <a:custGeom>
                  <a:avLst/>
                  <a:gdLst>
                    <a:gd name="connsiteX0" fmla="*/ 105799 w 1587617"/>
                    <a:gd name="connsiteY0" fmla="*/ 0 h 1719782"/>
                    <a:gd name="connsiteX1" fmla="*/ 1481818 w 1587617"/>
                    <a:gd name="connsiteY1" fmla="*/ 0 h 1719782"/>
                    <a:gd name="connsiteX2" fmla="*/ 1587617 w 1587617"/>
                    <a:gd name="connsiteY2" fmla="*/ 105799 h 1719782"/>
                    <a:gd name="connsiteX3" fmla="*/ 1587617 w 1587617"/>
                    <a:gd name="connsiteY3" fmla="*/ 782397 h 1719782"/>
                    <a:gd name="connsiteX4" fmla="*/ 1587606 w 1587617"/>
                    <a:gd name="connsiteY4" fmla="*/ 782394 h 1719782"/>
                    <a:gd name="connsiteX5" fmla="*/ 1516145 w 1587617"/>
                    <a:gd name="connsiteY5" fmla="*/ 775190 h 1719782"/>
                    <a:gd name="connsiteX6" fmla="*/ 1475581 w 1587617"/>
                    <a:gd name="connsiteY6" fmla="*/ 779279 h 1719782"/>
                    <a:gd name="connsiteX7" fmla="*/ 1475581 w 1587617"/>
                    <a:gd name="connsiteY7" fmla="*/ 623658 h 1719782"/>
                    <a:gd name="connsiteX8" fmla="*/ 1530093 w 1587617"/>
                    <a:gd name="connsiteY8" fmla="*/ 623658 h 1719782"/>
                    <a:gd name="connsiteX9" fmla="*/ 1530093 w 1587617"/>
                    <a:gd name="connsiteY9" fmla="*/ 360268 h 1719782"/>
                    <a:gd name="connsiteX10" fmla="*/ 1475581 w 1587617"/>
                    <a:gd name="connsiteY10" fmla="*/ 360268 h 1719782"/>
                    <a:gd name="connsiteX11" fmla="*/ 1475581 w 1587617"/>
                    <a:gd name="connsiteY11" fmla="*/ 115545 h 1719782"/>
                    <a:gd name="connsiteX12" fmla="*/ 112037 w 1587617"/>
                    <a:gd name="connsiteY12" fmla="*/ 115545 h 1719782"/>
                    <a:gd name="connsiteX13" fmla="*/ 112037 w 1587617"/>
                    <a:gd name="connsiteY13" fmla="*/ 1604237 h 1719782"/>
                    <a:gd name="connsiteX14" fmla="*/ 1350446 w 1587617"/>
                    <a:gd name="connsiteY14" fmla="*/ 1604237 h 1719782"/>
                    <a:gd name="connsiteX15" fmla="*/ 1350315 w 1587617"/>
                    <a:gd name="connsiteY15" fmla="*/ 1719782 h 1719782"/>
                    <a:gd name="connsiteX16" fmla="*/ 105799 w 1587617"/>
                    <a:gd name="connsiteY16" fmla="*/ 1719782 h 1719782"/>
                    <a:gd name="connsiteX17" fmla="*/ 0 w 1587617"/>
                    <a:gd name="connsiteY17" fmla="*/ 1613983 h 1719782"/>
                    <a:gd name="connsiteX18" fmla="*/ 0 w 1587617"/>
                    <a:gd name="connsiteY18" fmla="*/ 105799 h 1719782"/>
                    <a:gd name="connsiteX19" fmla="*/ 105799 w 1587617"/>
                    <a:gd name="connsiteY19" fmla="*/ 0 h 17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87617" h="1719782">
                      <a:moveTo>
                        <a:pt x="105799" y="0"/>
                      </a:moveTo>
                      <a:lnTo>
                        <a:pt x="1481818" y="0"/>
                      </a:lnTo>
                      <a:cubicBezTo>
                        <a:pt x="1540249" y="0"/>
                        <a:pt x="1587617" y="47368"/>
                        <a:pt x="1587617" y="105799"/>
                      </a:cubicBezTo>
                      <a:lnTo>
                        <a:pt x="1587617" y="782397"/>
                      </a:lnTo>
                      <a:lnTo>
                        <a:pt x="1587606" y="782394"/>
                      </a:lnTo>
                      <a:cubicBezTo>
                        <a:pt x="1564524" y="777671"/>
                        <a:pt x="1540624" y="775190"/>
                        <a:pt x="1516145" y="775190"/>
                      </a:cubicBezTo>
                      <a:lnTo>
                        <a:pt x="1475581" y="779279"/>
                      </a:lnTo>
                      <a:lnTo>
                        <a:pt x="1475581" y="623658"/>
                      </a:lnTo>
                      <a:lnTo>
                        <a:pt x="1530093" y="623658"/>
                      </a:lnTo>
                      <a:lnTo>
                        <a:pt x="1530093" y="360268"/>
                      </a:lnTo>
                      <a:lnTo>
                        <a:pt x="1475581" y="360268"/>
                      </a:lnTo>
                      <a:lnTo>
                        <a:pt x="1475581" y="115545"/>
                      </a:lnTo>
                      <a:lnTo>
                        <a:pt x="112037" y="115545"/>
                      </a:lnTo>
                      <a:lnTo>
                        <a:pt x="112037" y="1604237"/>
                      </a:lnTo>
                      <a:lnTo>
                        <a:pt x="1350446" y="1604237"/>
                      </a:lnTo>
                      <a:lnTo>
                        <a:pt x="1350315" y="1719782"/>
                      </a:lnTo>
                      <a:lnTo>
                        <a:pt x="105799" y="1719782"/>
                      </a:lnTo>
                      <a:cubicBezTo>
                        <a:pt x="47368" y="1719782"/>
                        <a:pt x="0" y="1672414"/>
                        <a:pt x="0" y="1613983"/>
                      </a:cubicBezTo>
                      <a:lnTo>
                        <a:pt x="0" y="105799"/>
                      </a:lnTo>
                      <a:cubicBezTo>
                        <a:pt x="0" y="47368"/>
                        <a:pt x="47368" y="0"/>
                        <a:pt x="105799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0" name="Freeform 429">
                  <a:extLst>
                    <a:ext uri="{FF2B5EF4-FFF2-40B4-BE49-F238E27FC236}">
                      <a16:creationId xmlns:a16="http://schemas.microsoft.com/office/drawing/2014/main" id="{7B299D06-62A8-D740-A258-E18A94580A9E}"/>
                    </a:ext>
                  </a:extLst>
                </p:cNvPr>
                <p:cNvSpPr/>
                <p:nvPr/>
              </p:nvSpPr>
              <p:spPr>
                <a:xfrm>
                  <a:off x="4235236" y="1217133"/>
                  <a:ext cx="475525" cy="519170"/>
                </a:xfrm>
                <a:custGeom>
                  <a:avLst/>
                  <a:gdLst>
                    <a:gd name="connsiteX0" fmla="*/ 0 w 1121094"/>
                    <a:gd name="connsiteY0" fmla="*/ 0 h 1223989"/>
                    <a:gd name="connsiteX1" fmla="*/ 1121094 w 1121094"/>
                    <a:gd name="connsiteY1" fmla="*/ 0 h 1223989"/>
                    <a:gd name="connsiteX2" fmla="*/ 1121094 w 1121094"/>
                    <a:gd name="connsiteY2" fmla="*/ 112371 h 1223989"/>
                    <a:gd name="connsiteX3" fmla="*/ 1048829 w 1121094"/>
                    <a:gd name="connsiteY3" fmla="*/ 112371 h 1223989"/>
                    <a:gd name="connsiteX4" fmla="*/ 1048829 w 1121094"/>
                    <a:gd name="connsiteY4" fmla="*/ 375761 h 1223989"/>
                    <a:gd name="connsiteX5" fmla="*/ 1121094 w 1121094"/>
                    <a:gd name="connsiteY5" fmla="*/ 375761 h 1223989"/>
                    <a:gd name="connsiteX6" fmla="*/ 1121094 w 1121094"/>
                    <a:gd name="connsiteY6" fmla="*/ 568059 h 1223989"/>
                    <a:gd name="connsiteX7" fmla="*/ 1084632 w 1121094"/>
                    <a:gd name="connsiteY7" fmla="*/ 587850 h 1223989"/>
                    <a:gd name="connsiteX8" fmla="*/ 988856 w 1121094"/>
                    <a:gd name="connsiteY8" fmla="*/ 683626 h 1223989"/>
                    <a:gd name="connsiteX9" fmla="*/ 974309 w 1121094"/>
                    <a:gd name="connsiteY9" fmla="*/ 710428 h 1223989"/>
                    <a:gd name="connsiteX10" fmla="*/ 978194 w 1121094"/>
                    <a:gd name="connsiteY10" fmla="*/ 697911 h 1223989"/>
                    <a:gd name="connsiteX11" fmla="*/ 986855 w 1121094"/>
                    <a:gd name="connsiteY11" fmla="*/ 611995 h 1223989"/>
                    <a:gd name="connsiteX12" fmla="*/ 560547 w 1121094"/>
                    <a:gd name="connsiteY12" fmla="*/ 185687 h 1223989"/>
                    <a:gd name="connsiteX13" fmla="*/ 134239 w 1121094"/>
                    <a:gd name="connsiteY13" fmla="*/ 611995 h 1223989"/>
                    <a:gd name="connsiteX14" fmla="*/ 560547 w 1121094"/>
                    <a:gd name="connsiteY14" fmla="*/ 1038302 h 1223989"/>
                    <a:gd name="connsiteX15" fmla="*/ 914048 w 1121094"/>
                    <a:gd name="connsiteY15" fmla="*/ 850347 h 1223989"/>
                    <a:gd name="connsiteX16" fmla="*/ 935453 w 1121094"/>
                    <a:gd name="connsiteY16" fmla="*/ 810912 h 1223989"/>
                    <a:gd name="connsiteX17" fmla="*/ 928299 w 1121094"/>
                    <a:gd name="connsiteY17" fmla="*/ 881877 h 1223989"/>
                    <a:gd name="connsiteX18" fmla="*/ 1032155 w 1121094"/>
                    <a:gd name="connsiteY18" fmla="*/ 1132606 h 1223989"/>
                    <a:gd name="connsiteX19" fmla="*/ 1050089 w 1121094"/>
                    <a:gd name="connsiteY19" fmla="*/ 1147403 h 1223989"/>
                    <a:gd name="connsiteX20" fmla="*/ 1042171 w 1121094"/>
                    <a:gd name="connsiteY20" fmla="*/ 1166519 h 1223989"/>
                    <a:gd name="connsiteX21" fmla="*/ 1052706 w 1121094"/>
                    <a:gd name="connsiteY21" fmla="*/ 1191954 h 1223989"/>
                    <a:gd name="connsiteX22" fmla="*/ 1084742 w 1121094"/>
                    <a:gd name="connsiteY22" fmla="*/ 1223989 h 1223989"/>
                    <a:gd name="connsiteX23" fmla="*/ 0 w 1121094"/>
                    <a:gd name="connsiteY23" fmla="*/ 1223989 h 1223989"/>
                    <a:gd name="connsiteX24" fmla="*/ 0 w 1121094"/>
                    <a:gd name="connsiteY24" fmla="*/ 0 h 122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21094" h="1223989">
                      <a:moveTo>
                        <a:pt x="0" y="0"/>
                      </a:moveTo>
                      <a:lnTo>
                        <a:pt x="1121094" y="0"/>
                      </a:lnTo>
                      <a:lnTo>
                        <a:pt x="1121094" y="112371"/>
                      </a:lnTo>
                      <a:lnTo>
                        <a:pt x="1048829" y="112371"/>
                      </a:lnTo>
                      <a:lnTo>
                        <a:pt x="1048829" y="375761"/>
                      </a:lnTo>
                      <a:lnTo>
                        <a:pt x="1121094" y="375761"/>
                      </a:lnTo>
                      <a:lnTo>
                        <a:pt x="1121094" y="568059"/>
                      </a:lnTo>
                      <a:lnTo>
                        <a:pt x="1084632" y="587850"/>
                      </a:lnTo>
                      <a:cubicBezTo>
                        <a:pt x="1046904" y="613339"/>
                        <a:pt x="1014345" y="645898"/>
                        <a:pt x="988856" y="683626"/>
                      </a:cubicBezTo>
                      <a:lnTo>
                        <a:pt x="974309" y="710428"/>
                      </a:lnTo>
                      <a:lnTo>
                        <a:pt x="978194" y="697911"/>
                      </a:lnTo>
                      <a:cubicBezTo>
                        <a:pt x="983873" y="670159"/>
                        <a:pt x="986855" y="641425"/>
                        <a:pt x="986855" y="611995"/>
                      </a:cubicBezTo>
                      <a:cubicBezTo>
                        <a:pt x="986855" y="376551"/>
                        <a:pt x="795991" y="185687"/>
                        <a:pt x="560547" y="185687"/>
                      </a:cubicBezTo>
                      <a:cubicBezTo>
                        <a:pt x="325104" y="185687"/>
                        <a:pt x="134239" y="376551"/>
                        <a:pt x="134239" y="611995"/>
                      </a:cubicBezTo>
                      <a:cubicBezTo>
                        <a:pt x="134239" y="847438"/>
                        <a:pt x="325104" y="1038302"/>
                        <a:pt x="560547" y="1038302"/>
                      </a:cubicBezTo>
                      <a:cubicBezTo>
                        <a:pt x="707700" y="1038302"/>
                        <a:pt x="837438" y="963746"/>
                        <a:pt x="914048" y="850347"/>
                      </a:cubicBezTo>
                      <a:lnTo>
                        <a:pt x="935453" y="810912"/>
                      </a:lnTo>
                      <a:lnTo>
                        <a:pt x="928299" y="881877"/>
                      </a:lnTo>
                      <a:cubicBezTo>
                        <a:pt x="928299" y="979793"/>
                        <a:pt x="967987" y="1068439"/>
                        <a:pt x="1032155" y="1132606"/>
                      </a:cubicBezTo>
                      <a:lnTo>
                        <a:pt x="1050089" y="1147403"/>
                      </a:lnTo>
                      <a:lnTo>
                        <a:pt x="1042171" y="1166519"/>
                      </a:lnTo>
                      <a:cubicBezTo>
                        <a:pt x="1042171" y="1175725"/>
                        <a:pt x="1045683" y="1184930"/>
                        <a:pt x="1052706" y="1191954"/>
                      </a:cubicBezTo>
                      <a:lnTo>
                        <a:pt x="1084742" y="1223989"/>
                      </a:lnTo>
                      <a:lnTo>
                        <a:pt x="0" y="12239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1" name="Freeform 430">
                  <a:extLst>
                    <a:ext uri="{FF2B5EF4-FFF2-40B4-BE49-F238E27FC236}">
                      <a16:creationId xmlns:a16="http://schemas.microsoft.com/office/drawing/2014/main" id="{1F0A8892-6419-A948-B320-1B8FC8D8409F}"/>
                    </a:ext>
                  </a:extLst>
                </p:cNvPr>
                <p:cNvSpPr/>
                <p:nvPr/>
              </p:nvSpPr>
              <p:spPr>
                <a:xfrm>
                  <a:off x="4500107" y="1348235"/>
                  <a:ext cx="104240" cy="172096"/>
                </a:xfrm>
                <a:custGeom>
                  <a:avLst/>
                  <a:gdLst>
                    <a:gd name="connsiteX0" fmla="*/ 0 w 245755"/>
                    <a:gd name="connsiteY0" fmla="*/ 0 h 405731"/>
                    <a:gd name="connsiteX1" fmla="*/ 56625 w 245755"/>
                    <a:gd name="connsiteY1" fmla="*/ 17577 h 405731"/>
                    <a:gd name="connsiteX2" fmla="*/ 245755 w 245755"/>
                    <a:gd name="connsiteY2" fmla="*/ 302909 h 405731"/>
                    <a:gd name="connsiteX3" fmla="*/ 239464 w 245755"/>
                    <a:gd name="connsiteY3" fmla="*/ 365317 h 405731"/>
                    <a:gd name="connsiteX4" fmla="*/ 226919 w 245755"/>
                    <a:gd name="connsiteY4" fmla="*/ 405731 h 405731"/>
                    <a:gd name="connsiteX5" fmla="*/ 118334 w 245755"/>
                    <a:gd name="connsiteY5" fmla="*/ 343040 h 405731"/>
                    <a:gd name="connsiteX6" fmla="*/ 119105 w 245755"/>
                    <a:gd name="connsiteY6" fmla="*/ 340558 h 405731"/>
                    <a:gd name="connsiteX7" fmla="*/ 122900 w 245755"/>
                    <a:gd name="connsiteY7" fmla="*/ 302909 h 405731"/>
                    <a:gd name="connsiteX8" fmla="*/ 8804 w 245755"/>
                    <a:gd name="connsiteY8" fmla="*/ 130778 h 405731"/>
                    <a:gd name="connsiteX9" fmla="*/ 0 w 245755"/>
                    <a:gd name="connsiteY9" fmla="*/ 128045 h 405731"/>
                    <a:gd name="connsiteX10" fmla="*/ 0 w 245755"/>
                    <a:gd name="connsiteY10" fmla="*/ 0 h 40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5755" h="405731">
                      <a:moveTo>
                        <a:pt x="0" y="0"/>
                      </a:moveTo>
                      <a:lnTo>
                        <a:pt x="56625" y="17577"/>
                      </a:lnTo>
                      <a:cubicBezTo>
                        <a:pt x="167769" y="64587"/>
                        <a:pt x="245755" y="174641"/>
                        <a:pt x="245755" y="302909"/>
                      </a:cubicBezTo>
                      <a:cubicBezTo>
                        <a:pt x="245755" y="324287"/>
                        <a:pt x="243589" y="345159"/>
                        <a:pt x="239464" y="365317"/>
                      </a:cubicBezTo>
                      <a:lnTo>
                        <a:pt x="226919" y="405731"/>
                      </a:lnTo>
                      <a:lnTo>
                        <a:pt x="118334" y="343040"/>
                      </a:lnTo>
                      <a:lnTo>
                        <a:pt x="119105" y="340558"/>
                      </a:lnTo>
                      <a:cubicBezTo>
                        <a:pt x="121593" y="328397"/>
                        <a:pt x="122900" y="315806"/>
                        <a:pt x="122900" y="302909"/>
                      </a:cubicBezTo>
                      <a:cubicBezTo>
                        <a:pt x="122900" y="225529"/>
                        <a:pt x="75853" y="159138"/>
                        <a:pt x="8804" y="130778"/>
                      </a:cubicBezTo>
                      <a:lnTo>
                        <a:pt x="0" y="12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2" name="Freeform 431">
                  <a:extLst>
                    <a:ext uri="{FF2B5EF4-FFF2-40B4-BE49-F238E27FC236}">
                      <a16:creationId xmlns:a16="http://schemas.microsoft.com/office/drawing/2014/main" id="{08533BB6-C3D2-4249-95B8-D60EFE54C2BB}"/>
                    </a:ext>
                  </a:extLst>
                </p:cNvPr>
                <p:cNvSpPr/>
                <p:nvPr/>
              </p:nvSpPr>
              <p:spPr>
                <a:xfrm>
                  <a:off x="4341650" y="1348236"/>
                  <a:ext cx="104240" cy="168243"/>
                </a:xfrm>
                <a:custGeom>
                  <a:avLst/>
                  <a:gdLst>
                    <a:gd name="connsiteX0" fmla="*/ 245756 w 245756"/>
                    <a:gd name="connsiteY0" fmla="*/ 0 h 396647"/>
                    <a:gd name="connsiteX1" fmla="*/ 245756 w 245756"/>
                    <a:gd name="connsiteY1" fmla="*/ 128045 h 396647"/>
                    <a:gd name="connsiteX2" fmla="*/ 236952 w 245756"/>
                    <a:gd name="connsiteY2" fmla="*/ 130778 h 396647"/>
                    <a:gd name="connsiteX3" fmla="*/ 122856 w 245756"/>
                    <a:gd name="connsiteY3" fmla="*/ 302908 h 396647"/>
                    <a:gd name="connsiteX4" fmla="*/ 125909 w 245756"/>
                    <a:gd name="connsiteY4" fmla="*/ 333201 h 396647"/>
                    <a:gd name="connsiteX5" fmla="*/ 16017 w 245756"/>
                    <a:gd name="connsiteY5" fmla="*/ 396647 h 396647"/>
                    <a:gd name="connsiteX6" fmla="*/ 6292 w 245756"/>
                    <a:gd name="connsiteY6" fmla="*/ 365317 h 396647"/>
                    <a:gd name="connsiteX7" fmla="*/ 1 w 245756"/>
                    <a:gd name="connsiteY7" fmla="*/ 302908 h 396647"/>
                    <a:gd name="connsiteX8" fmla="*/ 189131 w 245756"/>
                    <a:gd name="connsiteY8" fmla="*/ 17577 h 396647"/>
                    <a:gd name="connsiteX9" fmla="*/ 245756 w 245756"/>
                    <a:gd name="connsiteY9" fmla="*/ 0 h 396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5756" h="396647">
                      <a:moveTo>
                        <a:pt x="245756" y="0"/>
                      </a:moveTo>
                      <a:lnTo>
                        <a:pt x="245756" y="128045"/>
                      </a:lnTo>
                      <a:lnTo>
                        <a:pt x="236952" y="130778"/>
                      </a:lnTo>
                      <a:cubicBezTo>
                        <a:pt x="169902" y="159137"/>
                        <a:pt x="122856" y="225529"/>
                        <a:pt x="122856" y="302908"/>
                      </a:cubicBezTo>
                      <a:lnTo>
                        <a:pt x="125909" y="333201"/>
                      </a:lnTo>
                      <a:lnTo>
                        <a:pt x="16017" y="396647"/>
                      </a:lnTo>
                      <a:lnTo>
                        <a:pt x="6292" y="365317"/>
                      </a:lnTo>
                      <a:cubicBezTo>
                        <a:pt x="2167" y="345158"/>
                        <a:pt x="0" y="324286"/>
                        <a:pt x="1" y="302908"/>
                      </a:cubicBezTo>
                      <a:cubicBezTo>
                        <a:pt x="0" y="174640"/>
                        <a:pt x="77986" y="64587"/>
                        <a:pt x="189131" y="17577"/>
                      </a:cubicBezTo>
                      <a:lnTo>
                        <a:pt x="245756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33" name="Freeform 432">
                  <a:extLst>
                    <a:ext uri="{FF2B5EF4-FFF2-40B4-BE49-F238E27FC236}">
                      <a16:creationId xmlns:a16="http://schemas.microsoft.com/office/drawing/2014/main" id="{5614B99B-06FD-1342-8874-72017DF4EF17}"/>
                    </a:ext>
                  </a:extLst>
                </p:cNvPr>
                <p:cNvSpPr/>
                <p:nvPr/>
              </p:nvSpPr>
              <p:spPr>
                <a:xfrm>
                  <a:off x="4375202" y="1536731"/>
                  <a:ext cx="193054" cy="71335"/>
                </a:xfrm>
                <a:custGeom>
                  <a:avLst/>
                  <a:gdLst>
                    <a:gd name="connsiteX0" fmla="*/ 109853 w 455142"/>
                    <a:gd name="connsiteY0" fmla="*/ 0 h 168178"/>
                    <a:gd name="connsiteX1" fmla="*/ 126116 w 455142"/>
                    <a:gd name="connsiteY1" fmla="*/ 13418 h 168178"/>
                    <a:gd name="connsiteX2" fmla="*/ 230564 w 455142"/>
                    <a:gd name="connsiteY2" fmla="*/ 45323 h 168178"/>
                    <a:gd name="connsiteX3" fmla="*/ 335012 w 455142"/>
                    <a:gd name="connsiteY3" fmla="*/ 13418 h 168178"/>
                    <a:gd name="connsiteX4" fmla="*/ 343638 w 455142"/>
                    <a:gd name="connsiteY4" fmla="*/ 6301 h 168178"/>
                    <a:gd name="connsiteX5" fmla="*/ 455142 w 455142"/>
                    <a:gd name="connsiteY5" fmla="*/ 70678 h 168178"/>
                    <a:gd name="connsiteX6" fmla="*/ 449532 w 455142"/>
                    <a:gd name="connsiteY6" fmla="*/ 77478 h 168178"/>
                    <a:gd name="connsiteX7" fmla="*/ 230564 w 455142"/>
                    <a:gd name="connsiteY7" fmla="*/ 168178 h 168178"/>
                    <a:gd name="connsiteX8" fmla="*/ 11597 w 455142"/>
                    <a:gd name="connsiteY8" fmla="*/ 77479 h 168178"/>
                    <a:gd name="connsiteX9" fmla="*/ 0 w 455142"/>
                    <a:gd name="connsiteY9" fmla="*/ 63423 h 168178"/>
                    <a:gd name="connsiteX10" fmla="*/ 109853 w 455142"/>
                    <a:gd name="connsiteY10" fmla="*/ 0 h 16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55142" h="168178">
                      <a:moveTo>
                        <a:pt x="109853" y="0"/>
                      </a:moveTo>
                      <a:lnTo>
                        <a:pt x="126116" y="13418"/>
                      </a:lnTo>
                      <a:cubicBezTo>
                        <a:pt x="155932" y="33561"/>
                        <a:pt x="191874" y="45323"/>
                        <a:pt x="230564" y="45323"/>
                      </a:cubicBezTo>
                      <a:cubicBezTo>
                        <a:pt x="269254" y="45323"/>
                        <a:pt x="305197" y="33561"/>
                        <a:pt x="335012" y="13418"/>
                      </a:cubicBezTo>
                      <a:lnTo>
                        <a:pt x="343638" y="6301"/>
                      </a:lnTo>
                      <a:lnTo>
                        <a:pt x="455142" y="70678"/>
                      </a:lnTo>
                      <a:lnTo>
                        <a:pt x="449532" y="77478"/>
                      </a:lnTo>
                      <a:cubicBezTo>
                        <a:pt x="393493" y="133517"/>
                        <a:pt x="316076" y="168178"/>
                        <a:pt x="230564" y="168178"/>
                      </a:cubicBezTo>
                      <a:cubicBezTo>
                        <a:pt x="145052" y="168178"/>
                        <a:pt x="67635" y="133517"/>
                        <a:pt x="11597" y="77479"/>
                      </a:cubicBezTo>
                      <a:lnTo>
                        <a:pt x="0" y="63423"/>
                      </a:lnTo>
                      <a:lnTo>
                        <a:pt x="109853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428" name="Freeform 427">
                <a:extLst>
                  <a:ext uri="{FF2B5EF4-FFF2-40B4-BE49-F238E27FC236}">
                    <a16:creationId xmlns:a16="http://schemas.microsoft.com/office/drawing/2014/main" id="{6094BA8A-7B5F-9A45-95CF-D64AF3BFE87D}"/>
                  </a:ext>
                </a:extLst>
              </p:cNvPr>
              <p:cNvSpPr/>
              <p:nvPr/>
            </p:nvSpPr>
            <p:spPr>
              <a:xfrm>
                <a:off x="4667596" y="1478298"/>
                <a:ext cx="227029" cy="472054"/>
              </a:xfrm>
              <a:custGeom>
                <a:avLst/>
                <a:gdLst>
                  <a:gd name="connsiteX0" fmla="*/ 601292 w 1208199"/>
                  <a:gd name="connsiteY0" fmla="*/ 204378 h 2512169"/>
                  <a:gd name="connsiteX1" fmla="*/ 399823 w 1208199"/>
                  <a:gd name="connsiteY1" fmla="*/ 405847 h 2512169"/>
                  <a:gd name="connsiteX2" fmla="*/ 601292 w 1208199"/>
                  <a:gd name="connsiteY2" fmla="*/ 607316 h 2512169"/>
                  <a:gd name="connsiteX3" fmla="*/ 802761 w 1208199"/>
                  <a:gd name="connsiteY3" fmla="*/ 405847 h 2512169"/>
                  <a:gd name="connsiteX4" fmla="*/ 601292 w 1208199"/>
                  <a:gd name="connsiteY4" fmla="*/ 204378 h 2512169"/>
                  <a:gd name="connsiteX5" fmla="*/ 604100 w 1208199"/>
                  <a:gd name="connsiteY5" fmla="*/ 0 h 2512169"/>
                  <a:gd name="connsiteX6" fmla="*/ 1208199 w 1208199"/>
                  <a:gd name="connsiteY6" fmla="*/ 604099 h 2512169"/>
                  <a:gd name="connsiteX7" fmla="*/ 941857 w 1208199"/>
                  <a:gd name="connsiteY7" fmla="*/ 1105028 h 2512169"/>
                  <a:gd name="connsiteX8" fmla="*/ 877420 w 1208199"/>
                  <a:gd name="connsiteY8" fmla="*/ 1140003 h 2512169"/>
                  <a:gd name="connsiteX9" fmla="*/ 944307 w 1208199"/>
                  <a:gd name="connsiteY9" fmla="*/ 1206890 h 2512169"/>
                  <a:gd name="connsiteX10" fmla="*/ 944307 w 1208199"/>
                  <a:gd name="connsiteY10" fmla="*/ 1290420 h 2512169"/>
                  <a:gd name="connsiteX11" fmla="*/ 827261 w 1208199"/>
                  <a:gd name="connsiteY11" fmla="*/ 1407466 h 2512169"/>
                  <a:gd name="connsiteX12" fmla="*/ 827261 w 1208199"/>
                  <a:gd name="connsiteY12" fmla="*/ 1433607 h 2512169"/>
                  <a:gd name="connsiteX13" fmla="*/ 895049 w 1208199"/>
                  <a:gd name="connsiteY13" fmla="*/ 1501394 h 2512169"/>
                  <a:gd name="connsiteX14" fmla="*/ 895049 w 1208199"/>
                  <a:gd name="connsiteY14" fmla="*/ 1595984 h 2512169"/>
                  <a:gd name="connsiteX15" fmla="*/ 827261 w 1208199"/>
                  <a:gd name="connsiteY15" fmla="*/ 1663771 h 2512169"/>
                  <a:gd name="connsiteX16" fmla="*/ 827261 w 1208199"/>
                  <a:gd name="connsiteY16" fmla="*/ 1704646 h 2512169"/>
                  <a:gd name="connsiteX17" fmla="*/ 895048 w 1208199"/>
                  <a:gd name="connsiteY17" fmla="*/ 1772433 h 2512169"/>
                  <a:gd name="connsiteX18" fmla="*/ 895048 w 1208199"/>
                  <a:gd name="connsiteY18" fmla="*/ 1867023 h 2512169"/>
                  <a:gd name="connsiteX19" fmla="*/ 827261 w 1208199"/>
                  <a:gd name="connsiteY19" fmla="*/ 1934810 h 2512169"/>
                  <a:gd name="connsiteX20" fmla="*/ 827261 w 1208199"/>
                  <a:gd name="connsiteY20" fmla="*/ 1976018 h 2512169"/>
                  <a:gd name="connsiteX21" fmla="*/ 895046 w 1208199"/>
                  <a:gd name="connsiteY21" fmla="*/ 2043804 h 2512169"/>
                  <a:gd name="connsiteX22" fmla="*/ 895046 w 1208199"/>
                  <a:gd name="connsiteY22" fmla="*/ 2138393 h 2512169"/>
                  <a:gd name="connsiteX23" fmla="*/ 827261 w 1208199"/>
                  <a:gd name="connsiteY23" fmla="*/ 2206179 h 2512169"/>
                  <a:gd name="connsiteX24" fmla="*/ 827261 w 1208199"/>
                  <a:gd name="connsiteY24" fmla="*/ 2280797 h 2512169"/>
                  <a:gd name="connsiteX25" fmla="*/ 816914 w 1208199"/>
                  <a:gd name="connsiteY25" fmla="*/ 2309447 h 2512169"/>
                  <a:gd name="connsiteX26" fmla="*/ 625299 w 1208199"/>
                  <a:gd name="connsiteY26" fmla="*/ 2501062 h 2512169"/>
                  <a:gd name="connsiteX27" fmla="*/ 571669 w 1208199"/>
                  <a:gd name="connsiteY27" fmla="*/ 2501062 h 2512169"/>
                  <a:gd name="connsiteX28" fmla="*/ 380053 w 1208199"/>
                  <a:gd name="connsiteY28" fmla="*/ 2309447 h 2512169"/>
                  <a:gd name="connsiteX29" fmla="*/ 368946 w 1208199"/>
                  <a:gd name="connsiteY29" fmla="*/ 2282631 h 2512169"/>
                  <a:gd name="connsiteX30" fmla="*/ 369953 w 1208199"/>
                  <a:gd name="connsiteY30" fmla="*/ 1396484 h 2512169"/>
                  <a:gd name="connsiteX31" fmla="*/ 263888 w 1208199"/>
                  <a:gd name="connsiteY31" fmla="*/ 1290420 h 2512169"/>
                  <a:gd name="connsiteX32" fmla="*/ 263888 w 1208199"/>
                  <a:gd name="connsiteY32" fmla="*/ 1206891 h 2512169"/>
                  <a:gd name="connsiteX33" fmla="*/ 330775 w 1208199"/>
                  <a:gd name="connsiteY33" fmla="*/ 1140002 h 2512169"/>
                  <a:gd name="connsiteX34" fmla="*/ 266341 w 1208199"/>
                  <a:gd name="connsiteY34" fmla="*/ 1105027 h 2512169"/>
                  <a:gd name="connsiteX35" fmla="*/ 0 w 1208199"/>
                  <a:gd name="connsiteY35" fmla="*/ 604099 h 2512169"/>
                  <a:gd name="connsiteX36" fmla="*/ 604100 w 1208199"/>
                  <a:gd name="connsiteY36" fmla="*/ 0 h 251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08199" h="2512169">
                    <a:moveTo>
                      <a:pt x="601292" y="204378"/>
                    </a:moveTo>
                    <a:cubicBezTo>
                      <a:pt x="490024" y="204378"/>
                      <a:pt x="399823" y="294579"/>
                      <a:pt x="399823" y="405847"/>
                    </a:cubicBezTo>
                    <a:cubicBezTo>
                      <a:pt x="399823" y="517115"/>
                      <a:pt x="490024" y="607316"/>
                      <a:pt x="601292" y="607316"/>
                    </a:cubicBezTo>
                    <a:cubicBezTo>
                      <a:pt x="712560" y="607316"/>
                      <a:pt x="802761" y="517115"/>
                      <a:pt x="802761" y="405847"/>
                    </a:cubicBezTo>
                    <a:cubicBezTo>
                      <a:pt x="802761" y="294579"/>
                      <a:pt x="712560" y="204378"/>
                      <a:pt x="601292" y="204378"/>
                    </a:cubicBezTo>
                    <a:close/>
                    <a:moveTo>
                      <a:pt x="604100" y="0"/>
                    </a:moveTo>
                    <a:cubicBezTo>
                      <a:pt x="937734" y="0"/>
                      <a:pt x="1208198" y="270464"/>
                      <a:pt x="1208199" y="604099"/>
                    </a:cubicBezTo>
                    <a:cubicBezTo>
                      <a:pt x="1208198" y="812621"/>
                      <a:pt x="1102548" y="996467"/>
                      <a:pt x="941857" y="1105028"/>
                    </a:cubicBezTo>
                    <a:lnTo>
                      <a:pt x="877420" y="1140003"/>
                    </a:lnTo>
                    <a:lnTo>
                      <a:pt x="944307" y="1206890"/>
                    </a:lnTo>
                    <a:cubicBezTo>
                      <a:pt x="967374" y="1229956"/>
                      <a:pt x="967374" y="1267354"/>
                      <a:pt x="944307" y="1290420"/>
                    </a:cubicBezTo>
                    <a:lnTo>
                      <a:pt x="827261" y="1407466"/>
                    </a:lnTo>
                    <a:lnTo>
                      <a:pt x="827261" y="1433607"/>
                    </a:lnTo>
                    <a:lnTo>
                      <a:pt x="895049" y="1501394"/>
                    </a:lnTo>
                    <a:cubicBezTo>
                      <a:pt x="921169" y="1527515"/>
                      <a:pt x="921169" y="1569863"/>
                      <a:pt x="895049" y="1595984"/>
                    </a:cubicBezTo>
                    <a:lnTo>
                      <a:pt x="827261" y="1663771"/>
                    </a:lnTo>
                    <a:lnTo>
                      <a:pt x="827261" y="1704646"/>
                    </a:lnTo>
                    <a:lnTo>
                      <a:pt x="895048" y="1772433"/>
                    </a:lnTo>
                    <a:cubicBezTo>
                      <a:pt x="921168" y="1798554"/>
                      <a:pt x="921168" y="1840902"/>
                      <a:pt x="895048" y="1867023"/>
                    </a:cubicBezTo>
                    <a:lnTo>
                      <a:pt x="827261" y="1934810"/>
                    </a:lnTo>
                    <a:lnTo>
                      <a:pt x="827261" y="1976018"/>
                    </a:lnTo>
                    <a:lnTo>
                      <a:pt x="895046" y="2043804"/>
                    </a:lnTo>
                    <a:cubicBezTo>
                      <a:pt x="921167" y="2069924"/>
                      <a:pt x="921167" y="2112273"/>
                      <a:pt x="895046" y="2138393"/>
                    </a:cubicBezTo>
                    <a:lnTo>
                      <a:pt x="827261" y="2206179"/>
                    </a:lnTo>
                    <a:lnTo>
                      <a:pt x="827261" y="2280797"/>
                    </a:lnTo>
                    <a:lnTo>
                      <a:pt x="816914" y="2309447"/>
                    </a:lnTo>
                    <a:lnTo>
                      <a:pt x="625299" y="2501062"/>
                    </a:lnTo>
                    <a:cubicBezTo>
                      <a:pt x="610489" y="2515872"/>
                      <a:pt x="586478" y="2515872"/>
                      <a:pt x="571669" y="2501062"/>
                    </a:cubicBezTo>
                    <a:lnTo>
                      <a:pt x="380053" y="2309447"/>
                    </a:lnTo>
                    <a:lnTo>
                      <a:pt x="368946" y="2282631"/>
                    </a:lnTo>
                    <a:lnTo>
                      <a:pt x="369953" y="1396484"/>
                    </a:lnTo>
                    <a:lnTo>
                      <a:pt x="263888" y="1290420"/>
                    </a:lnTo>
                    <a:cubicBezTo>
                      <a:pt x="240822" y="1267353"/>
                      <a:pt x="240822" y="1229956"/>
                      <a:pt x="263888" y="1206891"/>
                    </a:cubicBezTo>
                    <a:lnTo>
                      <a:pt x="330775" y="1140002"/>
                    </a:lnTo>
                    <a:lnTo>
                      <a:pt x="266341" y="1105027"/>
                    </a:lnTo>
                    <a:cubicBezTo>
                      <a:pt x="105650" y="996466"/>
                      <a:pt x="-1" y="812621"/>
                      <a:pt x="0" y="604099"/>
                    </a:cubicBezTo>
                    <a:cubicBezTo>
                      <a:pt x="-1" y="270464"/>
                      <a:pt x="270463" y="0"/>
                      <a:pt x="604100" y="0"/>
                    </a:cubicBezTo>
                    <a:close/>
                  </a:path>
                </a:pathLst>
              </a:cu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A7812C9E-C634-2D41-BFA2-E29C84864741}"/>
                </a:ext>
              </a:extLst>
            </p:cNvPr>
            <p:cNvGrpSpPr/>
            <p:nvPr/>
          </p:nvGrpSpPr>
          <p:grpSpPr>
            <a:xfrm>
              <a:off x="8625920" y="4206260"/>
              <a:ext cx="1661632" cy="1198133"/>
              <a:chOff x="6365391" y="2702351"/>
              <a:chExt cx="1014322" cy="731385"/>
            </a:xfrm>
          </p:grpSpPr>
          <p:pic>
            <p:nvPicPr>
              <p:cNvPr id="421" name="Picture 420">
                <a:extLst>
                  <a:ext uri="{FF2B5EF4-FFF2-40B4-BE49-F238E27FC236}">
                    <a16:creationId xmlns:a16="http://schemas.microsoft.com/office/drawing/2014/main" id="{CACEBC17-950F-E54F-9983-CC06E42B63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81575" y="3097295"/>
                <a:ext cx="698138" cy="336441"/>
              </a:xfrm>
              <a:prstGeom prst="rect">
                <a:avLst/>
              </a:prstGeom>
            </p:spPr>
          </p:pic>
          <p:grpSp>
            <p:nvGrpSpPr>
              <p:cNvPr id="422" name="Group 421">
                <a:extLst>
                  <a:ext uri="{FF2B5EF4-FFF2-40B4-BE49-F238E27FC236}">
                    <a16:creationId xmlns:a16="http://schemas.microsoft.com/office/drawing/2014/main" id="{8E6FA200-7B49-714D-990A-46DDE0342ABD}"/>
                  </a:ext>
                </a:extLst>
              </p:cNvPr>
              <p:cNvGrpSpPr/>
              <p:nvPr/>
            </p:nvGrpSpPr>
            <p:grpSpPr>
              <a:xfrm>
                <a:off x="6365391" y="2702351"/>
                <a:ext cx="779536" cy="607119"/>
                <a:chOff x="7269452" y="1274951"/>
                <a:chExt cx="1267470" cy="987132"/>
              </a:xfrm>
              <a:solidFill>
                <a:srgbClr val="224982"/>
              </a:solidFill>
            </p:grpSpPr>
            <p:sp>
              <p:nvSpPr>
                <p:cNvPr id="423" name="Freeform 422">
                  <a:extLst>
                    <a:ext uri="{FF2B5EF4-FFF2-40B4-BE49-F238E27FC236}">
                      <a16:creationId xmlns:a16="http://schemas.microsoft.com/office/drawing/2014/main" id="{B829EFA6-C19A-ED44-B0E6-241EBA570CE6}"/>
                    </a:ext>
                  </a:extLst>
                </p:cNvPr>
                <p:cNvSpPr/>
                <p:nvPr/>
              </p:nvSpPr>
              <p:spPr>
                <a:xfrm rot="18900000" flipH="1">
                  <a:off x="7269452" y="1274951"/>
                  <a:ext cx="1267470" cy="987132"/>
                </a:xfrm>
                <a:custGeom>
                  <a:avLst/>
                  <a:gdLst>
                    <a:gd name="connsiteX0" fmla="*/ 565302 w 1267470"/>
                    <a:gd name="connsiteY0" fmla="*/ 17448 h 987132"/>
                    <a:gd name="connsiteX1" fmla="*/ 17448 w 1267470"/>
                    <a:gd name="connsiteY1" fmla="*/ 565302 h 987132"/>
                    <a:gd name="connsiteX2" fmla="*/ 17448 w 1267470"/>
                    <a:gd name="connsiteY2" fmla="*/ 649548 h 987132"/>
                    <a:gd name="connsiteX3" fmla="*/ 355033 w 1267470"/>
                    <a:gd name="connsiteY3" fmla="*/ 987132 h 987132"/>
                    <a:gd name="connsiteX4" fmla="*/ 410967 w 1267470"/>
                    <a:gd name="connsiteY4" fmla="*/ 981494 h 987132"/>
                    <a:gd name="connsiteX5" fmla="*/ 439601 w 1267470"/>
                    <a:gd name="connsiteY5" fmla="*/ 982488 h 987132"/>
                    <a:gd name="connsiteX6" fmla="*/ 268237 w 1267470"/>
                    <a:gd name="connsiteY6" fmla="*/ 811124 h 987132"/>
                    <a:gd name="connsiteX7" fmla="*/ 246533 w 1267470"/>
                    <a:gd name="connsiteY7" fmla="*/ 832828 h 987132"/>
                    <a:gd name="connsiteX8" fmla="*/ 141666 w 1267470"/>
                    <a:gd name="connsiteY8" fmla="*/ 727961 h 987132"/>
                    <a:gd name="connsiteX9" fmla="*/ 163370 w 1267470"/>
                    <a:gd name="connsiteY9" fmla="*/ 706257 h 987132"/>
                    <a:gd name="connsiteX10" fmla="*/ 65935 w 1267470"/>
                    <a:gd name="connsiteY10" fmla="*/ 608822 h 987132"/>
                    <a:gd name="connsiteX11" fmla="*/ 608821 w 1267470"/>
                    <a:gd name="connsiteY11" fmla="*/ 65936 h 987132"/>
                    <a:gd name="connsiteX12" fmla="*/ 1201535 w 1267470"/>
                    <a:gd name="connsiteY12" fmla="*/ 658649 h 987132"/>
                    <a:gd name="connsiteX13" fmla="*/ 1116759 w 1267470"/>
                    <a:gd name="connsiteY13" fmla="*/ 743425 h 987132"/>
                    <a:gd name="connsiteX14" fmla="*/ 1131050 w 1267470"/>
                    <a:gd name="connsiteY14" fmla="*/ 769754 h 987132"/>
                    <a:gd name="connsiteX15" fmla="*/ 1143223 w 1267470"/>
                    <a:gd name="connsiteY15" fmla="*/ 808968 h 987132"/>
                    <a:gd name="connsiteX16" fmla="*/ 1250022 w 1267470"/>
                    <a:gd name="connsiteY16" fmla="*/ 702168 h 987132"/>
                    <a:gd name="connsiteX17" fmla="*/ 1250022 w 1267470"/>
                    <a:gd name="connsiteY17" fmla="*/ 617922 h 987132"/>
                    <a:gd name="connsiteX18" fmla="*/ 649548 w 1267470"/>
                    <a:gd name="connsiteY18" fmla="*/ 17448 h 987132"/>
                    <a:gd name="connsiteX19" fmla="*/ 565302 w 1267470"/>
                    <a:gd name="connsiteY19" fmla="*/ 17448 h 987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267470" h="987132">
                      <a:moveTo>
                        <a:pt x="565302" y="17448"/>
                      </a:moveTo>
                      <a:lnTo>
                        <a:pt x="17448" y="565302"/>
                      </a:lnTo>
                      <a:cubicBezTo>
                        <a:pt x="-5816" y="588565"/>
                        <a:pt x="-5816" y="626284"/>
                        <a:pt x="17448" y="649548"/>
                      </a:cubicBezTo>
                      <a:lnTo>
                        <a:pt x="355033" y="987132"/>
                      </a:lnTo>
                      <a:lnTo>
                        <a:pt x="410967" y="981494"/>
                      </a:lnTo>
                      <a:lnTo>
                        <a:pt x="439601" y="982488"/>
                      </a:lnTo>
                      <a:lnTo>
                        <a:pt x="268237" y="811124"/>
                      </a:lnTo>
                      <a:lnTo>
                        <a:pt x="246533" y="832828"/>
                      </a:lnTo>
                      <a:lnTo>
                        <a:pt x="141666" y="727961"/>
                      </a:lnTo>
                      <a:lnTo>
                        <a:pt x="163370" y="706257"/>
                      </a:lnTo>
                      <a:lnTo>
                        <a:pt x="65935" y="608822"/>
                      </a:lnTo>
                      <a:lnTo>
                        <a:pt x="608821" y="65936"/>
                      </a:lnTo>
                      <a:lnTo>
                        <a:pt x="1201535" y="658649"/>
                      </a:lnTo>
                      <a:lnTo>
                        <a:pt x="1116759" y="743425"/>
                      </a:lnTo>
                      <a:lnTo>
                        <a:pt x="1131050" y="769754"/>
                      </a:lnTo>
                      <a:lnTo>
                        <a:pt x="1143223" y="808968"/>
                      </a:lnTo>
                      <a:lnTo>
                        <a:pt x="1250022" y="702168"/>
                      </a:lnTo>
                      <a:cubicBezTo>
                        <a:pt x="1273286" y="678905"/>
                        <a:pt x="1273286" y="641186"/>
                        <a:pt x="1250022" y="617922"/>
                      </a:cubicBezTo>
                      <a:lnTo>
                        <a:pt x="649548" y="17448"/>
                      </a:lnTo>
                      <a:cubicBezTo>
                        <a:pt x="626284" y="-5816"/>
                        <a:pt x="588566" y="-5816"/>
                        <a:pt x="565302" y="17448"/>
                      </a:cubicBez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24" name="Freeform 423">
                  <a:extLst>
                    <a:ext uri="{FF2B5EF4-FFF2-40B4-BE49-F238E27FC236}">
                      <a16:creationId xmlns:a16="http://schemas.microsoft.com/office/drawing/2014/main" id="{123EA14F-89E6-C54F-98F0-CB65D326427D}"/>
                    </a:ext>
                  </a:extLst>
                </p:cNvPr>
                <p:cNvSpPr/>
                <p:nvPr/>
              </p:nvSpPr>
              <p:spPr>
                <a:xfrm rot="18900000" flipH="1">
                  <a:off x="7479182" y="1424104"/>
                  <a:ext cx="933680" cy="774497"/>
                </a:xfrm>
                <a:custGeom>
                  <a:avLst/>
                  <a:gdLst>
                    <a:gd name="connsiteX0" fmla="*/ 446356 w 933680"/>
                    <a:gd name="connsiteY0" fmla="*/ 0 h 774497"/>
                    <a:gd name="connsiteX1" fmla="*/ 0 w 933680"/>
                    <a:gd name="connsiteY1" fmla="*/ 446356 h 774497"/>
                    <a:gd name="connsiteX2" fmla="*/ 44740 w 933680"/>
                    <a:gd name="connsiteY2" fmla="*/ 491096 h 774497"/>
                    <a:gd name="connsiteX3" fmla="*/ 73512 w 933680"/>
                    <a:gd name="connsiteY3" fmla="*/ 462324 h 774497"/>
                    <a:gd name="connsiteX4" fmla="*/ 178379 w 933680"/>
                    <a:gd name="connsiteY4" fmla="*/ 567191 h 774497"/>
                    <a:gd name="connsiteX5" fmla="*/ 149607 w 933680"/>
                    <a:gd name="connsiteY5" fmla="*/ 595963 h 774497"/>
                    <a:gd name="connsiteX6" fmla="*/ 328142 w 933680"/>
                    <a:gd name="connsiteY6" fmla="*/ 774497 h 774497"/>
                    <a:gd name="connsiteX7" fmla="*/ 326667 w 933680"/>
                    <a:gd name="connsiteY7" fmla="*/ 732002 h 774497"/>
                    <a:gd name="connsiteX8" fmla="*/ 333306 w 933680"/>
                    <a:gd name="connsiteY8" fmla="*/ 666140 h 774497"/>
                    <a:gd name="connsiteX9" fmla="*/ 297108 w 933680"/>
                    <a:gd name="connsiteY9" fmla="*/ 636572 h 774497"/>
                    <a:gd name="connsiteX10" fmla="*/ 297108 w 933680"/>
                    <a:gd name="connsiteY10" fmla="*/ 297108 h 774497"/>
                    <a:gd name="connsiteX11" fmla="*/ 636572 w 933680"/>
                    <a:gd name="connsiteY11" fmla="*/ 297108 h 774497"/>
                    <a:gd name="connsiteX12" fmla="*/ 689301 w 933680"/>
                    <a:gd name="connsiteY12" fmla="*/ 376513 h 774497"/>
                    <a:gd name="connsiteX13" fmla="*/ 697494 w 933680"/>
                    <a:gd name="connsiteY13" fmla="*/ 404158 h 774497"/>
                    <a:gd name="connsiteX14" fmla="*/ 725313 w 933680"/>
                    <a:gd name="connsiteY14" fmla="*/ 406962 h 774497"/>
                    <a:gd name="connsiteX15" fmla="*/ 893052 w 933680"/>
                    <a:gd name="connsiteY15" fmla="*/ 497398 h 774497"/>
                    <a:gd name="connsiteX16" fmla="*/ 906865 w 933680"/>
                    <a:gd name="connsiteY16" fmla="*/ 514139 h 774497"/>
                    <a:gd name="connsiteX17" fmla="*/ 933680 w 933680"/>
                    <a:gd name="connsiteY17" fmla="*/ 487324 h 774497"/>
                    <a:gd name="connsiteX18" fmla="*/ 446356 w 933680"/>
                    <a:gd name="connsiteY18" fmla="*/ 0 h 7744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33680" h="774497">
                      <a:moveTo>
                        <a:pt x="446356" y="0"/>
                      </a:moveTo>
                      <a:lnTo>
                        <a:pt x="0" y="446356"/>
                      </a:lnTo>
                      <a:lnTo>
                        <a:pt x="44740" y="491096"/>
                      </a:lnTo>
                      <a:lnTo>
                        <a:pt x="73512" y="462324"/>
                      </a:lnTo>
                      <a:lnTo>
                        <a:pt x="178379" y="567191"/>
                      </a:lnTo>
                      <a:lnTo>
                        <a:pt x="149607" y="595963"/>
                      </a:lnTo>
                      <a:lnTo>
                        <a:pt x="328142" y="774497"/>
                      </a:lnTo>
                      <a:lnTo>
                        <a:pt x="326667" y="732002"/>
                      </a:lnTo>
                      <a:lnTo>
                        <a:pt x="333306" y="666140"/>
                      </a:lnTo>
                      <a:lnTo>
                        <a:pt x="297108" y="636572"/>
                      </a:lnTo>
                      <a:cubicBezTo>
                        <a:pt x="203368" y="542831"/>
                        <a:pt x="203368" y="390849"/>
                        <a:pt x="297108" y="297108"/>
                      </a:cubicBezTo>
                      <a:cubicBezTo>
                        <a:pt x="390849" y="203368"/>
                        <a:pt x="542832" y="203367"/>
                        <a:pt x="636572" y="297108"/>
                      </a:cubicBezTo>
                      <a:cubicBezTo>
                        <a:pt x="660008" y="320543"/>
                        <a:pt x="677584" y="347618"/>
                        <a:pt x="689301" y="376513"/>
                      </a:cubicBezTo>
                      <a:lnTo>
                        <a:pt x="697494" y="404158"/>
                      </a:lnTo>
                      <a:lnTo>
                        <a:pt x="725313" y="406962"/>
                      </a:lnTo>
                      <a:cubicBezTo>
                        <a:pt x="790107" y="420221"/>
                        <a:pt x="848022" y="452367"/>
                        <a:pt x="893052" y="497398"/>
                      </a:cubicBezTo>
                      <a:lnTo>
                        <a:pt x="906865" y="514139"/>
                      </a:lnTo>
                      <a:lnTo>
                        <a:pt x="933680" y="487324"/>
                      </a:lnTo>
                      <a:lnTo>
                        <a:pt x="446356" y="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25" name="Freeform 424">
                  <a:extLst>
                    <a:ext uri="{FF2B5EF4-FFF2-40B4-BE49-F238E27FC236}">
                      <a16:creationId xmlns:a16="http://schemas.microsoft.com/office/drawing/2014/main" id="{CCADB346-DF00-F04D-B484-CF73C88EDB41}"/>
                    </a:ext>
                  </a:extLst>
                </p:cNvPr>
                <p:cNvSpPr/>
                <p:nvPr/>
              </p:nvSpPr>
              <p:spPr>
                <a:xfrm rot="18900000" flipH="1">
                  <a:off x="7773470" y="1748642"/>
                  <a:ext cx="249391" cy="113259"/>
                </a:xfrm>
                <a:custGeom>
                  <a:avLst/>
                  <a:gdLst>
                    <a:gd name="connsiteX0" fmla="*/ 0 w 249391"/>
                    <a:gd name="connsiteY0" fmla="*/ 28314 h 113259"/>
                    <a:gd name="connsiteX1" fmla="*/ 50980 w 249391"/>
                    <a:gd name="connsiteY1" fmla="*/ 79294 h 113259"/>
                    <a:gd name="connsiteX2" fmla="*/ 55573 w 249391"/>
                    <a:gd name="connsiteY2" fmla="*/ 76877 h 113259"/>
                    <a:gd name="connsiteX3" fmla="*/ 169533 w 249391"/>
                    <a:gd name="connsiteY3" fmla="*/ 99983 h 113259"/>
                    <a:gd name="connsiteX4" fmla="*/ 180378 w 249391"/>
                    <a:gd name="connsiteY4" fmla="*/ 113259 h 113259"/>
                    <a:gd name="connsiteX5" fmla="*/ 249391 w 249391"/>
                    <a:gd name="connsiteY5" fmla="*/ 94767 h 113259"/>
                    <a:gd name="connsiteX6" fmla="*/ 240790 w 249391"/>
                    <a:gd name="connsiteY6" fmla="*/ 78422 h 113259"/>
                    <a:gd name="connsiteX7" fmla="*/ 218447 w 249391"/>
                    <a:gd name="connsiteY7" fmla="*/ 51069 h 113259"/>
                    <a:gd name="connsiteX8" fmla="*/ 29543 w 249391"/>
                    <a:gd name="connsiteY8" fmla="*/ 12767 h 113259"/>
                    <a:gd name="connsiteX9" fmla="*/ 0 w 249391"/>
                    <a:gd name="connsiteY9" fmla="*/ 28314 h 113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9391" h="113259">
                      <a:moveTo>
                        <a:pt x="0" y="28314"/>
                      </a:moveTo>
                      <a:lnTo>
                        <a:pt x="50980" y="79294"/>
                      </a:lnTo>
                      <a:lnTo>
                        <a:pt x="55573" y="76877"/>
                      </a:lnTo>
                      <a:cubicBezTo>
                        <a:pt x="93560" y="61472"/>
                        <a:pt x="138725" y="69175"/>
                        <a:pt x="169533" y="99983"/>
                      </a:cubicBezTo>
                      <a:lnTo>
                        <a:pt x="180378" y="113259"/>
                      </a:lnTo>
                      <a:lnTo>
                        <a:pt x="249391" y="94767"/>
                      </a:lnTo>
                      <a:lnTo>
                        <a:pt x="240790" y="78422"/>
                      </a:lnTo>
                      <a:cubicBezTo>
                        <a:pt x="234406" y="68753"/>
                        <a:pt x="226959" y="59580"/>
                        <a:pt x="218447" y="51069"/>
                      </a:cubicBezTo>
                      <a:cubicBezTo>
                        <a:pt x="167378" y="-1"/>
                        <a:pt x="92511" y="-12768"/>
                        <a:pt x="29543" y="12767"/>
                      </a:cubicBezTo>
                      <a:lnTo>
                        <a:pt x="0" y="28314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26" name="Freeform 425">
                  <a:extLst>
                    <a:ext uri="{FF2B5EF4-FFF2-40B4-BE49-F238E27FC236}">
                      <a16:creationId xmlns:a16="http://schemas.microsoft.com/office/drawing/2014/main" id="{A3455ED1-EC9E-6D4F-9E72-B7DC4520EC69}"/>
                    </a:ext>
                  </a:extLst>
                </p:cNvPr>
                <p:cNvSpPr/>
                <p:nvPr/>
              </p:nvSpPr>
              <p:spPr>
                <a:xfrm rot="18900000" flipH="1">
                  <a:off x="8055344" y="1678282"/>
                  <a:ext cx="97731" cy="227558"/>
                </a:xfrm>
                <a:custGeom>
                  <a:avLst/>
                  <a:gdLst>
                    <a:gd name="connsiteX0" fmla="*/ 28314 w 97731"/>
                    <a:gd name="connsiteY0" fmla="*/ 0 h 227558"/>
                    <a:gd name="connsiteX1" fmla="*/ 12767 w 97731"/>
                    <a:gd name="connsiteY1" fmla="*/ 29543 h 227558"/>
                    <a:gd name="connsiteX2" fmla="*/ 51070 w 97731"/>
                    <a:gd name="connsiteY2" fmla="*/ 218447 h 227558"/>
                    <a:gd name="connsiteX3" fmla="*/ 62223 w 97731"/>
                    <a:gd name="connsiteY3" fmla="*/ 227558 h 227558"/>
                    <a:gd name="connsiteX4" fmla="*/ 90851 w 97731"/>
                    <a:gd name="connsiteY4" fmla="*/ 174817 h 227558"/>
                    <a:gd name="connsiteX5" fmla="*/ 97731 w 97731"/>
                    <a:gd name="connsiteY5" fmla="*/ 166478 h 227558"/>
                    <a:gd name="connsiteX6" fmla="*/ 81210 w 97731"/>
                    <a:gd name="connsiteY6" fmla="*/ 144072 h 227558"/>
                    <a:gd name="connsiteX7" fmla="*/ 76877 w 97731"/>
                    <a:gd name="connsiteY7" fmla="*/ 55573 h 227558"/>
                    <a:gd name="connsiteX8" fmla="*/ 79295 w 97731"/>
                    <a:gd name="connsiteY8" fmla="*/ 50980 h 227558"/>
                    <a:gd name="connsiteX9" fmla="*/ 28314 w 97731"/>
                    <a:gd name="connsiteY9" fmla="*/ 0 h 227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7731" h="227558">
                      <a:moveTo>
                        <a:pt x="28314" y="0"/>
                      </a:moveTo>
                      <a:lnTo>
                        <a:pt x="12767" y="29543"/>
                      </a:lnTo>
                      <a:cubicBezTo>
                        <a:pt x="-12767" y="92511"/>
                        <a:pt x="0" y="167378"/>
                        <a:pt x="51070" y="218447"/>
                      </a:cubicBezTo>
                      <a:lnTo>
                        <a:pt x="62223" y="227558"/>
                      </a:lnTo>
                      <a:lnTo>
                        <a:pt x="90851" y="174817"/>
                      </a:lnTo>
                      <a:lnTo>
                        <a:pt x="97731" y="166478"/>
                      </a:lnTo>
                      <a:lnTo>
                        <a:pt x="81210" y="144072"/>
                      </a:lnTo>
                      <a:cubicBezTo>
                        <a:pt x="66768" y="116591"/>
                        <a:pt x="65324" y="84063"/>
                        <a:pt x="76877" y="55573"/>
                      </a:cubicBezTo>
                      <a:lnTo>
                        <a:pt x="79295" y="50980"/>
                      </a:lnTo>
                      <a:lnTo>
                        <a:pt x="28314" y="0"/>
                      </a:lnTo>
                      <a:close/>
                    </a:path>
                  </a:pathLst>
                </a:custGeom>
                <a:grpFill/>
                <a:ln w="317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AC6A0499-A483-4B42-92AA-F95321065DE8}"/>
                </a:ext>
              </a:extLst>
            </p:cNvPr>
            <p:cNvGrpSpPr/>
            <p:nvPr/>
          </p:nvGrpSpPr>
          <p:grpSpPr>
            <a:xfrm>
              <a:off x="6888090" y="4311003"/>
              <a:ext cx="1443260" cy="1164641"/>
              <a:chOff x="1907306" y="2734506"/>
              <a:chExt cx="881020" cy="710940"/>
            </a:xfrm>
          </p:grpSpPr>
          <p:grpSp>
            <p:nvGrpSpPr>
              <p:cNvPr id="379" name="Group 378">
                <a:extLst>
                  <a:ext uri="{FF2B5EF4-FFF2-40B4-BE49-F238E27FC236}">
                    <a16:creationId xmlns:a16="http://schemas.microsoft.com/office/drawing/2014/main" id="{D15DAB69-1519-B64A-B4E8-2AE6B5ED7B09}"/>
                  </a:ext>
                </a:extLst>
              </p:cNvPr>
              <p:cNvGrpSpPr/>
              <p:nvPr/>
            </p:nvGrpSpPr>
            <p:grpSpPr>
              <a:xfrm>
                <a:off x="2237160" y="2836107"/>
                <a:ext cx="551166" cy="609339"/>
                <a:chOff x="3211714" y="-1893386"/>
                <a:chExt cx="1787831" cy="1976527"/>
              </a:xfrm>
            </p:grpSpPr>
            <p:sp>
              <p:nvSpPr>
                <p:cNvPr id="415" name="Freeform 414">
                  <a:extLst>
                    <a:ext uri="{FF2B5EF4-FFF2-40B4-BE49-F238E27FC236}">
                      <a16:creationId xmlns:a16="http://schemas.microsoft.com/office/drawing/2014/main" id="{2F8DA49F-DB19-3F46-A0F2-76EDE2E04036}"/>
                    </a:ext>
                  </a:extLst>
                </p:cNvPr>
                <p:cNvSpPr/>
                <p:nvPr/>
              </p:nvSpPr>
              <p:spPr>
                <a:xfrm>
                  <a:off x="3211714" y="-1893386"/>
                  <a:ext cx="1587617" cy="1719782"/>
                </a:xfrm>
                <a:custGeom>
                  <a:avLst/>
                  <a:gdLst>
                    <a:gd name="connsiteX0" fmla="*/ 105799 w 1587617"/>
                    <a:gd name="connsiteY0" fmla="*/ 0 h 1719782"/>
                    <a:gd name="connsiteX1" fmla="*/ 1481818 w 1587617"/>
                    <a:gd name="connsiteY1" fmla="*/ 0 h 1719782"/>
                    <a:gd name="connsiteX2" fmla="*/ 1587617 w 1587617"/>
                    <a:gd name="connsiteY2" fmla="*/ 105799 h 1719782"/>
                    <a:gd name="connsiteX3" fmla="*/ 1587617 w 1587617"/>
                    <a:gd name="connsiteY3" fmla="*/ 782397 h 1719782"/>
                    <a:gd name="connsiteX4" fmla="*/ 1587606 w 1587617"/>
                    <a:gd name="connsiteY4" fmla="*/ 782394 h 1719782"/>
                    <a:gd name="connsiteX5" fmla="*/ 1516145 w 1587617"/>
                    <a:gd name="connsiteY5" fmla="*/ 775190 h 1719782"/>
                    <a:gd name="connsiteX6" fmla="*/ 1475581 w 1587617"/>
                    <a:gd name="connsiteY6" fmla="*/ 779279 h 1719782"/>
                    <a:gd name="connsiteX7" fmla="*/ 1475581 w 1587617"/>
                    <a:gd name="connsiteY7" fmla="*/ 623658 h 1719782"/>
                    <a:gd name="connsiteX8" fmla="*/ 1530093 w 1587617"/>
                    <a:gd name="connsiteY8" fmla="*/ 623658 h 1719782"/>
                    <a:gd name="connsiteX9" fmla="*/ 1530093 w 1587617"/>
                    <a:gd name="connsiteY9" fmla="*/ 360268 h 1719782"/>
                    <a:gd name="connsiteX10" fmla="*/ 1475581 w 1587617"/>
                    <a:gd name="connsiteY10" fmla="*/ 360268 h 1719782"/>
                    <a:gd name="connsiteX11" fmla="*/ 1475581 w 1587617"/>
                    <a:gd name="connsiteY11" fmla="*/ 115545 h 1719782"/>
                    <a:gd name="connsiteX12" fmla="*/ 112037 w 1587617"/>
                    <a:gd name="connsiteY12" fmla="*/ 115545 h 1719782"/>
                    <a:gd name="connsiteX13" fmla="*/ 112037 w 1587617"/>
                    <a:gd name="connsiteY13" fmla="*/ 1604237 h 1719782"/>
                    <a:gd name="connsiteX14" fmla="*/ 1350446 w 1587617"/>
                    <a:gd name="connsiteY14" fmla="*/ 1604237 h 1719782"/>
                    <a:gd name="connsiteX15" fmla="*/ 1350315 w 1587617"/>
                    <a:gd name="connsiteY15" fmla="*/ 1719782 h 1719782"/>
                    <a:gd name="connsiteX16" fmla="*/ 105799 w 1587617"/>
                    <a:gd name="connsiteY16" fmla="*/ 1719782 h 1719782"/>
                    <a:gd name="connsiteX17" fmla="*/ 0 w 1587617"/>
                    <a:gd name="connsiteY17" fmla="*/ 1613983 h 1719782"/>
                    <a:gd name="connsiteX18" fmla="*/ 0 w 1587617"/>
                    <a:gd name="connsiteY18" fmla="*/ 105799 h 1719782"/>
                    <a:gd name="connsiteX19" fmla="*/ 105799 w 1587617"/>
                    <a:gd name="connsiteY19" fmla="*/ 0 h 17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87617" h="1719782">
                      <a:moveTo>
                        <a:pt x="105799" y="0"/>
                      </a:moveTo>
                      <a:lnTo>
                        <a:pt x="1481818" y="0"/>
                      </a:lnTo>
                      <a:cubicBezTo>
                        <a:pt x="1540249" y="0"/>
                        <a:pt x="1587617" y="47368"/>
                        <a:pt x="1587617" y="105799"/>
                      </a:cubicBezTo>
                      <a:lnTo>
                        <a:pt x="1587617" y="782397"/>
                      </a:lnTo>
                      <a:lnTo>
                        <a:pt x="1587606" y="782394"/>
                      </a:lnTo>
                      <a:cubicBezTo>
                        <a:pt x="1564524" y="777671"/>
                        <a:pt x="1540624" y="775190"/>
                        <a:pt x="1516145" y="775190"/>
                      </a:cubicBezTo>
                      <a:lnTo>
                        <a:pt x="1475581" y="779279"/>
                      </a:lnTo>
                      <a:lnTo>
                        <a:pt x="1475581" y="623658"/>
                      </a:lnTo>
                      <a:lnTo>
                        <a:pt x="1530093" y="623658"/>
                      </a:lnTo>
                      <a:lnTo>
                        <a:pt x="1530093" y="360268"/>
                      </a:lnTo>
                      <a:lnTo>
                        <a:pt x="1475581" y="360268"/>
                      </a:lnTo>
                      <a:lnTo>
                        <a:pt x="1475581" y="115545"/>
                      </a:lnTo>
                      <a:lnTo>
                        <a:pt x="112037" y="115545"/>
                      </a:lnTo>
                      <a:lnTo>
                        <a:pt x="112037" y="1604237"/>
                      </a:lnTo>
                      <a:lnTo>
                        <a:pt x="1350446" y="1604237"/>
                      </a:lnTo>
                      <a:lnTo>
                        <a:pt x="1350315" y="1719782"/>
                      </a:lnTo>
                      <a:lnTo>
                        <a:pt x="105799" y="1719782"/>
                      </a:lnTo>
                      <a:cubicBezTo>
                        <a:pt x="47368" y="1719782"/>
                        <a:pt x="0" y="1672414"/>
                        <a:pt x="0" y="1613983"/>
                      </a:cubicBezTo>
                      <a:lnTo>
                        <a:pt x="0" y="105799"/>
                      </a:lnTo>
                      <a:cubicBezTo>
                        <a:pt x="0" y="47368"/>
                        <a:pt x="47368" y="0"/>
                        <a:pt x="105799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16" name="Freeform 415">
                  <a:extLst>
                    <a:ext uri="{FF2B5EF4-FFF2-40B4-BE49-F238E27FC236}">
                      <a16:creationId xmlns:a16="http://schemas.microsoft.com/office/drawing/2014/main" id="{E68FCE91-E171-1E4F-80D2-E86980D2A4A4}"/>
                    </a:ext>
                  </a:extLst>
                </p:cNvPr>
                <p:cNvSpPr/>
                <p:nvPr/>
              </p:nvSpPr>
              <p:spPr>
                <a:xfrm>
                  <a:off x="3444975" y="-1645487"/>
                  <a:ext cx="1121095" cy="1223989"/>
                </a:xfrm>
                <a:custGeom>
                  <a:avLst/>
                  <a:gdLst>
                    <a:gd name="connsiteX0" fmla="*/ 0 w 1121094"/>
                    <a:gd name="connsiteY0" fmla="*/ 0 h 1223989"/>
                    <a:gd name="connsiteX1" fmla="*/ 1121094 w 1121094"/>
                    <a:gd name="connsiteY1" fmla="*/ 0 h 1223989"/>
                    <a:gd name="connsiteX2" fmla="*/ 1121094 w 1121094"/>
                    <a:gd name="connsiteY2" fmla="*/ 112371 h 1223989"/>
                    <a:gd name="connsiteX3" fmla="*/ 1048829 w 1121094"/>
                    <a:gd name="connsiteY3" fmla="*/ 112371 h 1223989"/>
                    <a:gd name="connsiteX4" fmla="*/ 1048829 w 1121094"/>
                    <a:gd name="connsiteY4" fmla="*/ 375761 h 1223989"/>
                    <a:gd name="connsiteX5" fmla="*/ 1121094 w 1121094"/>
                    <a:gd name="connsiteY5" fmla="*/ 375761 h 1223989"/>
                    <a:gd name="connsiteX6" fmla="*/ 1121094 w 1121094"/>
                    <a:gd name="connsiteY6" fmla="*/ 568059 h 1223989"/>
                    <a:gd name="connsiteX7" fmla="*/ 1084632 w 1121094"/>
                    <a:gd name="connsiteY7" fmla="*/ 587850 h 1223989"/>
                    <a:gd name="connsiteX8" fmla="*/ 988856 w 1121094"/>
                    <a:gd name="connsiteY8" fmla="*/ 683626 h 1223989"/>
                    <a:gd name="connsiteX9" fmla="*/ 974309 w 1121094"/>
                    <a:gd name="connsiteY9" fmla="*/ 710428 h 1223989"/>
                    <a:gd name="connsiteX10" fmla="*/ 978194 w 1121094"/>
                    <a:gd name="connsiteY10" fmla="*/ 697911 h 1223989"/>
                    <a:gd name="connsiteX11" fmla="*/ 986855 w 1121094"/>
                    <a:gd name="connsiteY11" fmla="*/ 611995 h 1223989"/>
                    <a:gd name="connsiteX12" fmla="*/ 560547 w 1121094"/>
                    <a:gd name="connsiteY12" fmla="*/ 185687 h 1223989"/>
                    <a:gd name="connsiteX13" fmla="*/ 134239 w 1121094"/>
                    <a:gd name="connsiteY13" fmla="*/ 611995 h 1223989"/>
                    <a:gd name="connsiteX14" fmla="*/ 560547 w 1121094"/>
                    <a:gd name="connsiteY14" fmla="*/ 1038302 h 1223989"/>
                    <a:gd name="connsiteX15" fmla="*/ 914048 w 1121094"/>
                    <a:gd name="connsiteY15" fmla="*/ 850347 h 1223989"/>
                    <a:gd name="connsiteX16" fmla="*/ 935453 w 1121094"/>
                    <a:gd name="connsiteY16" fmla="*/ 810912 h 1223989"/>
                    <a:gd name="connsiteX17" fmla="*/ 928299 w 1121094"/>
                    <a:gd name="connsiteY17" fmla="*/ 881877 h 1223989"/>
                    <a:gd name="connsiteX18" fmla="*/ 1032155 w 1121094"/>
                    <a:gd name="connsiteY18" fmla="*/ 1132606 h 1223989"/>
                    <a:gd name="connsiteX19" fmla="*/ 1050089 w 1121094"/>
                    <a:gd name="connsiteY19" fmla="*/ 1147403 h 1223989"/>
                    <a:gd name="connsiteX20" fmla="*/ 1042171 w 1121094"/>
                    <a:gd name="connsiteY20" fmla="*/ 1166519 h 1223989"/>
                    <a:gd name="connsiteX21" fmla="*/ 1052706 w 1121094"/>
                    <a:gd name="connsiteY21" fmla="*/ 1191954 h 1223989"/>
                    <a:gd name="connsiteX22" fmla="*/ 1084742 w 1121094"/>
                    <a:gd name="connsiteY22" fmla="*/ 1223989 h 1223989"/>
                    <a:gd name="connsiteX23" fmla="*/ 0 w 1121094"/>
                    <a:gd name="connsiteY23" fmla="*/ 1223989 h 1223989"/>
                    <a:gd name="connsiteX24" fmla="*/ 0 w 1121094"/>
                    <a:gd name="connsiteY24" fmla="*/ 0 h 122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21094" h="1223989">
                      <a:moveTo>
                        <a:pt x="0" y="0"/>
                      </a:moveTo>
                      <a:lnTo>
                        <a:pt x="1121094" y="0"/>
                      </a:lnTo>
                      <a:lnTo>
                        <a:pt x="1121094" y="112371"/>
                      </a:lnTo>
                      <a:lnTo>
                        <a:pt x="1048829" y="112371"/>
                      </a:lnTo>
                      <a:lnTo>
                        <a:pt x="1048829" y="375761"/>
                      </a:lnTo>
                      <a:lnTo>
                        <a:pt x="1121094" y="375761"/>
                      </a:lnTo>
                      <a:lnTo>
                        <a:pt x="1121094" y="568059"/>
                      </a:lnTo>
                      <a:lnTo>
                        <a:pt x="1084632" y="587850"/>
                      </a:lnTo>
                      <a:cubicBezTo>
                        <a:pt x="1046904" y="613339"/>
                        <a:pt x="1014345" y="645898"/>
                        <a:pt x="988856" y="683626"/>
                      </a:cubicBezTo>
                      <a:lnTo>
                        <a:pt x="974309" y="710428"/>
                      </a:lnTo>
                      <a:lnTo>
                        <a:pt x="978194" y="697911"/>
                      </a:lnTo>
                      <a:cubicBezTo>
                        <a:pt x="983873" y="670159"/>
                        <a:pt x="986855" y="641425"/>
                        <a:pt x="986855" y="611995"/>
                      </a:cubicBezTo>
                      <a:cubicBezTo>
                        <a:pt x="986855" y="376551"/>
                        <a:pt x="795991" y="185687"/>
                        <a:pt x="560547" y="185687"/>
                      </a:cubicBezTo>
                      <a:cubicBezTo>
                        <a:pt x="325104" y="185687"/>
                        <a:pt x="134239" y="376551"/>
                        <a:pt x="134239" y="611995"/>
                      </a:cubicBezTo>
                      <a:cubicBezTo>
                        <a:pt x="134239" y="847438"/>
                        <a:pt x="325104" y="1038302"/>
                        <a:pt x="560547" y="1038302"/>
                      </a:cubicBezTo>
                      <a:cubicBezTo>
                        <a:pt x="707700" y="1038302"/>
                        <a:pt x="837438" y="963746"/>
                        <a:pt x="914048" y="850347"/>
                      </a:cubicBezTo>
                      <a:lnTo>
                        <a:pt x="935453" y="810912"/>
                      </a:lnTo>
                      <a:lnTo>
                        <a:pt x="928299" y="881877"/>
                      </a:lnTo>
                      <a:cubicBezTo>
                        <a:pt x="928299" y="979793"/>
                        <a:pt x="967987" y="1068439"/>
                        <a:pt x="1032155" y="1132606"/>
                      </a:cubicBezTo>
                      <a:lnTo>
                        <a:pt x="1050089" y="1147403"/>
                      </a:lnTo>
                      <a:lnTo>
                        <a:pt x="1042171" y="1166519"/>
                      </a:lnTo>
                      <a:cubicBezTo>
                        <a:pt x="1042171" y="1175725"/>
                        <a:pt x="1045683" y="1184930"/>
                        <a:pt x="1052706" y="1191954"/>
                      </a:cubicBezTo>
                      <a:lnTo>
                        <a:pt x="1084742" y="1223989"/>
                      </a:lnTo>
                      <a:lnTo>
                        <a:pt x="0" y="12239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17" name="Freeform 416">
                  <a:extLst>
                    <a:ext uri="{FF2B5EF4-FFF2-40B4-BE49-F238E27FC236}">
                      <a16:creationId xmlns:a16="http://schemas.microsoft.com/office/drawing/2014/main" id="{2A3A3D29-E7D9-364C-87E3-E692454D627F}"/>
                    </a:ext>
                  </a:extLst>
                </p:cNvPr>
                <p:cNvSpPr/>
                <p:nvPr/>
              </p:nvSpPr>
              <p:spPr>
                <a:xfrm>
                  <a:off x="4069434" y="-1336403"/>
                  <a:ext cx="245755" cy="405731"/>
                </a:xfrm>
                <a:custGeom>
                  <a:avLst/>
                  <a:gdLst>
                    <a:gd name="connsiteX0" fmla="*/ 0 w 245755"/>
                    <a:gd name="connsiteY0" fmla="*/ 0 h 405731"/>
                    <a:gd name="connsiteX1" fmla="*/ 56625 w 245755"/>
                    <a:gd name="connsiteY1" fmla="*/ 17577 h 405731"/>
                    <a:gd name="connsiteX2" fmla="*/ 245755 w 245755"/>
                    <a:gd name="connsiteY2" fmla="*/ 302909 h 405731"/>
                    <a:gd name="connsiteX3" fmla="*/ 239464 w 245755"/>
                    <a:gd name="connsiteY3" fmla="*/ 365317 h 405731"/>
                    <a:gd name="connsiteX4" fmla="*/ 226919 w 245755"/>
                    <a:gd name="connsiteY4" fmla="*/ 405731 h 405731"/>
                    <a:gd name="connsiteX5" fmla="*/ 118334 w 245755"/>
                    <a:gd name="connsiteY5" fmla="*/ 343040 h 405731"/>
                    <a:gd name="connsiteX6" fmla="*/ 119105 w 245755"/>
                    <a:gd name="connsiteY6" fmla="*/ 340558 h 405731"/>
                    <a:gd name="connsiteX7" fmla="*/ 122900 w 245755"/>
                    <a:gd name="connsiteY7" fmla="*/ 302909 h 405731"/>
                    <a:gd name="connsiteX8" fmla="*/ 8804 w 245755"/>
                    <a:gd name="connsiteY8" fmla="*/ 130778 h 405731"/>
                    <a:gd name="connsiteX9" fmla="*/ 0 w 245755"/>
                    <a:gd name="connsiteY9" fmla="*/ 128045 h 405731"/>
                    <a:gd name="connsiteX10" fmla="*/ 0 w 245755"/>
                    <a:gd name="connsiteY10" fmla="*/ 0 h 40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5755" h="405731">
                      <a:moveTo>
                        <a:pt x="0" y="0"/>
                      </a:moveTo>
                      <a:lnTo>
                        <a:pt x="56625" y="17577"/>
                      </a:lnTo>
                      <a:cubicBezTo>
                        <a:pt x="167769" y="64587"/>
                        <a:pt x="245755" y="174641"/>
                        <a:pt x="245755" y="302909"/>
                      </a:cubicBezTo>
                      <a:cubicBezTo>
                        <a:pt x="245755" y="324287"/>
                        <a:pt x="243589" y="345159"/>
                        <a:pt x="239464" y="365317"/>
                      </a:cubicBezTo>
                      <a:lnTo>
                        <a:pt x="226919" y="405731"/>
                      </a:lnTo>
                      <a:lnTo>
                        <a:pt x="118334" y="343040"/>
                      </a:lnTo>
                      <a:lnTo>
                        <a:pt x="119105" y="340558"/>
                      </a:lnTo>
                      <a:cubicBezTo>
                        <a:pt x="121593" y="328397"/>
                        <a:pt x="122900" y="315806"/>
                        <a:pt x="122900" y="302909"/>
                      </a:cubicBezTo>
                      <a:cubicBezTo>
                        <a:pt x="122900" y="225529"/>
                        <a:pt x="75853" y="159138"/>
                        <a:pt x="8804" y="130778"/>
                      </a:cubicBezTo>
                      <a:lnTo>
                        <a:pt x="0" y="12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18" name="Freeform 417">
                  <a:extLst>
                    <a:ext uri="{FF2B5EF4-FFF2-40B4-BE49-F238E27FC236}">
                      <a16:creationId xmlns:a16="http://schemas.microsoft.com/office/drawing/2014/main" id="{7DDB75C8-E80F-8C42-B9D0-15CB59BB8564}"/>
                    </a:ext>
                  </a:extLst>
                </p:cNvPr>
                <p:cNvSpPr/>
                <p:nvPr/>
              </p:nvSpPr>
              <p:spPr>
                <a:xfrm>
                  <a:off x="3695856" y="-1336402"/>
                  <a:ext cx="245756" cy="396647"/>
                </a:xfrm>
                <a:custGeom>
                  <a:avLst/>
                  <a:gdLst>
                    <a:gd name="connsiteX0" fmla="*/ 245756 w 245756"/>
                    <a:gd name="connsiteY0" fmla="*/ 0 h 396647"/>
                    <a:gd name="connsiteX1" fmla="*/ 245756 w 245756"/>
                    <a:gd name="connsiteY1" fmla="*/ 128045 h 396647"/>
                    <a:gd name="connsiteX2" fmla="*/ 236952 w 245756"/>
                    <a:gd name="connsiteY2" fmla="*/ 130778 h 396647"/>
                    <a:gd name="connsiteX3" fmla="*/ 122856 w 245756"/>
                    <a:gd name="connsiteY3" fmla="*/ 302908 h 396647"/>
                    <a:gd name="connsiteX4" fmla="*/ 125909 w 245756"/>
                    <a:gd name="connsiteY4" fmla="*/ 333201 h 396647"/>
                    <a:gd name="connsiteX5" fmla="*/ 16017 w 245756"/>
                    <a:gd name="connsiteY5" fmla="*/ 396647 h 396647"/>
                    <a:gd name="connsiteX6" fmla="*/ 6292 w 245756"/>
                    <a:gd name="connsiteY6" fmla="*/ 365317 h 396647"/>
                    <a:gd name="connsiteX7" fmla="*/ 1 w 245756"/>
                    <a:gd name="connsiteY7" fmla="*/ 302908 h 396647"/>
                    <a:gd name="connsiteX8" fmla="*/ 189131 w 245756"/>
                    <a:gd name="connsiteY8" fmla="*/ 17577 h 396647"/>
                    <a:gd name="connsiteX9" fmla="*/ 245756 w 245756"/>
                    <a:gd name="connsiteY9" fmla="*/ 0 h 396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5756" h="396647">
                      <a:moveTo>
                        <a:pt x="245756" y="0"/>
                      </a:moveTo>
                      <a:lnTo>
                        <a:pt x="245756" y="128045"/>
                      </a:lnTo>
                      <a:lnTo>
                        <a:pt x="236952" y="130778"/>
                      </a:lnTo>
                      <a:cubicBezTo>
                        <a:pt x="169902" y="159137"/>
                        <a:pt x="122856" y="225529"/>
                        <a:pt x="122856" y="302908"/>
                      </a:cubicBezTo>
                      <a:lnTo>
                        <a:pt x="125909" y="333201"/>
                      </a:lnTo>
                      <a:lnTo>
                        <a:pt x="16017" y="396647"/>
                      </a:lnTo>
                      <a:lnTo>
                        <a:pt x="6292" y="365317"/>
                      </a:lnTo>
                      <a:cubicBezTo>
                        <a:pt x="2167" y="345158"/>
                        <a:pt x="0" y="324286"/>
                        <a:pt x="1" y="302908"/>
                      </a:cubicBezTo>
                      <a:cubicBezTo>
                        <a:pt x="0" y="174640"/>
                        <a:pt x="77986" y="64587"/>
                        <a:pt x="189131" y="17577"/>
                      </a:cubicBezTo>
                      <a:lnTo>
                        <a:pt x="245756" y="0"/>
                      </a:ln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19" name="Freeform 418">
                  <a:extLst>
                    <a:ext uri="{FF2B5EF4-FFF2-40B4-BE49-F238E27FC236}">
                      <a16:creationId xmlns:a16="http://schemas.microsoft.com/office/drawing/2014/main" id="{BFBDB105-097D-FC44-A6ED-0BE09F54D5DF}"/>
                    </a:ext>
                  </a:extLst>
                </p:cNvPr>
                <p:cNvSpPr/>
                <p:nvPr/>
              </p:nvSpPr>
              <p:spPr>
                <a:xfrm>
                  <a:off x="3774959" y="-892007"/>
                  <a:ext cx="455142" cy="168178"/>
                </a:xfrm>
                <a:custGeom>
                  <a:avLst/>
                  <a:gdLst>
                    <a:gd name="connsiteX0" fmla="*/ 109853 w 455142"/>
                    <a:gd name="connsiteY0" fmla="*/ 0 h 168178"/>
                    <a:gd name="connsiteX1" fmla="*/ 126116 w 455142"/>
                    <a:gd name="connsiteY1" fmla="*/ 13418 h 168178"/>
                    <a:gd name="connsiteX2" fmla="*/ 230564 w 455142"/>
                    <a:gd name="connsiteY2" fmla="*/ 45323 h 168178"/>
                    <a:gd name="connsiteX3" fmla="*/ 335012 w 455142"/>
                    <a:gd name="connsiteY3" fmla="*/ 13418 h 168178"/>
                    <a:gd name="connsiteX4" fmla="*/ 343638 w 455142"/>
                    <a:gd name="connsiteY4" fmla="*/ 6301 h 168178"/>
                    <a:gd name="connsiteX5" fmla="*/ 455142 w 455142"/>
                    <a:gd name="connsiteY5" fmla="*/ 70678 h 168178"/>
                    <a:gd name="connsiteX6" fmla="*/ 449532 w 455142"/>
                    <a:gd name="connsiteY6" fmla="*/ 77478 h 168178"/>
                    <a:gd name="connsiteX7" fmla="*/ 230564 w 455142"/>
                    <a:gd name="connsiteY7" fmla="*/ 168178 h 168178"/>
                    <a:gd name="connsiteX8" fmla="*/ 11597 w 455142"/>
                    <a:gd name="connsiteY8" fmla="*/ 77479 h 168178"/>
                    <a:gd name="connsiteX9" fmla="*/ 0 w 455142"/>
                    <a:gd name="connsiteY9" fmla="*/ 63423 h 168178"/>
                    <a:gd name="connsiteX10" fmla="*/ 109853 w 455142"/>
                    <a:gd name="connsiteY10" fmla="*/ 0 h 16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55142" h="168178">
                      <a:moveTo>
                        <a:pt x="109853" y="0"/>
                      </a:moveTo>
                      <a:lnTo>
                        <a:pt x="126116" y="13418"/>
                      </a:lnTo>
                      <a:cubicBezTo>
                        <a:pt x="155932" y="33561"/>
                        <a:pt x="191874" y="45323"/>
                        <a:pt x="230564" y="45323"/>
                      </a:cubicBezTo>
                      <a:cubicBezTo>
                        <a:pt x="269254" y="45323"/>
                        <a:pt x="305197" y="33561"/>
                        <a:pt x="335012" y="13418"/>
                      </a:cubicBezTo>
                      <a:lnTo>
                        <a:pt x="343638" y="6301"/>
                      </a:lnTo>
                      <a:lnTo>
                        <a:pt x="455142" y="70678"/>
                      </a:lnTo>
                      <a:lnTo>
                        <a:pt x="449532" y="77478"/>
                      </a:lnTo>
                      <a:cubicBezTo>
                        <a:pt x="393493" y="133517"/>
                        <a:pt x="316076" y="168178"/>
                        <a:pt x="230564" y="168178"/>
                      </a:cubicBezTo>
                      <a:cubicBezTo>
                        <a:pt x="145052" y="168178"/>
                        <a:pt x="67635" y="133517"/>
                        <a:pt x="11597" y="77479"/>
                      </a:cubicBezTo>
                      <a:lnTo>
                        <a:pt x="0" y="63423"/>
                      </a:lnTo>
                      <a:lnTo>
                        <a:pt x="109853" y="0"/>
                      </a:ln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420" name="Freeform 419">
                  <a:extLst>
                    <a:ext uri="{FF2B5EF4-FFF2-40B4-BE49-F238E27FC236}">
                      <a16:creationId xmlns:a16="http://schemas.microsoft.com/office/drawing/2014/main" id="{74A92666-9346-AC43-B7B3-1D6C67DA2F9E}"/>
                    </a:ext>
                  </a:extLst>
                </p:cNvPr>
                <p:cNvSpPr/>
                <p:nvPr/>
              </p:nvSpPr>
              <p:spPr>
                <a:xfrm>
                  <a:off x="4464304" y="-1029769"/>
                  <a:ext cx="535241" cy="1112910"/>
                </a:xfrm>
                <a:custGeom>
                  <a:avLst/>
                  <a:gdLst>
                    <a:gd name="connsiteX0" fmla="*/ 601292 w 1208199"/>
                    <a:gd name="connsiteY0" fmla="*/ 204378 h 2512169"/>
                    <a:gd name="connsiteX1" fmla="*/ 399823 w 1208199"/>
                    <a:gd name="connsiteY1" fmla="*/ 405847 h 2512169"/>
                    <a:gd name="connsiteX2" fmla="*/ 601292 w 1208199"/>
                    <a:gd name="connsiteY2" fmla="*/ 607316 h 2512169"/>
                    <a:gd name="connsiteX3" fmla="*/ 802761 w 1208199"/>
                    <a:gd name="connsiteY3" fmla="*/ 405847 h 2512169"/>
                    <a:gd name="connsiteX4" fmla="*/ 601292 w 1208199"/>
                    <a:gd name="connsiteY4" fmla="*/ 204378 h 2512169"/>
                    <a:gd name="connsiteX5" fmla="*/ 604100 w 1208199"/>
                    <a:gd name="connsiteY5" fmla="*/ 0 h 2512169"/>
                    <a:gd name="connsiteX6" fmla="*/ 1208199 w 1208199"/>
                    <a:gd name="connsiteY6" fmla="*/ 604099 h 2512169"/>
                    <a:gd name="connsiteX7" fmla="*/ 941857 w 1208199"/>
                    <a:gd name="connsiteY7" fmla="*/ 1105028 h 2512169"/>
                    <a:gd name="connsiteX8" fmla="*/ 877420 w 1208199"/>
                    <a:gd name="connsiteY8" fmla="*/ 1140003 h 2512169"/>
                    <a:gd name="connsiteX9" fmla="*/ 944307 w 1208199"/>
                    <a:gd name="connsiteY9" fmla="*/ 1206890 h 2512169"/>
                    <a:gd name="connsiteX10" fmla="*/ 944307 w 1208199"/>
                    <a:gd name="connsiteY10" fmla="*/ 1290420 h 2512169"/>
                    <a:gd name="connsiteX11" fmla="*/ 827261 w 1208199"/>
                    <a:gd name="connsiteY11" fmla="*/ 1407466 h 2512169"/>
                    <a:gd name="connsiteX12" fmla="*/ 827261 w 1208199"/>
                    <a:gd name="connsiteY12" fmla="*/ 1433607 h 2512169"/>
                    <a:gd name="connsiteX13" fmla="*/ 895049 w 1208199"/>
                    <a:gd name="connsiteY13" fmla="*/ 1501394 h 2512169"/>
                    <a:gd name="connsiteX14" fmla="*/ 895049 w 1208199"/>
                    <a:gd name="connsiteY14" fmla="*/ 1595984 h 2512169"/>
                    <a:gd name="connsiteX15" fmla="*/ 827261 w 1208199"/>
                    <a:gd name="connsiteY15" fmla="*/ 1663771 h 2512169"/>
                    <a:gd name="connsiteX16" fmla="*/ 827261 w 1208199"/>
                    <a:gd name="connsiteY16" fmla="*/ 1704646 h 2512169"/>
                    <a:gd name="connsiteX17" fmla="*/ 895048 w 1208199"/>
                    <a:gd name="connsiteY17" fmla="*/ 1772433 h 2512169"/>
                    <a:gd name="connsiteX18" fmla="*/ 895048 w 1208199"/>
                    <a:gd name="connsiteY18" fmla="*/ 1867023 h 2512169"/>
                    <a:gd name="connsiteX19" fmla="*/ 827261 w 1208199"/>
                    <a:gd name="connsiteY19" fmla="*/ 1934810 h 2512169"/>
                    <a:gd name="connsiteX20" fmla="*/ 827261 w 1208199"/>
                    <a:gd name="connsiteY20" fmla="*/ 1976018 h 2512169"/>
                    <a:gd name="connsiteX21" fmla="*/ 895046 w 1208199"/>
                    <a:gd name="connsiteY21" fmla="*/ 2043804 h 2512169"/>
                    <a:gd name="connsiteX22" fmla="*/ 895046 w 1208199"/>
                    <a:gd name="connsiteY22" fmla="*/ 2138393 h 2512169"/>
                    <a:gd name="connsiteX23" fmla="*/ 827261 w 1208199"/>
                    <a:gd name="connsiteY23" fmla="*/ 2206179 h 2512169"/>
                    <a:gd name="connsiteX24" fmla="*/ 827261 w 1208199"/>
                    <a:gd name="connsiteY24" fmla="*/ 2280797 h 2512169"/>
                    <a:gd name="connsiteX25" fmla="*/ 816914 w 1208199"/>
                    <a:gd name="connsiteY25" fmla="*/ 2309447 h 2512169"/>
                    <a:gd name="connsiteX26" fmla="*/ 625299 w 1208199"/>
                    <a:gd name="connsiteY26" fmla="*/ 2501062 h 2512169"/>
                    <a:gd name="connsiteX27" fmla="*/ 571669 w 1208199"/>
                    <a:gd name="connsiteY27" fmla="*/ 2501062 h 2512169"/>
                    <a:gd name="connsiteX28" fmla="*/ 380053 w 1208199"/>
                    <a:gd name="connsiteY28" fmla="*/ 2309447 h 2512169"/>
                    <a:gd name="connsiteX29" fmla="*/ 368946 w 1208199"/>
                    <a:gd name="connsiteY29" fmla="*/ 2282631 h 2512169"/>
                    <a:gd name="connsiteX30" fmla="*/ 369953 w 1208199"/>
                    <a:gd name="connsiteY30" fmla="*/ 1396484 h 2512169"/>
                    <a:gd name="connsiteX31" fmla="*/ 263888 w 1208199"/>
                    <a:gd name="connsiteY31" fmla="*/ 1290420 h 2512169"/>
                    <a:gd name="connsiteX32" fmla="*/ 263888 w 1208199"/>
                    <a:gd name="connsiteY32" fmla="*/ 1206891 h 2512169"/>
                    <a:gd name="connsiteX33" fmla="*/ 330775 w 1208199"/>
                    <a:gd name="connsiteY33" fmla="*/ 1140002 h 2512169"/>
                    <a:gd name="connsiteX34" fmla="*/ 266341 w 1208199"/>
                    <a:gd name="connsiteY34" fmla="*/ 1105027 h 2512169"/>
                    <a:gd name="connsiteX35" fmla="*/ 0 w 1208199"/>
                    <a:gd name="connsiteY35" fmla="*/ 604099 h 2512169"/>
                    <a:gd name="connsiteX36" fmla="*/ 604100 w 1208199"/>
                    <a:gd name="connsiteY36" fmla="*/ 0 h 251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08199" h="2512169">
                      <a:moveTo>
                        <a:pt x="601292" y="204378"/>
                      </a:moveTo>
                      <a:cubicBezTo>
                        <a:pt x="490024" y="204378"/>
                        <a:pt x="399823" y="294579"/>
                        <a:pt x="399823" y="405847"/>
                      </a:cubicBezTo>
                      <a:cubicBezTo>
                        <a:pt x="399823" y="517115"/>
                        <a:pt x="490024" y="607316"/>
                        <a:pt x="601292" y="607316"/>
                      </a:cubicBezTo>
                      <a:cubicBezTo>
                        <a:pt x="712560" y="607316"/>
                        <a:pt x="802761" y="517115"/>
                        <a:pt x="802761" y="405847"/>
                      </a:cubicBezTo>
                      <a:cubicBezTo>
                        <a:pt x="802761" y="294579"/>
                        <a:pt x="712560" y="204378"/>
                        <a:pt x="601292" y="204378"/>
                      </a:cubicBezTo>
                      <a:close/>
                      <a:moveTo>
                        <a:pt x="604100" y="0"/>
                      </a:moveTo>
                      <a:cubicBezTo>
                        <a:pt x="937734" y="0"/>
                        <a:pt x="1208198" y="270464"/>
                        <a:pt x="1208199" y="604099"/>
                      </a:cubicBezTo>
                      <a:cubicBezTo>
                        <a:pt x="1208198" y="812621"/>
                        <a:pt x="1102548" y="996467"/>
                        <a:pt x="941857" y="1105028"/>
                      </a:cubicBezTo>
                      <a:lnTo>
                        <a:pt x="877420" y="1140003"/>
                      </a:lnTo>
                      <a:lnTo>
                        <a:pt x="944307" y="1206890"/>
                      </a:lnTo>
                      <a:cubicBezTo>
                        <a:pt x="967374" y="1229956"/>
                        <a:pt x="967374" y="1267354"/>
                        <a:pt x="944307" y="1290420"/>
                      </a:cubicBezTo>
                      <a:lnTo>
                        <a:pt x="827261" y="1407466"/>
                      </a:lnTo>
                      <a:lnTo>
                        <a:pt x="827261" y="1433607"/>
                      </a:lnTo>
                      <a:lnTo>
                        <a:pt x="895049" y="1501394"/>
                      </a:lnTo>
                      <a:cubicBezTo>
                        <a:pt x="921169" y="1527515"/>
                        <a:pt x="921169" y="1569863"/>
                        <a:pt x="895049" y="1595984"/>
                      </a:cubicBezTo>
                      <a:lnTo>
                        <a:pt x="827261" y="1663771"/>
                      </a:lnTo>
                      <a:lnTo>
                        <a:pt x="827261" y="1704646"/>
                      </a:lnTo>
                      <a:lnTo>
                        <a:pt x="895048" y="1772433"/>
                      </a:lnTo>
                      <a:cubicBezTo>
                        <a:pt x="921168" y="1798554"/>
                        <a:pt x="921168" y="1840902"/>
                        <a:pt x="895048" y="1867023"/>
                      </a:cubicBezTo>
                      <a:lnTo>
                        <a:pt x="827261" y="1934810"/>
                      </a:lnTo>
                      <a:lnTo>
                        <a:pt x="827261" y="1976018"/>
                      </a:lnTo>
                      <a:lnTo>
                        <a:pt x="895046" y="2043804"/>
                      </a:lnTo>
                      <a:cubicBezTo>
                        <a:pt x="921167" y="2069924"/>
                        <a:pt x="921167" y="2112273"/>
                        <a:pt x="895046" y="2138393"/>
                      </a:cubicBezTo>
                      <a:lnTo>
                        <a:pt x="827261" y="2206179"/>
                      </a:lnTo>
                      <a:lnTo>
                        <a:pt x="827261" y="2280797"/>
                      </a:lnTo>
                      <a:lnTo>
                        <a:pt x="816914" y="2309447"/>
                      </a:lnTo>
                      <a:lnTo>
                        <a:pt x="625299" y="2501062"/>
                      </a:lnTo>
                      <a:cubicBezTo>
                        <a:pt x="610489" y="2515872"/>
                        <a:pt x="586478" y="2515872"/>
                        <a:pt x="571669" y="2501062"/>
                      </a:cubicBezTo>
                      <a:lnTo>
                        <a:pt x="380053" y="2309447"/>
                      </a:lnTo>
                      <a:lnTo>
                        <a:pt x="368946" y="2282631"/>
                      </a:lnTo>
                      <a:lnTo>
                        <a:pt x="369953" y="1396484"/>
                      </a:lnTo>
                      <a:lnTo>
                        <a:pt x="263888" y="1290420"/>
                      </a:lnTo>
                      <a:cubicBezTo>
                        <a:pt x="240822" y="1267353"/>
                        <a:pt x="240822" y="1229956"/>
                        <a:pt x="263888" y="1206891"/>
                      </a:cubicBezTo>
                      <a:lnTo>
                        <a:pt x="330775" y="1140002"/>
                      </a:lnTo>
                      <a:lnTo>
                        <a:pt x="266341" y="1105027"/>
                      </a:lnTo>
                      <a:cubicBezTo>
                        <a:pt x="105650" y="996466"/>
                        <a:pt x="-1" y="812621"/>
                        <a:pt x="0" y="604099"/>
                      </a:cubicBezTo>
                      <a:cubicBezTo>
                        <a:pt x="-1" y="270464"/>
                        <a:pt x="270463" y="0"/>
                        <a:pt x="604100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F9C896F7-D3BA-FD47-B702-BD846F969929}"/>
                  </a:ext>
                </a:extLst>
              </p:cNvPr>
              <p:cNvGrpSpPr/>
              <p:nvPr/>
            </p:nvGrpSpPr>
            <p:grpSpPr>
              <a:xfrm>
                <a:off x="1907306" y="2734506"/>
                <a:ext cx="583461" cy="536338"/>
                <a:chOff x="797398" y="1758158"/>
                <a:chExt cx="651536" cy="598915"/>
              </a:xfrm>
              <a:solidFill>
                <a:srgbClr val="224982"/>
              </a:solidFill>
            </p:grpSpPr>
            <p:sp>
              <p:nvSpPr>
                <p:cNvPr id="381" name="Freeform 380">
                  <a:extLst>
                    <a:ext uri="{FF2B5EF4-FFF2-40B4-BE49-F238E27FC236}">
                      <a16:creationId xmlns:a16="http://schemas.microsoft.com/office/drawing/2014/main" id="{85026D92-4F6A-B846-9099-DB259A3C0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398" y="1758158"/>
                  <a:ext cx="651536" cy="492228"/>
                </a:xfrm>
                <a:custGeom>
                  <a:avLst/>
                  <a:gdLst>
                    <a:gd name="connsiteX0" fmla="*/ 45837 w 651536"/>
                    <a:gd name="connsiteY0" fmla="*/ 0 h 492228"/>
                    <a:gd name="connsiteX1" fmla="*/ 602425 w 651536"/>
                    <a:gd name="connsiteY1" fmla="*/ 0 h 492228"/>
                    <a:gd name="connsiteX2" fmla="*/ 651536 w 651536"/>
                    <a:gd name="connsiteY2" fmla="*/ 45637 h 492228"/>
                    <a:gd name="connsiteX3" fmla="*/ 651536 w 651536"/>
                    <a:gd name="connsiteY3" fmla="*/ 64244 h 492228"/>
                    <a:gd name="connsiteX4" fmla="*/ 374055 w 651536"/>
                    <a:gd name="connsiteY4" fmla="*/ 64244 h 492228"/>
                    <a:gd name="connsiteX5" fmla="*/ 333614 w 651536"/>
                    <a:gd name="connsiteY5" fmla="*/ 80995 h 492228"/>
                    <a:gd name="connsiteX6" fmla="*/ 332710 w 651536"/>
                    <a:gd name="connsiteY6" fmla="*/ 82336 h 492228"/>
                    <a:gd name="connsiteX7" fmla="*/ 307855 w 651536"/>
                    <a:gd name="connsiteY7" fmla="*/ 82336 h 492228"/>
                    <a:gd name="connsiteX8" fmla="*/ 45314 w 651536"/>
                    <a:gd name="connsiteY8" fmla="*/ 82336 h 492228"/>
                    <a:gd name="connsiteX9" fmla="*/ 32220 w 651536"/>
                    <a:gd name="connsiteY9" fmla="*/ 98643 h 492228"/>
                    <a:gd name="connsiteX10" fmla="*/ 32220 w 651536"/>
                    <a:gd name="connsiteY10" fmla="*/ 450863 h 492228"/>
                    <a:gd name="connsiteX11" fmla="*/ 45314 w 651536"/>
                    <a:gd name="connsiteY11" fmla="*/ 467169 h 492228"/>
                    <a:gd name="connsiteX12" fmla="*/ 284214 w 651536"/>
                    <a:gd name="connsiteY12" fmla="*/ 467169 h 492228"/>
                    <a:gd name="connsiteX13" fmla="*/ 316863 w 651536"/>
                    <a:gd name="connsiteY13" fmla="*/ 467169 h 492228"/>
                    <a:gd name="connsiteX14" fmla="*/ 316863 w 651536"/>
                    <a:gd name="connsiteY14" fmla="*/ 492228 h 492228"/>
                    <a:gd name="connsiteX15" fmla="*/ 52385 w 651536"/>
                    <a:gd name="connsiteY15" fmla="*/ 492228 h 492228"/>
                    <a:gd name="connsiteX16" fmla="*/ 0 w 651536"/>
                    <a:gd name="connsiteY16" fmla="*/ 440072 h 492228"/>
                    <a:gd name="connsiteX17" fmla="*/ 0 w 651536"/>
                    <a:gd name="connsiteY17" fmla="*/ 39117 h 492228"/>
                    <a:gd name="connsiteX18" fmla="*/ 45837 w 651536"/>
                    <a:gd name="connsiteY18" fmla="*/ 0 h 492228"/>
                    <a:gd name="connsiteX19" fmla="*/ 55322 w 651536"/>
                    <a:gd name="connsiteY19" fmla="*/ 26851 h 492228"/>
                    <a:gd name="connsiteX20" fmla="*/ 38432 w 651536"/>
                    <a:gd name="connsiteY20" fmla="*/ 43258 h 492228"/>
                    <a:gd name="connsiteX21" fmla="*/ 55322 w 651536"/>
                    <a:gd name="connsiteY21" fmla="*/ 59666 h 492228"/>
                    <a:gd name="connsiteX22" fmla="*/ 72212 w 651536"/>
                    <a:gd name="connsiteY22" fmla="*/ 43258 h 492228"/>
                    <a:gd name="connsiteX23" fmla="*/ 55322 w 651536"/>
                    <a:gd name="connsiteY23" fmla="*/ 26851 h 492228"/>
                    <a:gd name="connsiteX24" fmla="*/ 103011 w 651536"/>
                    <a:gd name="connsiteY24" fmla="*/ 26851 h 492228"/>
                    <a:gd name="connsiteX25" fmla="*/ 86121 w 651536"/>
                    <a:gd name="connsiteY25" fmla="*/ 43258 h 492228"/>
                    <a:gd name="connsiteX26" fmla="*/ 103011 w 651536"/>
                    <a:gd name="connsiteY26" fmla="*/ 59666 h 492228"/>
                    <a:gd name="connsiteX27" fmla="*/ 119901 w 651536"/>
                    <a:gd name="connsiteY27" fmla="*/ 43258 h 492228"/>
                    <a:gd name="connsiteX28" fmla="*/ 103011 w 651536"/>
                    <a:gd name="connsiteY28" fmla="*/ 26851 h 492228"/>
                    <a:gd name="connsiteX29" fmla="*/ 153156 w 651536"/>
                    <a:gd name="connsiteY29" fmla="*/ 26851 h 492228"/>
                    <a:gd name="connsiteX30" fmla="*/ 136266 w 651536"/>
                    <a:gd name="connsiteY30" fmla="*/ 43258 h 492228"/>
                    <a:gd name="connsiteX31" fmla="*/ 153156 w 651536"/>
                    <a:gd name="connsiteY31" fmla="*/ 59666 h 492228"/>
                    <a:gd name="connsiteX32" fmla="*/ 170046 w 651536"/>
                    <a:gd name="connsiteY32" fmla="*/ 43258 h 492228"/>
                    <a:gd name="connsiteX33" fmla="*/ 153156 w 651536"/>
                    <a:gd name="connsiteY33" fmla="*/ 26851 h 492228"/>
                    <a:gd name="connsiteX34" fmla="*/ 196425 w 651536"/>
                    <a:gd name="connsiteY34" fmla="*/ 26851 h 492228"/>
                    <a:gd name="connsiteX35" fmla="*/ 189734 w 651536"/>
                    <a:gd name="connsiteY35" fmla="*/ 33414 h 492228"/>
                    <a:gd name="connsiteX36" fmla="*/ 189734 w 651536"/>
                    <a:gd name="connsiteY36" fmla="*/ 49821 h 492228"/>
                    <a:gd name="connsiteX37" fmla="*/ 196425 w 651536"/>
                    <a:gd name="connsiteY37" fmla="*/ 59666 h 492228"/>
                    <a:gd name="connsiteX38" fmla="*/ 614571 w 651536"/>
                    <a:gd name="connsiteY38" fmla="*/ 59666 h 492228"/>
                    <a:gd name="connsiteX39" fmla="*/ 621261 w 651536"/>
                    <a:gd name="connsiteY39" fmla="*/ 49821 h 492228"/>
                    <a:gd name="connsiteX40" fmla="*/ 621261 w 651536"/>
                    <a:gd name="connsiteY40" fmla="*/ 33414 h 492228"/>
                    <a:gd name="connsiteX41" fmla="*/ 614571 w 651536"/>
                    <a:gd name="connsiteY41" fmla="*/ 26851 h 492228"/>
                    <a:gd name="connsiteX42" fmla="*/ 196425 w 651536"/>
                    <a:gd name="connsiteY42" fmla="*/ 26851 h 4922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</a:cxnLst>
                  <a:rect l="l" t="t" r="r" b="b"/>
                  <a:pathLst>
                    <a:path w="651536" h="492228">
                      <a:moveTo>
                        <a:pt x="45837" y="0"/>
                      </a:moveTo>
                      <a:cubicBezTo>
                        <a:pt x="602425" y="0"/>
                        <a:pt x="602425" y="0"/>
                        <a:pt x="602425" y="0"/>
                      </a:cubicBezTo>
                      <a:cubicBezTo>
                        <a:pt x="628618" y="0"/>
                        <a:pt x="651536" y="19558"/>
                        <a:pt x="651536" y="45637"/>
                      </a:cubicBezTo>
                      <a:lnTo>
                        <a:pt x="651536" y="64244"/>
                      </a:lnTo>
                      <a:lnTo>
                        <a:pt x="374055" y="64244"/>
                      </a:lnTo>
                      <a:cubicBezTo>
                        <a:pt x="358262" y="64244"/>
                        <a:pt x="343964" y="70646"/>
                        <a:pt x="333614" y="80995"/>
                      </a:cubicBezTo>
                      <a:lnTo>
                        <a:pt x="332710" y="82336"/>
                      </a:lnTo>
                      <a:lnTo>
                        <a:pt x="307855" y="82336"/>
                      </a:lnTo>
                      <a:cubicBezTo>
                        <a:pt x="237761" y="82336"/>
                        <a:pt x="151492" y="82336"/>
                        <a:pt x="45314" y="82336"/>
                      </a:cubicBezTo>
                      <a:cubicBezTo>
                        <a:pt x="38767" y="82336"/>
                        <a:pt x="32220" y="88859"/>
                        <a:pt x="32220" y="98643"/>
                      </a:cubicBezTo>
                      <a:cubicBezTo>
                        <a:pt x="32220" y="98643"/>
                        <a:pt x="32220" y="98643"/>
                        <a:pt x="32220" y="450863"/>
                      </a:cubicBezTo>
                      <a:cubicBezTo>
                        <a:pt x="32220" y="460647"/>
                        <a:pt x="38767" y="467169"/>
                        <a:pt x="45314" y="467169"/>
                      </a:cubicBezTo>
                      <a:cubicBezTo>
                        <a:pt x="45314" y="467169"/>
                        <a:pt x="45314" y="467169"/>
                        <a:pt x="284214" y="467169"/>
                      </a:cubicBezTo>
                      <a:lnTo>
                        <a:pt x="316863" y="467169"/>
                      </a:lnTo>
                      <a:lnTo>
                        <a:pt x="316863" y="492228"/>
                      </a:lnTo>
                      <a:lnTo>
                        <a:pt x="52385" y="492228"/>
                      </a:lnTo>
                      <a:cubicBezTo>
                        <a:pt x="22918" y="492228"/>
                        <a:pt x="0" y="466150"/>
                        <a:pt x="0" y="440072"/>
                      </a:cubicBezTo>
                      <a:cubicBezTo>
                        <a:pt x="0" y="39117"/>
                        <a:pt x="0" y="39117"/>
                        <a:pt x="0" y="39117"/>
                      </a:cubicBezTo>
                      <a:cubicBezTo>
                        <a:pt x="0" y="13039"/>
                        <a:pt x="16370" y="0"/>
                        <a:pt x="45837" y="0"/>
                      </a:cubicBezTo>
                      <a:close/>
                      <a:moveTo>
                        <a:pt x="55322" y="26851"/>
                      </a:moveTo>
                      <a:cubicBezTo>
                        <a:pt x="45994" y="26851"/>
                        <a:pt x="38432" y="34197"/>
                        <a:pt x="38432" y="43258"/>
                      </a:cubicBezTo>
                      <a:cubicBezTo>
                        <a:pt x="38432" y="52320"/>
                        <a:pt x="45994" y="59666"/>
                        <a:pt x="55322" y="59666"/>
                      </a:cubicBezTo>
                      <a:cubicBezTo>
                        <a:pt x="64650" y="59666"/>
                        <a:pt x="72212" y="52320"/>
                        <a:pt x="72212" y="43258"/>
                      </a:cubicBezTo>
                      <a:cubicBezTo>
                        <a:pt x="72212" y="34197"/>
                        <a:pt x="64650" y="26851"/>
                        <a:pt x="55322" y="26851"/>
                      </a:cubicBezTo>
                      <a:close/>
                      <a:moveTo>
                        <a:pt x="103011" y="26851"/>
                      </a:moveTo>
                      <a:cubicBezTo>
                        <a:pt x="93683" y="26851"/>
                        <a:pt x="86121" y="34197"/>
                        <a:pt x="86121" y="43258"/>
                      </a:cubicBezTo>
                      <a:cubicBezTo>
                        <a:pt x="86121" y="52320"/>
                        <a:pt x="93683" y="59666"/>
                        <a:pt x="103011" y="59666"/>
                      </a:cubicBezTo>
                      <a:cubicBezTo>
                        <a:pt x="112339" y="59666"/>
                        <a:pt x="119901" y="52320"/>
                        <a:pt x="119901" y="43258"/>
                      </a:cubicBezTo>
                      <a:cubicBezTo>
                        <a:pt x="119901" y="34197"/>
                        <a:pt x="112339" y="26851"/>
                        <a:pt x="103011" y="26851"/>
                      </a:cubicBezTo>
                      <a:close/>
                      <a:moveTo>
                        <a:pt x="153156" y="26851"/>
                      </a:moveTo>
                      <a:cubicBezTo>
                        <a:pt x="143828" y="26851"/>
                        <a:pt x="136266" y="34197"/>
                        <a:pt x="136266" y="43258"/>
                      </a:cubicBezTo>
                      <a:cubicBezTo>
                        <a:pt x="136266" y="52320"/>
                        <a:pt x="143828" y="59666"/>
                        <a:pt x="153156" y="59666"/>
                      </a:cubicBezTo>
                      <a:cubicBezTo>
                        <a:pt x="162484" y="59666"/>
                        <a:pt x="170046" y="52320"/>
                        <a:pt x="170046" y="43258"/>
                      </a:cubicBezTo>
                      <a:cubicBezTo>
                        <a:pt x="170046" y="34197"/>
                        <a:pt x="162484" y="26851"/>
                        <a:pt x="153156" y="26851"/>
                      </a:cubicBezTo>
                      <a:close/>
                      <a:moveTo>
                        <a:pt x="196425" y="26851"/>
                      </a:moveTo>
                      <a:cubicBezTo>
                        <a:pt x="193080" y="26851"/>
                        <a:pt x="189734" y="30132"/>
                        <a:pt x="189734" y="33414"/>
                      </a:cubicBezTo>
                      <a:cubicBezTo>
                        <a:pt x="189734" y="33414"/>
                        <a:pt x="189734" y="33414"/>
                        <a:pt x="189734" y="49821"/>
                      </a:cubicBezTo>
                      <a:cubicBezTo>
                        <a:pt x="189734" y="56384"/>
                        <a:pt x="193080" y="59666"/>
                        <a:pt x="196425" y="59666"/>
                      </a:cubicBezTo>
                      <a:cubicBezTo>
                        <a:pt x="196425" y="59666"/>
                        <a:pt x="196425" y="59666"/>
                        <a:pt x="614571" y="59666"/>
                      </a:cubicBezTo>
                      <a:cubicBezTo>
                        <a:pt x="617916" y="59666"/>
                        <a:pt x="621261" y="56384"/>
                        <a:pt x="621261" y="49821"/>
                      </a:cubicBezTo>
                      <a:lnTo>
                        <a:pt x="621261" y="33414"/>
                      </a:lnTo>
                      <a:cubicBezTo>
                        <a:pt x="621261" y="30132"/>
                        <a:pt x="617916" y="26851"/>
                        <a:pt x="614571" y="26851"/>
                      </a:cubicBezTo>
                      <a:cubicBezTo>
                        <a:pt x="614571" y="26851"/>
                        <a:pt x="614571" y="26851"/>
                        <a:pt x="196425" y="2685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193B7A9-CF6D-A94A-9562-AA081879D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865554"/>
                  <a:ext cx="71596" cy="12529"/>
                </a:xfrm>
                <a:custGeom>
                  <a:avLst/>
                  <a:gdLst>
                    <a:gd name="connsiteX0" fmla="*/ 0 w 71596"/>
                    <a:gd name="connsiteY0" fmla="*/ 0 h 12529"/>
                    <a:gd name="connsiteX1" fmla="*/ 71596 w 71596"/>
                    <a:gd name="connsiteY1" fmla="*/ 0 h 12529"/>
                    <a:gd name="connsiteX2" fmla="*/ 71596 w 71596"/>
                    <a:gd name="connsiteY2" fmla="*/ 12529 h 12529"/>
                    <a:gd name="connsiteX3" fmla="*/ 0 w 71596"/>
                    <a:gd name="connsiteY3" fmla="*/ 12529 h 12529"/>
                    <a:gd name="connsiteX4" fmla="*/ 0 w 71596"/>
                    <a:gd name="connsiteY4" fmla="*/ 0 h 12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596" h="12529">
                      <a:moveTo>
                        <a:pt x="0" y="0"/>
                      </a:moveTo>
                      <a:lnTo>
                        <a:pt x="71596" y="0"/>
                      </a:lnTo>
                      <a:lnTo>
                        <a:pt x="71596" y="12529"/>
                      </a:lnTo>
                      <a:lnTo>
                        <a:pt x="0" y="12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C343C728-AFD5-2A41-AC90-343D84790D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5" y="1865554"/>
                  <a:ext cx="25059" cy="12529"/>
                </a:xfrm>
                <a:custGeom>
                  <a:avLst/>
                  <a:gdLst>
                    <a:gd name="connsiteX0" fmla="*/ 0 w 25059"/>
                    <a:gd name="connsiteY0" fmla="*/ 0 h 12529"/>
                    <a:gd name="connsiteX1" fmla="*/ 25059 w 25059"/>
                    <a:gd name="connsiteY1" fmla="*/ 0 h 12529"/>
                    <a:gd name="connsiteX2" fmla="*/ 25059 w 25059"/>
                    <a:gd name="connsiteY2" fmla="*/ 12529 h 12529"/>
                    <a:gd name="connsiteX3" fmla="*/ 0 w 25059"/>
                    <a:gd name="connsiteY3" fmla="*/ 12529 h 12529"/>
                    <a:gd name="connsiteX4" fmla="*/ 0 w 25059"/>
                    <a:gd name="connsiteY4" fmla="*/ 0 h 12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9" h="12529">
                      <a:moveTo>
                        <a:pt x="0" y="0"/>
                      </a:moveTo>
                      <a:lnTo>
                        <a:pt x="25059" y="0"/>
                      </a:lnTo>
                      <a:lnTo>
                        <a:pt x="25059" y="12529"/>
                      </a:lnTo>
                      <a:lnTo>
                        <a:pt x="0" y="12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40FCCB49-19B3-5D47-A8A0-00A6143D1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4603" y="1865554"/>
                  <a:ext cx="119927" cy="12529"/>
                </a:xfrm>
                <a:custGeom>
                  <a:avLst/>
                  <a:gdLst>
                    <a:gd name="connsiteX0" fmla="*/ 0 w 119927"/>
                    <a:gd name="connsiteY0" fmla="*/ 0 h 12529"/>
                    <a:gd name="connsiteX1" fmla="*/ 119927 w 119927"/>
                    <a:gd name="connsiteY1" fmla="*/ 0 h 12529"/>
                    <a:gd name="connsiteX2" fmla="*/ 119927 w 119927"/>
                    <a:gd name="connsiteY2" fmla="*/ 12529 h 12529"/>
                    <a:gd name="connsiteX3" fmla="*/ 0 w 119927"/>
                    <a:gd name="connsiteY3" fmla="*/ 12529 h 12529"/>
                    <a:gd name="connsiteX4" fmla="*/ 0 w 119927"/>
                    <a:gd name="connsiteY4" fmla="*/ 0 h 12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927" h="12529">
                      <a:moveTo>
                        <a:pt x="0" y="0"/>
                      </a:moveTo>
                      <a:lnTo>
                        <a:pt x="119927" y="0"/>
                      </a:lnTo>
                      <a:lnTo>
                        <a:pt x="119927" y="12529"/>
                      </a:lnTo>
                      <a:lnTo>
                        <a:pt x="0" y="125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4879D45F-EA27-ED49-83AB-90E24F8F72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892404"/>
                  <a:ext cx="26850" cy="5370"/>
                </a:xfrm>
                <a:custGeom>
                  <a:avLst/>
                  <a:gdLst>
                    <a:gd name="connsiteX0" fmla="*/ 0 w 26850"/>
                    <a:gd name="connsiteY0" fmla="*/ 0 h 5370"/>
                    <a:gd name="connsiteX1" fmla="*/ 26850 w 26850"/>
                    <a:gd name="connsiteY1" fmla="*/ 0 h 5370"/>
                    <a:gd name="connsiteX2" fmla="*/ 26850 w 26850"/>
                    <a:gd name="connsiteY2" fmla="*/ 5370 h 5370"/>
                    <a:gd name="connsiteX3" fmla="*/ 0 w 26850"/>
                    <a:gd name="connsiteY3" fmla="*/ 5370 h 5370"/>
                    <a:gd name="connsiteX4" fmla="*/ 0 w 26850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5370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6" name="Freeform 385">
                  <a:extLst>
                    <a:ext uri="{FF2B5EF4-FFF2-40B4-BE49-F238E27FC236}">
                      <a16:creationId xmlns:a16="http://schemas.microsoft.com/office/drawing/2014/main" id="{E75547E6-F9AB-2443-AA60-0DE77FC435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1892404"/>
                  <a:ext cx="32218" cy="5370"/>
                </a:xfrm>
                <a:custGeom>
                  <a:avLst/>
                  <a:gdLst>
                    <a:gd name="connsiteX0" fmla="*/ 0 w 32218"/>
                    <a:gd name="connsiteY0" fmla="*/ 0 h 5370"/>
                    <a:gd name="connsiteX1" fmla="*/ 32218 w 32218"/>
                    <a:gd name="connsiteY1" fmla="*/ 0 h 5370"/>
                    <a:gd name="connsiteX2" fmla="*/ 32218 w 32218"/>
                    <a:gd name="connsiteY2" fmla="*/ 5370 h 5370"/>
                    <a:gd name="connsiteX3" fmla="*/ 0 w 32218"/>
                    <a:gd name="connsiteY3" fmla="*/ 5370 h 5370"/>
                    <a:gd name="connsiteX4" fmla="*/ 0 w 32218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5370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Freeform 386">
                  <a:extLst>
                    <a:ext uri="{FF2B5EF4-FFF2-40B4-BE49-F238E27FC236}">
                      <a16:creationId xmlns:a16="http://schemas.microsoft.com/office/drawing/2014/main" id="{DDE9A407-F7E0-4A4E-A6CE-9A767233E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5" y="1892404"/>
                  <a:ext cx="25059" cy="5370"/>
                </a:xfrm>
                <a:custGeom>
                  <a:avLst/>
                  <a:gdLst>
                    <a:gd name="connsiteX0" fmla="*/ 0 w 25059"/>
                    <a:gd name="connsiteY0" fmla="*/ 0 h 5370"/>
                    <a:gd name="connsiteX1" fmla="*/ 25059 w 25059"/>
                    <a:gd name="connsiteY1" fmla="*/ 0 h 5370"/>
                    <a:gd name="connsiteX2" fmla="*/ 25059 w 25059"/>
                    <a:gd name="connsiteY2" fmla="*/ 5370 h 5370"/>
                    <a:gd name="connsiteX3" fmla="*/ 0 w 25059"/>
                    <a:gd name="connsiteY3" fmla="*/ 5370 h 5370"/>
                    <a:gd name="connsiteX4" fmla="*/ 0 w 25059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9" h="5370">
                      <a:moveTo>
                        <a:pt x="0" y="0"/>
                      </a:moveTo>
                      <a:lnTo>
                        <a:pt x="25059" y="0"/>
                      </a:lnTo>
                      <a:lnTo>
                        <a:pt x="25059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Freeform 387">
                  <a:extLst>
                    <a:ext uri="{FF2B5EF4-FFF2-40B4-BE49-F238E27FC236}">
                      <a16:creationId xmlns:a16="http://schemas.microsoft.com/office/drawing/2014/main" id="{9F55C023-B2B1-834C-A488-0F9024D98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4603" y="1892404"/>
                  <a:ext cx="119927" cy="5370"/>
                </a:xfrm>
                <a:custGeom>
                  <a:avLst/>
                  <a:gdLst>
                    <a:gd name="connsiteX0" fmla="*/ 0 w 119927"/>
                    <a:gd name="connsiteY0" fmla="*/ 0 h 5370"/>
                    <a:gd name="connsiteX1" fmla="*/ 119927 w 119927"/>
                    <a:gd name="connsiteY1" fmla="*/ 0 h 5370"/>
                    <a:gd name="connsiteX2" fmla="*/ 119927 w 119927"/>
                    <a:gd name="connsiteY2" fmla="*/ 5370 h 5370"/>
                    <a:gd name="connsiteX3" fmla="*/ 0 w 119927"/>
                    <a:gd name="connsiteY3" fmla="*/ 5370 h 5370"/>
                    <a:gd name="connsiteX4" fmla="*/ 0 w 119927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927" h="5370">
                      <a:moveTo>
                        <a:pt x="0" y="0"/>
                      </a:moveTo>
                      <a:lnTo>
                        <a:pt x="119927" y="0"/>
                      </a:lnTo>
                      <a:lnTo>
                        <a:pt x="119927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ADF6A1D4-8B7F-9344-963B-AFE8BDDAEF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912093"/>
                  <a:ext cx="26850" cy="5370"/>
                </a:xfrm>
                <a:custGeom>
                  <a:avLst/>
                  <a:gdLst>
                    <a:gd name="connsiteX0" fmla="*/ 0 w 26850"/>
                    <a:gd name="connsiteY0" fmla="*/ 0 h 5370"/>
                    <a:gd name="connsiteX1" fmla="*/ 26850 w 26850"/>
                    <a:gd name="connsiteY1" fmla="*/ 0 h 5370"/>
                    <a:gd name="connsiteX2" fmla="*/ 26850 w 26850"/>
                    <a:gd name="connsiteY2" fmla="*/ 5370 h 5370"/>
                    <a:gd name="connsiteX3" fmla="*/ 0 w 26850"/>
                    <a:gd name="connsiteY3" fmla="*/ 5370 h 5370"/>
                    <a:gd name="connsiteX4" fmla="*/ 0 w 26850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5370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BCB7B6D9-4AE2-874D-964B-66E05E9F58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1912093"/>
                  <a:ext cx="32218" cy="5370"/>
                </a:xfrm>
                <a:custGeom>
                  <a:avLst/>
                  <a:gdLst>
                    <a:gd name="connsiteX0" fmla="*/ 0 w 32218"/>
                    <a:gd name="connsiteY0" fmla="*/ 0 h 5370"/>
                    <a:gd name="connsiteX1" fmla="*/ 32218 w 32218"/>
                    <a:gd name="connsiteY1" fmla="*/ 0 h 5370"/>
                    <a:gd name="connsiteX2" fmla="*/ 32218 w 32218"/>
                    <a:gd name="connsiteY2" fmla="*/ 5370 h 5370"/>
                    <a:gd name="connsiteX3" fmla="*/ 0 w 32218"/>
                    <a:gd name="connsiteY3" fmla="*/ 5370 h 5370"/>
                    <a:gd name="connsiteX4" fmla="*/ 0 w 32218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5370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1150C4D7-BBFA-F347-98F6-FE17EC9BD1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4" y="1912093"/>
                  <a:ext cx="118136" cy="5370"/>
                </a:xfrm>
                <a:custGeom>
                  <a:avLst/>
                  <a:gdLst>
                    <a:gd name="connsiteX0" fmla="*/ 0 w 118136"/>
                    <a:gd name="connsiteY0" fmla="*/ 0 h 5370"/>
                    <a:gd name="connsiteX1" fmla="*/ 118136 w 118136"/>
                    <a:gd name="connsiteY1" fmla="*/ 0 h 5370"/>
                    <a:gd name="connsiteX2" fmla="*/ 118136 w 118136"/>
                    <a:gd name="connsiteY2" fmla="*/ 5370 h 5370"/>
                    <a:gd name="connsiteX3" fmla="*/ 0 w 118136"/>
                    <a:gd name="connsiteY3" fmla="*/ 5370 h 5370"/>
                    <a:gd name="connsiteX4" fmla="*/ 0 w 118136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5370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54E83150-1ABA-0641-988C-937071520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931783"/>
                  <a:ext cx="26850" cy="5370"/>
                </a:xfrm>
                <a:custGeom>
                  <a:avLst/>
                  <a:gdLst>
                    <a:gd name="connsiteX0" fmla="*/ 0 w 26850"/>
                    <a:gd name="connsiteY0" fmla="*/ 0 h 5370"/>
                    <a:gd name="connsiteX1" fmla="*/ 26850 w 26850"/>
                    <a:gd name="connsiteY1" fmla="*/ 0 h 5370"/>
                    <a:gd name="connsiteX2" fmla="*/ 26850 w 26850"/>
                    <a:gd name="connsiteY2" fmla="*/ 5370 h 5370"/>
                    <a:gd name="connsiteX3" fmla="*/ 0 w 26850"/>
                    <a:gd name="connsiteY3" fmla="*/ 5370 h 5370"/>
                    <a:gd name="connsiteX4" fmla="*/ 0 w 26850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5370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Freeform 392">
                  <a:extLst>
                    <a:ext uri="{FF2B5EF4-FFF2-40B4-BE49-F238E27FC236}">
                      <a16:creationId xmlns:a16="http://schemas.microsoft.com/office/drawing/2014/main" id="{BFE60CBB-8AE8-624A-A4C2-8D7DED8112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1931783"/>
                  <a:ext cx="118136" cy="5370"/>
                </a:xfrm>
                <a:custGeom>
                  <a:avLst/>
                  <a:gdLst>
                    <a:gd name="connsiteX0" fmla="*/ 0 w 118136"/>
                    <a:gd name="connsiteY0" fmla="*/ 0 h 5370"/>
                    <a:gd name="connsiteX1" fmla="*/ 118136 w 118136"/>
                    <a:gd name="connsiteY1" fmla="*/ 0 h 5370"/>
                    <a:gd name="connsiteX2" fmla="*/ 118136 w 118136"/>
                    <a:gd name="connsiteY2" fmla="*/ 5370 h 5370"/>
                    <a:gd name="connsiteX3" fmla="*/ 0 w 118136"/>
                    <a:gd name="connsiteY3" fmla="*/ 5370 h 5370"/>
                    <a:gd name="connsiteX4" fmla="*/ 0 w 118136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5370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4" name="Freeform 393">
                  <a:extLst>
                    <a:ext uri="{FF2B5EF4-FFF2-40B4-BE49-F238E27FC236}">
                      <a16:creationId xmlns:a16="http://schemas.microsoft.com/office/drawing/2014/main" id="{13367353-F65F-3E45-96E0-128E3104EF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26513" y="1931783"/>
                  <a:ext cx="68017" cy="5370"/>
                </a:xfrm>
                <a:custGeom>
                  <a:avLst/>
                  <a:gdLst>
                    <a:gd name="connsiteX0" fmla="*/ 0 w 68017"/>
                    <a:gd name="connsiteY0" fmla="*/ 0 h 5370"/>
                    <a:gd name="connsiteX1" fmla="*/ 68017 w 68017"/>
                    <a:gd name="connsiteY1" fmla="*/ 0 h 5370"/>
                    <a:gd name="connsiteX2" fmla="*/ 68017 w 68017"/>
                    <a:gd name="connsiteY2" fmla="*/ 5370 h 5370"/>
                    <a:gd name="connsiteX3" fmla="*/ 0 w 68017"/>
                    <a:gd name="connsiteY3" fmla="*/ 5370 h 5370"/>
                    <a:gd name="connsiteX4" fmla="*/ 0 w 68017"/>
                    <a:gd name="connsiteY4" fmla="*/ 0 h 5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8017" h="5370">
                      <a:moveTo>
                        <a:pt x="0" y="0"/>
                      </a:moveTo>
                      <a:lnTo>
                        <a:pt x="68017" y="0"/>
                      </a:lnTo>
                      <a:lnTo>
                        <a:pt x="68017" y="5370"/>
                      </a:lnTo>
                      <a:lnTo>
                        <a:pt x="0" y="53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5" name="Freeform 394">
                  <a:extLst>
                    <a:ext uri="{FF2B5EF4-FFF2-40B4-BE49-F238E27FC236}">
                      <a16:creationId xmlns:a16="http://schemas.microsoft.com/office/drawing/2014/main" id="{61400357-9DBA-FE42-8D88-39303C928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953260"/>
                  <a:ext cx="118136" cy="3579"/>
                </a:xfrm>
                <a:custGeom>
                  <a:avLst/>
                  <a:gdLst>
                    <a:gd name="connsiteX0" fmla="*/ 0 w 118136"/>
                    <a:gd name="connsiteY0" fmla="*/ 0 h 3579"/>
                    <a:gd name="connsiteX1" fmla="*/ 118136 w 118136"/>
                    <a:gd name="connsiteY1" fmla="*/ 0 h 3579"/>
                    <a:gd name="connsiteX2" fmla="*/ 118136 w 118136"/>
                    <a:gd name="connsiteY2" fmla="*/ 3579 h 3579"/>
                    <a:gd name="connsiteX3" fmla="*/ 0 w 118136"/>
                    <a:gd name="connsiteY3" fmla="*/ 3579 h 3579"/>
                    <a:gd name="connsiteX4" fmla="*/ 0 w 118136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3579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6" name="Freeform 395">
                  <a:extLst>
                    <a:ext uri="{FF2B5EF4-FFF2-40B4-BE49-F238E27FC236}">
                      <a16:creationId xmlns:a16="http://schemas.microsoft.com/office/drawing/2014/main" id="{D804593D-4AB5-8247-AFA3-45A1C30484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7133" y="1953260"/>
                  <a:ext cx="32218" cy="3579"/>
                </a:xfrm>
                <a:custGeom>
                  <a:avLst/>
                  <a:gdLst>
                    <a:gd name="connsiteX0" fmla="*/ 0 w 32218"/>
                    <a:gd name="connsiteY0" fmla="*/ 0 h 3579"/>
                    <a:gd name="connsiteX1" fmla="*/ 32218 w 32218"/>
                    <a:gd name="connsiteY1" fmla="*/ 0 h 3579"/>
                    <a:gd name="connsiteX2" fmla="*/ 32218 w 32218"/>
                    <a:gd name="connsiteY2" fmla="*/ 3579 h 3579"/>
                    <a:gd name="connsiteX3" fmla="*/ 0 w 32218"/>
                    <a:gd name="connsiteY3" fmla="*/ 3579 h 3579"/>
                    <a:gd name="connsiteX4" fmla="*/ 0 w 32218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3579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7" name="Freeform 396">
                  <a:extLst>
                    <a:ext uri="{FF2B5EF4-FFF2-40B4-BE49-F238E27FC236}">
                      <a16:creationId xmlns:a16="http://schemas.microsoft.com/office/drawing/2014/main" id="{8B2921E8-04E5-704B-9A17-ED1395A52C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671" y="1953260"/>
                  <a:ext cx="25059" cy="3579"/>
                </a:xfrm>
                <a:custGeom>
                  <a:avLst/>
                  <a:gdLst>
                    <a:gd name="connsiteX0" fmla="*/ 0 w 25059"/>
                    <a:gd name="connsiteY0" fmla="*/ 0 h 3579"/>
                    <a:gd name="connsiteX1" fmla="*/ 25059 w 25059"/>
                    <a:gd name="connsiteY1" fmla="*/ 0 h 3579"/>
                    <a:gd name="connsiteX2" fmla="*/ 25059 w 25059"/>
                    <a:gd name="connsiteY2" fmla="*/ 3579 h 3579"/>
                    <a:gd name="connsiteX3" fmla="*/ 0 w 25059"/>
                    <a:gd name="connsiteY3" fmla="*/ 3579 h 3579"/>
                    <a:gd name="connsiteX4" fmla="*/ 0 w 25059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9" h="3579">
                      <a:moveTo>
                        <a:pt x="0" y="0"/>
                      </a:moveTo>
                      <a:lnTo>
                        <a:pt x="25059" y="0"/>
                      </a:lnTo>
                      <a:lnTo>
                        <a:pt x="25059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8" name="Freeform 397">
                  <a:extLst>
                    <a:ext uri="{FF2B5EF4-FFF2-40B4-BE49-F238E27FC236}">
                      <a16:creationId xmlns:a16="http://schemas.microsoft.com/office/drawing/2014/main" id="{C8D1730F-74EB-2141-A20B-7F173F807A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3049" y="1953260"/>
                  <a:ext cx="32218" cy="3579"/>
                </a:xfrm>
                <a:custGeom>
                  <a:avLst/>
                  <a:gdLst>
                    <a:gd name="connsiteX0" fmla="*/ 0 w 32218"/>
                    <a:gd name="connsiteY0" fmla="*/ 0 h 3579"/>
                    <a:gd name="connsiteX1" fmla="*/ 32218 w 32218"/>
                    <a:gd name="connsiteY1" fmla="*/ 0 h 3579"/>
                    <a:gd name="connsiteX2" fmla="*/ 32218 w 32218"/>
                    <a:gd name="connsiteY2" fmla="*/ 3579 h 3579"/>
                    <a:gd name="connsiteX3" fmla="*/ 0 w 32218"/>
                    <a:gd name="connsiteY3" fmla="*/ 3579 h 3579"/>
                    <a:gd name="connsiteX4" fmla="*/ 0 w 32218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3579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Freeform 398">
                  <a:extLst>
                    <a:ext uri="{FF2B5EF4-FFF2-40B4-BE49-F238E27FC236}">
                      <a16:creationId xmlns:a16="http://schemas.microsoft.com/office/drawing/2014/main" id="{CC9DA507-F517-DF41-8A19-D90BD6C3E5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1976531"/>
                  <a:ext cx="26850" cy="3579"/>
                </a:xfrm>
                <a:custGeom>
                  <a:avLst/>
                  <a:gdLst>
                    <a:gd name="connsiteX0" fmla="*/ 0 w 26850"/>
                    <a:gd name="connsiteY0" fmla="*/ 0 h 3579"/>
                    <a:gd name="connsiteX1" fmla="*/ 26850 w 26850"/>
                    <a:gd name="connsiteY1" fmla="*/ 0 h 3579"/>
                    <a:gd name="connsiteX2" fmla="*/ 26850 w 26850"/>
                    <a:gd name="connsiteY2" fmla="*/ 3579 h 3579"/>
                    <a:gd name="connsiteX3" fmla="*/ 0 w 26850"/>
                    <a:gd name="connsiteY3" fmla="*/ 3579 h 3579"/>
                    <a:gd name="connsiteX4" fmla="*/ 0 w 26850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3579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0" name="Freeform 399">
                  <a:extLst>
                    <a:ext uri="{FF2B5EF4-FFF2-40B4-BE49-F238E27FC236}">
                      <a16:creationId xmlns:a16="http://schemas.microsoft.com/office/drawing/2014/main" id="{CA19F00F-82C4-3B41-9DAE-74B73B1C7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1976531"/>
                  <a:ext cx="32218" cy="3579"/>
                </a:xfrm>
                <a:custGeom>
                  <a:avLst/>
                  <a:gdLst>
                    <a:gd name="connsiteX0" fmla="*/ 0 w 32218"/>
                    <a:gd name="connsiteY0" fmla="*/ 0 h 3579"/>
                    <a:gd name="connsiteX1" fmla="*/ 32218 w 32218"/>
                    <a:gd name="connsiteY1" fmla="*/ 0 h 3579"/>
                    <a:gd name="connsiteX2" fmla="*/ 32218 w 32218"/>
                    <a:gd name="connsiteY2" fmla="*/ 3579 h 3579"/>
                    <a:gd name="connsiteX3" fmla="*/ 0 w 32218"/>
                    <a:gd name="connsiteY3" fmla="*/ 3579 h 3579"/>
                    <a:gd name="connsiteX4" fmla="*/ 0 w 32218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3579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1" name="Freeform 400">
                  <a:extLst>
                    <a:ext uri="{FF2B5EF4-FFF2-40B4-BE49-F238E27FC236}">
                      <a16:creationId xmlns:a16="http://schemas.microsoft.com/office/drawing/2014/main" id="{7E544F53-289D-2C4E-A52A-079D38A241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4" y="1976531"/>
                  <a:ext cx="118136" cy="3579"/>
                </a:xfrm>
                <a:custGeom>
                  <a:avLst/>
                  <a:gdLst>
                    <a:gd name="connsiteX0" fmla="*/ 0 w 118136"/>
                    <a:gd name="connsiteY0" fmla="*/ 0 h 3579"/>
                    <a:gd name="connsiteX1" fmla="*/ 118136 w 118136"/>
                    <a:gd name="connsiteY1" fmla="*/ 0 h 3579"/>
                    <a:gd name="connsiteX2" fmla="*/ 118136 w 118136"/>
                    <a:gd name="connsiteY2" fmla="*/ 3579 h 3579"/>
                    <a:gd name="connsiteX3" fmla="*/ 0 w 118136"/>
                    <a:gd name="connsiteY3" fmla="*/ 3579 h 3579"/>
                    <a:gd name="connsiteX4" fmla="*/ 0 w 118136"/>
                    <a:gd name="connsiteY4" fmla="*/ 0 h 3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3579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3579"/>
                      </a:lnTo>
                      <a:lnTo>
                        <a:pt x="0" y="357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2" name="Freeform 401">
                  <a:extLst>
                    <a:ext uri="{FF2B5EF4-FFF2-40B4-BE49-F238E27FC236}">
                      <a16:creationId xmlns:a16="http://schemas.microsoft.com/office/drawing/2014/main" id="{0442585A-0450-7D42-9348-10751AA63B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1996220"/>
                  <a:ext cx="32218" cy="7161"/>
                </a:xfrm>
                <a:custGeom>
                  <a:avLst/>
                  <a:gdLst>
                    <a:gd name="connsiteX0" fmla="*/ 0 w 32218"/>
                    <a:gd name="connsiteY0" fmla="*/ 0 h 7161"/>
                    <a:gd name="connsiteX1" fmla="*/ 32218 w 32218"/>
                    <a:gd name="connsiteY1" fmla="*/ 0 h 7161"/>
                    <a:gd name="connsiteX2" fmla="*/ 32218 w 32218"/>
                    <a:gd name="connsiteY2" fmla="*/ 7161 h 7161"/>
                    <a:gd name="connsiteX3" fmla="*/ 0 w 32218"/>
                    <a:gd name="connsiteY3" fmla="*/ 7161 h 7161"/>
                    <a:gd name="connsiteX4" fmla="*/ 0 w 32218"/>
                    <a:gd name="connsiteY4" fmla="*/ 0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7161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7161"/>
                      </a:lnTo>
                      <a:lnTo>
                        <a:pt x="0" y="7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3" name="Freeform 402">
                  <a:extLst>
                    <a:ext uri="{FF2B5EF4-FFF2-40B4-BE49-F238E27FC236}">
                      <a16:creationId xmlns:a16="http://schemas.microsoft.com/office/drawing/2014/main" id="{83BC4BAA-D909-4E46-89BB-2CD29F8891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4" y="1996220"/>
                  <a:ext cx="118136" cy="7161"/>
                </a:xfrm>
                <a:custGeom>
                  <a:avLst/>
                  <a:gdLst>
                    <a:gd name="connsiteX0" fmla="*/ 0 w 118136"/>
                    <a:gd name="connsiteY0" fmla="*/ 0 h 7161"/>
                    <a:gd name="connsiteX1" fmla="*/ 118136 w 118136"/>
                    <a:gd name="connsiteY1" fmla="*/ 0 h 7161"/>
                    <a:gd name="connsiteX2" fmla="*/ 118136 w 118136"/>
                    <a:gd name="connsiteY2" fmla="*/ 7161 h 7161"/>
                    <a:gd name="connsiteX3" fmla="*/ 0 w 118136"/>
                    <a:gd name="connsiteY3" fmla="*/ 7161 h 7161"/>
                    <a:gd name="connsiteX4" fmla="*/ 0 w 118136"/>
                    <a:gd name="connsiteY4" fmla="*/ 0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7161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7161"/>
                      </a:lnTo>
                      <a:lnTo>
                        <a:pt x="0" y="7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4" name="Freeform 403">
                  <a:extLst>
                    <a:ext uri="{FF2B5EF4-FFF2-40B4-BE49-F238E27FC236}">
                      <a16:creationId xmlns:a16="http://schemas.microsoft.com/office/drawing/2014/main" id="{09ABE8AC-8016-B04B-8ED5-2E10ABEFC3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5" y="2015909"/>
                  <a:ext cx="25059" cy="7161"/>
                </a:xfrm>
                <a:custGeom>
                  <a:avLst/>
                  <a:gdLst>
                    <a:gd name="connsiteX0" fmla="*/ 0 w 25059"/>
                    <a:gd name="connsiteY0" fmla="*/ 0 h 7161"/>
                    <a:gd name="connsiteX1" fmla="*/ 25059 w 25059"/>
                    <a:gd name="connsiteY1" fmla="*/ 0 h 7161"/>
                    <a:gd name="connsiteX2" fmla="*/ 25059 w 25059"/>
                    <a:gd name="connsiteY2" fmla="*/ 7161 h 7161"/>
                    <a:gd name="connsiteX3" fmla="*/ 0 w 25059"/>
                    <a:gd name="connsiteY3" fmla="*/ 7161 h 7161"/>
                    <a:gd name="connsiteX4" fmla="*/ 0 w 25059"/>
                    <a:gd name="connsiteY4" fmla="*/ 0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9" h="7161">
                      <a:moveTo>
                        <a:pt x="0" y="0"/>
                      </a:moveTo>
                      <a:lnTo>
                        <a:pt x="25059" y="0"/>
                      </a:lnTo>
                      <a:lnTo>
                        <a:pt x="25059" y="7161"/>
                      </a:lnTo>
                      <a:lnTo>
                        <a:pt x="0" y="7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5" name="Freeform 404">
                  <a:extLst>
                    <a:ext uri="{FF2B5EF4-FFF2-40B4-BE49-F238E27FC236}">
                      <a16:creationId xmlns:a16="http://schemas.microsoft.com/office/drawing/2014/main" id="{2AC513A2-B7E8-F044-9394-EF72433AA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4603" y="2015909"/>
                  <a:ext cx="119927" cy="7161"/>
                </a:xfrm>
                <a:custGeom>
                  <a:avLst/>
                  <a:gdLst>
                    <a:gd name="connsiteX0" fmla="*/ 0 w 119927"/>
                    <a:gd name="connsiteY0" fmla="*/ 0 h 7161"/>
                    <a:gd name="connsiteX1" fmla="*/ 119927 w 119927"/>
                    <a:gd name="connsiteY1" fmla="*/ 0 h 7161"/>
                    <a:gd name="connsiteX2" fmla="*/ 119927 w 119927"/>
                    <a:gd name="connsiteY2" fmla="*/ 7161 h 7161"/>
                    <a:gd name="connsiteX3" fmla="*/ 0 w 119927"/>
                    <a:gd name="connsiteY3" fmla="*/ 7161 h 7161"/>
                    <a:gd name="connsiteX4" fmla="*/ 0 w 119927"/>
                    <a:gd name="connsiteY4" fmla="*/ 0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927" h="7161">
                      <a:moveTo>
                        <a:pt x="0" y="0"/>
                      </a:moveTo>
                      <a:lnTo>
                        <a:pt x="119927" y="0"/>
                      </a:lnTo>
                      <a:lnTo>
                        <a:pt x="119927" y="7161"/>
                      </a:lnTo>
                      <a:lnTo>
                        <a:pt x="0" y="71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6" name="Freeform 405">
                  <a:extLst>
                    <a:ext uri="{FF2B5EF4-FFF2-40B4-BE49-F238E27FC236}">
                      <a16:creationId xmlns:a16="http://schemas.microsoft.com/office/drawing/2014/main" id="{E4B95D8C-286E-8C47-9E13-63C6D14A8A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2042757"/>
                  <a:ext cx="26850" cy="1791"/>
                </a:xfrm>
                <a:custGeom>
                  <a:avLst/>
                  <a:gdLst>
                    <a:gd name="connsiteX0" fmla="*/ 0 w 26850"/>
                    <a:gd name="connsiteY0" fmla="*/ 0 h 1791"/>
                    <a:gd name="connsiteX1" fmla="*/ 26850 w 26850"/>
                    <a:gd name="connsiteY1" fmla="*/ 0 h 1791"/>
                    <a:gd name="connsiteX2" fmla="*/ 26850 w 26850"/>
                    <a:gd name="connsiteY2" fmla="*/ 1791 h 1791"/>
                    <a:gd name="connsiteX3" fmla="*/ 0 w 26850"/>
                    <a:gd name="connsiteY3" fmla="*/ 1791 h 1791"/>
                    <a:gd name="connsiteX4" fmla="*/ 0 w 26850"/>
                    <a:gd name="connsiteY4" fmla="*/ 0 h 1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1791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1791"/>
                      </a:lnTo>
                      <a:lnTo>
                        <a:pt x="0" y="17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7" name="Freeform 406">
                  <a:extLst>
                    <a:ext uri="{FF2B5EF4-FFF2-40B4-BE49-F238E27FC236}">
                      <a16:creationId xmlns:a16="http://schemas.microsoft.com/office/drawing/2014/main" id="{65F6753F-1CBA-D044-856B-0DF2F9C4C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2042757"/>
                  <a:ext cx="32218" cy="1791"/>
                </a:xfrm>
                <a:custGeom>
                  <a:avLst/>
                  <a:gdLst>
                    <a:gd name="connsiteX0" fmla="*/ 0 w 32218"/>
                    <a:gd name="connsiteY0" fmla="*/ 0 h 1791"/>
                    <a:gd name="connsiteX1" fmla="*/ 32218 w 32218"/>
                    <a:gd name="connsiteY1" fmla="*/ 0 h 1791"/>
                    <a:gd name="connsiteX2" fmla="*/ 32218 w 32218"/>
                    <a:gd name="connsiteY2" fmla="*/ 1791 h 1791"/>
                    <a:gd name="connsiteX3" fmla="*/ 0 w 32218"/>
                    <a:gd name="connsiteY3" fmla="*/ 1791 h 1791"/>
                    <a:gd name="connsiteX4" fmla="*/ 0 w 32218"/>
                    <a:gd name="connsiteY4" fmla="*/ 0 h 1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1791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1791"/>
                      </a:lnTo>
                      <a:lnTo>
                        <a:pt x="0" y="17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Freeform 407">
                  <a:extLst>
                    <a:ext uri="{FF2B5EF4-FFF2-40B4-BE49-F238E27FC236}">
                      <a16:creationId xmlns:a16="http://schemas.microsoft.com/office/drawing/2014/main" id="{41B73260-E3BD-A945-8248-647F91A92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5" y="2042757"/>
                  <a:ext cx="25059" cy="1791"/>
                </a:xfrm>
                <a:custGeom>
                  <a:avLst/>
                  <a:gdLst>
                    <a:gd name="connsiteX0" fmla="*/ 0 w 25059"/>
                    <a:gd name="connsiteY0" fmla="*/ 0 h 1791"/>
                    <a:gd name="connsiteX1" fmla="*/ 25059 w 25059"/>
                    <a:gd name="connsiteY1" fmla="*/ 0 h 1791"/>
                    <a:gd name="connsiteX2" fmla="*/ 25059 w 25059"/>
                    <a:gd name="connsiteY2" fmla="*/ 1791 h 1791"/>
                    <a:gd name="connsiteX3" fmla="*/ 0 w 25059"/>
                    <a:gd name="connsiteY3" fmla="*/ 1791 h 1791"/>
                    <a:gd name="connsiteX4" fmla="*/ 0 w 25059"/>
                    <a:gd name="connsiteY4" fmla="*/ 0 h 1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59" h="1791">
                      <a:moveTo>
                        <a:pt x="0" y="0"/>
                      </a:moveTo>
                      <a:lnTo>
                        <a:pt x="25059" y="0"/>
                      </a:lnTo>
                      <a:lnTo>
                        <a:pt x="25059" y="1791"/>
                      </a:lnTo>
                      <a:lnTo>
                        <a:pt x="0" y="17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9" name="Freeform 408">
                  <a:extLst>
                    <a:ext uri="{FF2B5EF4-FFF2-40B4-BE49-F238E27FC236}">
                      <a16:creationId xmlns:a16="http://schemas.microsoft.com/office/drawing/2014/main" id="{7F84DDF6-A060-974E-A4A4-03AD2BED8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4603" y="2042757"/>
                  <a:ext cx="119927" cy="1791"/>
                </a:xfrm>
                <a:custGeom>
                  <a:avLst/>
                  <a:gdLst>
                    <a:gd name="connsiteX0" fmla="*/ 0 w 119927"/>
                    <a:gd name="connsiteY0" fmla="*/ 0 h 1791"/>
                    <a:gd name="connsiteX1" fmla="*/ 119927 w 119927"/>
                    <a:gd name="connsiteY1" fmla="*/ 0 h 1791"/>
                    <a:gd name="connsiteX2" fmla="*/ 119927 w 119927"/>
                    <a:gd name="connsiteY2" fmla="*/ 1791 h 1791"/>
                    <a:gd name="connsiteX3" fmla="*/ 0 w 119927"/>
                    <a:gd name="connsiteY3" fmla="*/ 1791 h 1791"/>
                    <a:gd name="connsiteX4" fmla="*/ 0 w 119927"/>
                    <a:gd name="connsiteY4" fmla="*/ 0 h 1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9927" h="1791">
                      <a:moveTo>
                        <a:pt x="0" y="0"/>
                      </a:moveTo>
                      <a:lnTo>
                        <a:pt x="119927" y="0"/>
                      </a:lnTo>
                      <a:lnTo>
                        <a:pt x="119927" y="1791"/>
                      </a:lnTo>
                      <a:lnTo>
                        <a:pt x="0" y="17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0" name="Freeform 409">
                  <a:extLst>
                    <a:ext uri="{FF2B5EF4-FFF2-40B4-BE49-F238E27FC236}">
                      <a16:creationId xmlns:a16="http://schemas.microsoft.com/office/drawing/2014/main" id="{4021DF48-A1F3-6546-8DDE-959028B06E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9308" y="2058867"/>
                  <a:ext cx="26850" cy="8949"/>
                </a:xfrm>
                <a:custGeom>
                  <a:avLst/>
                  <a:gdLst>
                    <a:gd name="connsiteX0" fmla="*/ 0 w 26850"/>
                    <a:gd name="connsiteY0" fmla="*/ 0 h 8949"/>
                    <a:gd name="connsiteX1" fmla="*/ 26850 w 26850"/>
                    <a:gd name="connsiteY1" fmla="*/ 0 h 8949"/>
                    <a:gd name="connsiteX2" fmla="*/ 26850 w 26850"/>
                    <a:gd name="connsiteY2" fmla="*/ 8949 h 8949"/>
                    <a:gd name="connsiteX3" fmla="*/ 0 w 26850"/>
                    <a:gd name="connsiteY3" fmla="*/ 8949 h 8949"/>
                    <a:gd name="connsiteX4" fmla="*/ 0 w 26850"/>
                    <a:gd name="connsiteY4" fmla="*/ 0 h 8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850" h="8949">
                      <a:moveTo>
                        <a:pt x="0" y="0"/>
                      </a:moveTo>
                      <a:lnTo>
                        <a:pt x="26850" y="0"/>
                      </a:lnTo>
                      <a:lnTo>
                        <a:pt x="26850" y="8949"/>
                      </a:lnTo>
                      <a:lnTo>
                        <a:pt x="0" y="89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Freeform 410">
                  <a:extLst>
                    <a:ext uri="{FF2B5EF4-FFF2-40B4-BE49-F238E27FC236}">
                      <a16:creationId xmlns:a16="http://schemas.microsoft.com/office/drawing/2014/main" id="{FC70A895-31AB-FD43-886D-4BA51CD501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88687" y="2058867"/>
                  <a:ext cx="32218" cy="8949"/>
                </a:xfrm>
                <a:custGeom>
                  <a:avLst/>
                  <a:gdLst>
                    <a:gd name="connsiteX0" fmla="*/ 0 w 32218"/>
                    <a:gd name="connsiteY0" fmla="*/ 0 h 8949"/>
                    <a:gd name="connsiteX1" fmla="*/ 32218 w 32218"/>
                    <a:gd name="connsiteY1" fmla="*/ 0 h 8949"/>
                    <a:gd name="connsiteX2" fmla="*/ 32218 w 32218"/>
                    <a:gd name="connsiteY2" fmla="*/ 8949 h 8949"/>
                    <a:gd name="connsiteX3" fmla="*/ 0 w 32218"/>
                    <a:gd name="connsiteY3" fmla="*/ 8949 h 8949"/>
                    <a:gd name="connsiteX4" fmla="*/ 0 w 32218"/>
                    <a:gd name="connsiteY4" fmla="*/ 0 h 8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218" h="8949">
                      <a:moveTo>
                        <a:pt x="0" y="0"/>
                      </a:moveTo>
                      <a:lnTo>
                        <a:pt x="32218" y="0"/>
                      </a:lnTo>
                      <a:lnTo>
                        <a:pt x="32218" y="8949"/>
                      </a:lnTo>
                      <a:lnTo>
                        <a:pt x="0" y="89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2" name="Freeform 411">
                  <a:extLst>
                    <a:ext uri="{FF2B5EF4-FFF2-40B4-BE49-F238E27FC236}">
                      <a16:creationId xmlns:a16="http://schemas.microsoft.com/office/drawing/2014/main" id="{23F9CEDE-609A-DD42-8B21-706B136A9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5224" y="2058867"/>
                  <a:ext cx="118136" cy="8949"/>
                </a:xfrm>
                <a:custGeom>
                  <a:avLst/>
                  <a:gdLst>
                    <a:gd name="connsiteX0" fmla="*/ 0 w 118136"/>
                    <a:gd name="connsiteY0" fmla="*/ 0 h 8949"/>
                    <a:gd name="connsiteX1" fmla="*/ 118136 w 118136"/>
                    <a:gd name="connsiteY1" fmla="*/ 0 h 8949"/>
                    <a:gd name="connsiteX2" fmla="*/ 118136 w 118136"/>
                    <a:gd name="connsiteY2" fmla="*/ 8949 h 8949"/>
                    <a:gd name="connsiteX3" fmla="*/ 0 w 118136"/>
                    <a:gd name="connsiteY3" fmla="*/ 8949 h 8949"/>
                    <a:gd name="connsiteX4" fmla="*/ 0 w 118136"/>
                    <a:gd name="connsiteY4" fmla="*/ 0 h 8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136" h="8949">
                      <a:moveTo>
                        <a:pt x="0" y="0"/>
                      </a:moveTo>
                      <a:lnTo>
                        <a:pt x="118136" y="0"/>
                      </a:lnTo>
                      <a:lnTo>
                        <a:pt x="118136" y="8949"/>
                      </a:lnTo>
                      <a:lnTo>
                        <a:pt x="0" y="894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Freeform 412">
                  <a:extLst>
                    <a:ext uri="{FF2B5EF4-FFF2-40B4-BE49-F238E27FC236}">
                      <a16:creationId xmlns:a16="http://schemas.microsoft.com/office/drawing/2014/main" id="{D804A186-884A-B24C-B45D-F90A4039A4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8293" y="2262341"/>
                  <a:ext cx="95968" cy="64709"/>
                </a:xfrm>
                <a:custGeom>
                  <a:avLst/>
                  <a:gdLst>
                    <a:gd name="connsiteX0" fmla="*/ 5578 w 95968"/>
                    <a:gd name="connsiteY0" fmla="*/ 0 h 64709"/>
                    <a:gd name="connsiteX1" fmla="*/ 95968 w 95968"/>
                    <a:gd name="connsiteY1" fmla="*/ 0 h 64709"/>
                    <a:gd name="connsiteX2" fmla="*/ 95968 w 95968"/>
                    <a:gd name="connsiteY2" fmla="*/ 64709 h 64709"/>
                    <a:gd name="connsiteX3" fmla="*/ 0 w 95968"/>
                    <a:gd name="connsiteY3" fmla="*/ 64709 h 64709"/>
                    <a:gd name="connsiteX4" fmla="*/ 5578 w 95968"/>
                    <a:gd name="connsiteY4" fmla="*/ 0 h 64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968" h="64709">
                      <a:moveTo>
                        <a:pt x="5578" y="0"/>
                      </a:moveTo>
                      <a:lnTo>
                        <a:pt x="95968" y="0"/>
                      </a:lnTo>
                      <a:lnTo>
                        <a:pt x="95968" y="64709"/>
                      </a:lnTo>
                      <a:lnTo>
                        <a:pt x="0" y="64709"/>
                      </a:lnTo>
                      <a:lnTo>
                        <a:pt x="557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Freeform 413">
                  <a:extLst>
                    <a:ext uri="{FF2B5EF4-FFF2-40B4-BE49-F238E27FC236}">
                      <a16:creationId xmlns:a16="http://schemas.microsoft.com/office/drawing/2014/main" id="{E0D9ED1D-FE3E-BC4D-B05A-AA1058C30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4905" y="2340337"/>
                  <a:ext cx="109356" cy="16736"/>
                </a:xfrm>
                <a:custGeom>
                  <a:avLst/>
                  <a:gdLst>
                    <a:gd name="connsiteX0" fmla="*/ 10195 w 109356"/>
                    <a:gd name="connsiteY0" fmla="*/ 0 h 16736"/>
                    <a:gd name="connsiteX1" fmla="*/ 12234 w 109356"/>
                    <a:gd name="connsiteY1" fmla="*/ 0 h 16736"/>
                    <a:gd name="connsiteX2" fmla="*/ 100834 w 109356"/>
                    <a:gd name="connsiteY2" fmla="*/ 0 h 16736"/>
                    <a:gd name="connsiteX3" fmla="*/ 109356 w 109356"/>
                    <a:gd name="connsiteY3" fmla="*/ 0 h 16736"/>
                    <a:gd name="connsiteX4" fmla="*/ 109356 w 109356"/>
                    <a:gd name="connsiteY4" fmla="*/ 16736 h 16736"/>
                    <a:gd name="connsiteX5" fmla="*/ 80862 w 109356"/>
                    <a:gd name="connsiteY5" fmla="*/ 16736 h 16736"/>
                    <a:gd name="connsiteX6" fmla="*/ 10195 w 109356"/>
                    <a:gd name="connsiteY6" fmla="*/ 16736 h 16736"/>
                    <a:gd name="connsiteX7" fmla="*/ 0 w 109356"/>
                    <a:gd name="connsiteY7" fmla="*/ 8368 h 16736"/>
                    <a:gd name="connsiteX8" fmla="*/ 10195 w 109356"/>
                    <a:gd name="connsiteY8" fmla="*/ 0 h 167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356" h="16736">
                      <a:moveTo>
                        <a:pt x="10195" y="0"/>
                      </a:moveTo>
                      <a:lnTo>
                        <a:pt x="12234" y="0"/>
                      </a:lnTo>
                      <a:cubicBezTo>
                        <a:pt x="12234" y="0"/>
                        <a:pt x="12234" y="0"/>
                        <a:pt x="100834" y="0"/>
                      </a:cubicBezTo>
                      <a:lnTo>
                        <a:pt x="109356" y="0"/>
                      </a:lnTo>
                      <a:lnTo>
                        <a:pt x="109356" y="16736"/>
                      </a:lnTo>
                      <a:lnTo>
                        <a:pt x="80862" y="16736"/>
                      </a:lnTo>
                      <a:cubicBezTo>
                        <a:pt x="60373" y="16736"/>
                        <a:pt x="36957" y="16736"/>
                        <a:pt x="10195" y="16736"/>
                      </a:cubicBezTo>
                      <a:cubicBezTo>
                        <a:pt x="4078" y="16736"/>
                        <a:pt x="0" y="14644"/>
                        <a:pt x="0" y="8368"/>
                      </a:cubicBezTo>
                      <a:cubicBezTo>
                        <a:pt x="0" y="2092"/>
                        <a:pt x="4078" y="0"/>
                        <a:pt x="1019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059744B0-D4B9-D848-AC0A-8D2B5B1451FA}"/>
                </a:ext>
              </a:extLst>
            </p:cNvPr>
            <p:cNvGrpSpPr/>
            <p:nvPr/>
          </p:nvGrpSpPr>
          <p:grpSpPr>
            <a:xfrm>
              <a:off x="3595275" y="4384260"/>
              <a:ext cx="903672" cy="903672"/>
              <a:chOff x="6342168" y="-1381953"/>
              <a:chExt cx="1542984" cy="1542984"/>
            </a:xfrm>
          </p:grpSpPr>
          <p:grpSp>
            <p:nvGrpSpPr>
              <p:cNvPr id="367" name="Group 366">
                <a:extLst>
                  <a:ext uri="{FF2B5EF4-FFF2-40B4-BE49-F238E27FC236}">
                    <a16:creationId xmlns:a16="http://schemas.microsoft.com/office/drawing/2014/main" id="{F83804CB-4B38-794B-9228-3E0627E9611E}"/>
                  </a:ext>
                </a:extLst>
              </p:cNvPr>
              <p:cNvGrpSpPr/>
              <p:nvPr/>
            </p:nvGrpSpPr>
            <p:grpSpPr>
              <a:xfrm>
                <a:off x="6499068" y="-1210777"/>
                <a:ext cx="1229186" cy="171842"/>
                <a:chOff x="6498321" y="-1210777"/>
                <a:chExt cx="1229186" cy="171842"/>
              </a:xfrm>
              <a:solidFill>
                <a:srgbClr val="54B847"/>
              </a:solidFill>
            </p:grpSpPr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95E0FA7B-5220-714D-B95F-B881D95AB6B2}"/>
                    </a:ext>
                  </a:extLst>
                </p:cNvPr>
                <p:cNvSpPr/>
                <p:nvPr/>
              </p:nvSpPr>
              <p:spPr>
                <a:xfrm rot="7200000">
                  <a:off x="6498182" y="-1210638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0DA52338-70F8-CF46-B68E-2914A7D597BB}"/>
                    </a:ext>
                  </a:extLst>
                </p:cNvPr>
                <p:cNvSpPr/>
                <p:nvPr/>
              </p:nvSpPr>
              <p:spPr>
                <a:xfrm rot="7200000">
                  <a:off x="6709707" y="-1210637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7DC8A81E-9B2A-3B4D-AF07-4D6427F8D7B3}"/>
                    </a:ext>
                  </a:extLst>
                </p:cNvPr>
                <p:cNvSpPr/>
                <p:nvPr/>
              </p:nvSpPr>
              <p:spPr>
                <a:xfrm rot="7200000">
                  <a:off x="6921232" y="-1210637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376" name="Freeform 375">
                  <a:extLst>
                    <a:ext uri="{FF2B5EF4-FFF2-40B4-BE49-F238E27FC236}">
                      <a16:creationId xmlns:a16="http://schemas.microsoft.com/office/drawing/2014/main" id="{7836D47D-D516-EF42-9317-3983F751CB66}"/>
                    </a:ext>
                  </a:extLst>
                </p:cNvPr>
                <p:cNvSpPr/>
                <p:nvPr/>
              </p:nvSpPr>
              <p:spPr>
                <a:xfrm rot="7200000">
                  <a:off x="7132757" y="-1210636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377" name="Freeform 376">
                  <a:extLst>
                    <a:ext uri="{FF2B5EF4-FFF2-40B4-BE49-F238E27FC236}">
                      <a16:creationId xmlns:a16="http://schemas.microsoft.com/office/drawing/2014/main" id="{E596A72E-C3D2-8448-97D4-45393F924461}"/>
                    </a:ext>
                  </a:extLst>
                </p:cNvPr>
                <p:cNvSpPr/>
                <p:nvPr/>
              </p:nvSpPr>
              <p:spPr>
                <a:xfrm rot="7200000">
                  <a:off x="7344282" y="-1210637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378" name="Freeform 377">
                  <a:extLst>
                    <a:ext uri="{FF2B5EF4-FFF2-40B4-BE49-F238E27FC236}">
                      <a16:creationId xmlns:a16="http://schemas.microsoft.com/office/drawing/2014/main" id="{DEED5146-B6F2-684B-B722-511D9BA8EF49}"/>
                    </a:ext>
                  </a:extLst>
                </p:cNvPr>
                <p:cNvSpPr/>
                <p:nvPr/>
              </p:nvSpPr>
              <p:spPr>
                <a:xfrm rot="7200000">
                  <a:off x="7555806" y="-1210636"/>
                  <a:ext cx="171840" cy="171562"/>
                </a:xfrm>
                <a:custGeom>
                  <a:avLst/>
                  <a:gdLst>
                    <a:gd name="connsiteX0" fmla="*/ 95623 w 706365"/>
                    <a:gd name="connsiteY0" fmla="*/ 611730 h 705224"/>
                    <a:gd name="connsiteX1" fmla="*/ 0 w 706365"/>
                    <a:gd name="connsiteY1" fmla="*/ 446106 h 705224"/>
                    <a:gd name="connsiteX2" fmla="*/ 161936 w 706365"/>
                    <a:gd name="connsiteY2" fmla="*/ 352612 h 705224"/>
                    <a:gd name="connsiteX3" fmla="*/ 0 w 706365"/>
                    <a:gd name="connsiteY3" fmla="*/ 259118 h 705224"/>
                    <a:gd name="connsiteX4" fmla="*/ 95623 w 706365"/>
                    <a:gd name="connsiteY4" fmla="*/ 93494 h 705224"/>
                    <a:gd name="connsiteX5" fmla="*/ 257559 w 706365"/>
                    <a:gd name="connsiteY5" fmla="*/ 186988 h 705224"/>
                    <a:gd name="connsiteX6" fmla="*/ 257559 w 706365"/>
                    <a:gd name="connsiteY6" fmla="*/ 0 h 705224"/>
                    <a:gd name="connsiteX7" fmla="*/ 448806 w 706365"/>
                    <a:gd name="connsiteY7" fmla="*/ 0 h 705224"/>
                    <a:gd name="connsiteX8" fmla="*/ 448806 w 706365"/>
                    <a:gd name="connsiteY8" fmla="*/ 186987 h 705224"/>
                    <a:gd name="connsiteX9" fmla="*/ 610742 w 706365"/>
                    <a:gd name="connsiteY9" fmla="*/ 93494 h 705224"/>
                    <a:gd name="connsiteX10" fmla="*/ 706365 w 706365"/>
                    <a:gd name="connsiteY10" fmla="*/ 259118 h 705224"/>
                    <a:gd name="connsiteX11" fmla="*/ 544430 w 706365"/>
                    <a:gd name="connsiteY11" fmla="*/ 352612 h 705224"/>
                    <a:gd name="connsiteX12" fmla="*/ 706365 w 706365"/>
                    <a:gd name="connsiteY12" fmla="*/ 446105 h 705224"/>
                    <a:gd name="connsiteX13" fmla="*/ 610742 w 706365"/>
                    <a:gd name="connsiteY13" fmla="*/ 611730 h 705224"/>
                    <a:gd name="connsiteX14" fmla="*/ 448806 w 706365"/>
                    <a:gd name="connsiteY14" fmla="*/ 518237 h 705224"/>
                    <a:gd name="connsiteX15" fmla="*/ 448806 w 706365"/>
                    <a:gd name="connsiteY15" fmla="*/ 705224 h 705224"/>
                    <a:gd name="connsiteX16" fmla="*/ 257559 w 706365"/>
                    <a:gd name="connsiteY16" fmla="*/ 705224 h 705224"/>
                    <a:gd name="connsiteX17" fmla="*/ 257559 w 706365"/>
                    <a:gd name="connsiteY17" fmla="*/ 518237 h 705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706365" h="705224">
                      <a:moveTo>
                        <a:pt x="95623" y="611730"/>
                      </a:moveTo>
                      <a:lnTo>
                        <a:pt x="0" y="446106"/>
                      </a:lnTo>
                      <a:lnTo>
                        <a:pt x="161936" y="352612"/>
                      </a:lnTo>
                      <a:lnTo>
                        <a:pt x="0" y="259118"/>
                      </a:lnTo>
                      <a:lnTo>
                        <a:pt x="95623" y="93494"/>
                      </a:lnTo>
                      <a:lnTo>
                        <a:pt x="257559" y="186988"/>
                      </a:lnTo>
                      <a:lnTo>
                        <a:pt x="257559" y="0"/>
                      </a:lnTo>
                      <a:lnTo>
                        <a:pt x="448806" y="0"/>
                      </a:lnTo>
                      <a:lnTo>
                        <a:pt x="448806" y="186987"/>
                      </a:lnTo>
                      <a:lnTo>
                        <a:pt x="610742" y="93494"/>
                      </a:lnTo>
                      <a:lnTo>
                        <a:pt x="706365" y="259118"/>
                      </a:lnTo>
                      <a:lnTo>
                        <a:pt x="544430" y="352612"/>
                      </a:lnTo>
                      <a:lnTo>
                        <a:pt x="706365" y="446105"/>
                      </a:lnTo>
                      <a:lnTo>
                        <a:pt x="610742" y="611730"/>
                      </a:lnTo>
                      <a:lnTo>
                        <a:pt x="448806" y="518237"/>
                      </a:lnTo>
                      <a:lnTo>
                        <a:pt x="448806" y="705224"/>
                      </a:lnTo>
                      <a:lnTo>
                        <a:pt x="257559" y="705224"/>
                      </a:lnTo>
                      <a:lnTo>
                        <a:pt x="257559" y="5182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2651FE94-C815-EB4D-96FB-D3005F09ED77}"/>
                  </a:ext>
                </a:extLst>
              </p:cNvPr>
              <p:cNvSpPr/>
              <p:nvPr/>
            </p:nvSpPr>
            <p:spPr>
              <a:xfrm>
                <a:off x="6807200" y="-945808"/>
                <a:ext cx="1016000" cy="197223"/>
              </a:xfrm>
              <a:prstGeom prst="rect">
                <a:avLst/>
              </a:pr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B87D0881-D2A4-0B48-B974-67303191E361}"/>
                  </a:ext>
                </a:extLst>
              </p:cNvPr>
              <p:cNvSpPr/>
              <p:nvPr/>
            </p:nvSpPr>
            <p:spPr>
              <a:xfrm>
                <a:off x="6807200" y="-742886"/>
                <a:ext cx="603624" cy="197223"/>
              </a:xfrm>
              <a:prstGeom prst="rect">
                <a:avLst/>
              </a:pr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0" name="Rectangle 369">
                <a:extLst>
                  <a:ext uri="{FF2B5EF4-FFF2-40B4-BE49-F238E27FC236}">
                    <a16:creationId xmlns:a16="http://schemas.microsoft.com/office/drawing/2014/main" id="{500EE951-F60A-2D41-9C36-50C033FD3ABD}"/>
                  </a:ext>
                </a:extLst>
              </p:cNvPr>
              <p:cNvSpPr/>
              <p:nvPr/>
            </p:nvSpPr>
            <p:spPr>
              <a:xfrm>
                <a:off x="6382650" y="-338377"/>
                <a:ext cx="1016000" cy="197223"/>
              </a:xfrm>
              <a:prstGeom prst="rect">
                <a:avLst/>
              </a:pr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1" name="Rectangle 370">
                <a:extLst>
                  <a:ext uri="{FF2B5EF4-FFF2-40B4-BE49-F238E27FC236}">
                    <a16:creationId xmlns:a16="http://schemas.microsoft.com/office/drawing/2014/main" id="{2BD3DC53-9804-0A44-AFFB-ED86F246CCD1}"/>
                  </a:ext>
                </a:extLst>
              </p:cNvPr>
              <p:cNvSpPr/>
              <p:nvPr/>
            </p:nvSpPr>
            <p:spPr>
              <a:xfrm>
                <a:off x="6382650" y="-135455"/>
                <a:ext cx="424550" cy="197223"/>
              </a:xfrm>
              <a:prstGeom prst="rect">
                <a:avLst/>
              </a:pr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372" name="Freeform 371">
                <a:extLst>
                  <a:ext uri="{FF2B5EF4-FFF2-40B4-BE49-F238E27FC236}">
                    <a16:creationId xmlns:a16="http://schemas.microsoft.com/office/drawing/2014/main" id="{BAFC106B-75A2-1E4A-96A0-CFAE45648E60}"/>
                  </a:ext>
                </a:extLst>
              </p:cNvPr>
              <p:cNvSpPr/>
              <p:nvPr/>
            </p:nvSpPr>
            <p:spPr>
              <a:xfrm rot="5400000">
                <a:off x="6342168" y="-1381953"/>
                <a:ext cx="1542984" cy="1542984"/>
              </a:xfrm>
              <a:custGeom>
                <a:avLst/>
                <a:gdLst>
                  <a:gd name="connsiteX0" fmla="*/ 1266384 w 1542984"/>
                  <a:gd name="connsiteY0" fmla="*/ 458089 h 1542984"/>
                  <a:gd name="connsiteX1" fmla="*/ 1429985 w 1542984"/>
                  <a:gd name="connsiteY1" fmla="*/ 458089 h 1542984"/>
                  <a:gd name="connsiteX2" fmla="*/ 1429985 w 1542984"/>
                  <a:gd name="connsiteY2" fmla="*/ 94807 h 1542984"/>
                  <a:gd name="connsiteX3" fmla="*/ 1266384 w 1542984"/>
                  <a:gd name="connsiteY3" fmla="*/ 94807 h 1542984"/>
                  <a:gd name="connsiteX4" fmla="*/ 1266384 w 1542984"/>
                  <a:gd name="connsiteY4" fmla="*/ 1057622 h 1542984"/>
                  <a:gd name="connsiteX5" fmla="*/ 1429985 w 1542984"/>
                  <a:gd name="connsiteY5" fmla="*/ 1057622 h 1542984"/>
                  <a:gd name="connsiteX6" fmla="*/ 1429985 w 1542984"/>
                  <a:gd name="connsiteY6" fmla="*/ 503808 h 1542984"/>
                  <a:gd name="connsiteX7" fmla="*/ 1266384 w 1542984"/>
                  <a:gd name="connsiteY7" fmla="*/ 503808 h 1542984"/>
                  <a:gd name="connsiteX8" fmla="*/ 1266384 w 1542984"/>
                  <a:gd name="connsiteY8" fmla="*/ 1448176 h 1542984"/>
                  <a:gd name="connsiteX9" fmla="*/ 1429985 w 1542984"/>
                  <a:gd name="connsiteY9" fmla="*/ 1448176 h 1542984"/>
                  <a:gd name="connsiteX10" fmla="*/ 1429985 w 1542984"/>
                  <a:gd name="connsiteY10" fmla="*/ 1103341 h 1542984"/>
                  <a:gd name="connsiteX11" fmla="*/ 1266384 w 1542984"/>
                  <a:gd name="connsiteY11" fmla="*/ 1103341 h 1542984"/>
                  <a:gd name="connsiteX12" fmla="*/ 1065969 w 1542984"/>
                  <a:gd name="connsiteY12" fmla="*/ 458089 h 1542984"/>
                  <a:gd name="connsiteX13" fmla="*/ 1220665 w 1542984"/>
                  <a:gd name="connsiteY13" fmla="*/ 458089 h 1542984"/>
                  <a:gd name="connsiteX14" fmla="*/ 1220665 w 1542984"/>
                  <a:gd name="connsiteY14" fmla="*/ 94807 h 1542984"/>
                  <a:gd name="connsiteX15" fmla="*/ 1065969 w 1542984"/>
                  <a:gd name="connsiteY15" fmla="*/ 94807 h 1542984"/>
                  <a:gd name="connsiteX16" fmla="*/ 1065969 w 1542984"/>
                  <a:gd name="connsiteY16" fmla="*/ 1057622 h 1542984"/>
                  <a:gd name="connsiteX17" fmla="*/ 1220665 w 1542984"/>
                  <a:gd name="connsiteY17" fmla="*/ 1057622 h 1542984"/>
                  <a:gd name="connsiteX18" fmla="*/ 1220665 w 1542984"/>
                  <a:gd name="connsiteY18" fmla="*/ 503808 h 1542984"/>
                  <a:gd name="connsiteX19" fmla="*/ 1065969 w 1542984"/>
                  <a:gd name="connsiteY19" fmla="*/ 503808 h 1542984"/>
                  <a:gd name="connsiteX20" fmla="*/ 1065969 w 1542984"/>
                  <a:gd name="connsiteY20" fmla="*/ 1448176 h 1542984"/>
                  <a:gd name="connsiteX21" fmla="*/ 1220665 w 1542984"/>
                  <a:gd name="connsiteY21" fmla="*/ 1448176 h 1542984"/>
                  <a:gd name="connsiteX22" fmla="*/ 1220665 w 1542984"/>
                  <a:gd name="connsiteY22" fmla="*/ 1103341 h 1542984"/>
                  <a:gd name="connsiteX23" fmla="*/ 1065969 w 1542984"/>
                  <a:gd name="connsiteY23" fmla="*/ 1103341 h 1542984"/>
                  <a:gd name="connsiteX24" fmla="*/ 865554 w 1542984"/>
                  <a:gd name="connsiteY24" fmla="*/ 458089 h 1542984"/>
                  <a:gd name="connsiteX25" fmla="*/ 1020250 w 1542984"/>
                  <a:gd name="connsiteY25" fmla="*/ 458089 h 1542984"/>
                  <a:gd name="connsiteX26" fmla="*/ 1020250 w 1542984"/>
                  <a:gd name="connsiteY26" fmla="*/ 94807 h 1542984"/>
                  <a:gd name="connsiteX27" fmla="*/ 865554 w 1542984"/>
                  <a:gd name="connsiteY27" fmla="*/ 94807 h 1542984"/>
                  <a:gd name="connsiteX28" fmla="*/ 865554 w 1542984"/>
                  <a:gd name="connsiteY28" fmla="*/ 1057622 h 1542984"/>
                  <a:gd name="connsiteX29" fmla="*/ 1020250 w 1542984"/>
                  <a:gd name="connsiteY29" fmla="*/ 1057622 h 1542984"/>
                  <a:gd name="connsiteX30" fmla="*/ 1020250 w 1542984"/>
                  <a:gd name="connsiteY30" fmla="*/ 503808 h 1542984"/>
                  <a:gd name="connsiteX31" fmla="*/ 865554 w 1542984"/>
                  <a:gd name="connsiteY31" fmla="*/ 503808 h 1542984"/>
                  <a:gd name="connsiteX32" fmla="*/ 865554 w 1542984"/>
                  <a:gd name="connsiteY32" fmla="*/ 1448176 h 1542984"/>
                  <a:gd name="connsiteX33" fmla="*/ 1020250 w 1542984"/>
                  <a:gd name="connsiteY33" fmla="*/ 1448176 h 1542984"/>
                  <a:gd name="connsiteX34" fmla="*/ 1020250 w 1542984"/>
                  <a:gd name="connsiteY34" fmla="*/ 1103341 h 1542984"/>
                  <a:gd name="connsiteX35" fmla="*/ 865554 w 1542984"/>
                  <a:gd name="connsiteY35" fmla="*/ 1103341 h 1542984"/>
                  <a:gd name="connsiteX36" fmla="*/ 665139 w 1542984"/>
                  <a:gd name="connsiteY36" fmla="*/ 458089 h 1542984"/>
                  <a:gd name="connsiteX37" fmla="*/ 819835 w 1542984"/>
                  <a:gd name="connsiteY37" fmla="*/ 458089 h 1542984"/>
                  <a:gd name="connsiteX38" fmla="*/ 819835 w 1542984"/>
                  <a:gd name="connsiteY38" fmla="*/ 94807 h 1542984"/>
                  <a:gd name="connsiteX39" fmla="*/ 665139 w 1542984"/>
                  <a:gd name="connsiteY39" fmla="*/ 94807 h 1542984"/>
                  <a:gd name="connsiteX40" fmla="*/ 665139 w 1542984"/>
                  <a:gd name="connsiteY40" fmla="*/ 1057622 h 1542984"/>
                  <a:gd name="connsiteX41" fmla="*/ 819835 w 1542984"/>
                  <a:gd name="connsiteY41" fmla="*/ 1057622 h 1542984"/>
                  <a:gd name="connsiteX42" fmla="*/ 819835 w 1542984"/>
                  <a:gd name="connsiteY42" fmla="*/ 503808 h 1542984"/>
                  <a:gd name="connsiteX43" fmla="*/ 665139 w 1542984"/>
                  <a:gd name="connsiteY43" fmla="*/ 503808 h 1542984"/>
                  <a:gd name="connsiteX44" fmla="*/ 665139 w 1542984"/>
                  <a:gd name="connsiteY44" fmla="*/ 1448176 h 1542984"/>
                  <a:gd name="connsiteX45" fmla="*/ 819835 w 1542984"/>
                  <a:gd name="connsiteY45" fmla="*/ 1448176 h 1542984"/>
                  <a:gd name="connsiteX46" fmla="*/ 819835 w 1542984"/>
                  <a:gd name="connsiteY46" fmla="*/ 1103341 h 1542984"/>
                  <a:gd name="connsiteX47" fmla="*/ 665139 w 1542984"/>
                  <a:gd name="connsiteY47" fmla="*/ 1103341 h 1542984"/>
                  <a:gd name="connsiteX48" fmla="*/ 468894 w 1542984"/>
                  <a:gd name="connsiteY48" fmla="*/ 458089 h 1542984"/>
                  <a:gd name="connsiteX49" fmla="*/ 619420 w 1542984"/>
                  <a:gd name="connsiteY49" fmla="*/ 458089 h 1542984"/>
                  <a:gd name="connsiteX50" fmla="*/ 619420 w 1542984"/>
                  <a:gd name="connsiteY50" fmla="*/ 94807 h 1542984"/>
                  <a:gd name="connsiteX51" fmla="*/ 468894 w 1542984"/>
                  <a:gd name="connsiteY51" fmla="*/ 94807 h 1542984"/>
                  <a:gd name="connsiteX52" fmla="*/ 468894 w 1542984"/>
                  <a:gd name="connsiteY52" fmla="*/ 1057622 h 1542984"/>
                  <a:gd name="connsiteX53" fmla="*/ 619420 w 1542984"/>
                  <a:gd name="connsiteY53" fmla="*/ 1057622 h 1542984"/>
                  <a:gd name="connsiteX54" fmla="*/ 619420 w 1542984"/>
                  <a:gd name="connsiteY54" fmla="*/ 503808 h 1542984"/>
                  <a:gd name="connsiteX55" fmla="*/ 468894 w 1542984"/>
                  <a:gd name="connsiteY55" fmla="*/ 503808 h 1542984"/>
                  <a:gd name="connsiteX56" fmla="*/ 468894 w 1542984"/>
                  <a:gd name="connsiteY56" fmla="*/ 1448176 h 1542984"/>
                  <a:gd name="connsiteX57" fmla="*/ 619420 w 1542984"/>
                  <a:gd name="connsiteY57" fmla="*/ 1448176 h 1542984"/>
                  <a:gd name="connsiteX58" fmla="*/ 619420 w 1542984"/>
                  <a:gd name="connsiteY58" fmla="*/ 1103341 h 1542984"/>
                  <a:gd name="connsiteX59" fmla="*/ 468894 w 1542984"/>
                  <a:gd name="connsiteY59" fmla="*/ 1103341 h 1542984"/>
                  <a:gd name="connsiteX60" fmla="*/ 113000 w 1542984"/>
                  <a:gd name="connsiteY60" fmla="*/ 1448176 h 1542984"/>
                  <a:gd name="connsiteX61" fmla="*/ 385322 w 1542984"/>
                  <a:gd name="connsiteY61" fmla="*/ 1448176 h 1542984"/>
                  <a:gd name="connsiteX62" fmla="*/ 385322 w 1542984"/>
                  <a:gd name="connsiteY62" fmla="*/ 94807 h 1542984"/>
                  <a:gd name="connsiteX63" fmla="*/ 113000 w 1542984"/>
                  <a:gd name="connsiteY63" fmla="*/ 94807 h 1542984"/>
                  <a:gd name="connsiteX64" fmla="*/ 0 w 1542984"/>
                  <a:gd name="connsiteY64" fmla="*/ 1426257 h 1542984"/>
                  <a:gd name="connsiteX65" fmla="*/ 0 w 1542984"/>
                  <a:gd name="connsiteY65" fmla="*/ 116727 h 1542984"/>
                  <a:gd name="connsiteX66" fmla="*/ 116727 w 1542984"/>
                  <a:gd name="connsiteY66" fmla="*/ 0 h 1542984"/>
                  <a:gd name="connsiteX67" fmla="*/ 1426257 w 1542984"/>
                  <a:gd name="connsiteY67" fmla="*/ 0 h 1542984"/>
                  <a:gd name="connsiteX68" fmla="*/ 1542984 w 1542984"/>
                  <a:gd name="connsiteY68" fmla="*/ 116727 h 1542984"/>
                  <a:gd name="connsiteX69" fmla="*/ 1542984 w 1542984"/>
                  <a:gd name="connsiteY69" fmla="*/ 1426257 h 1542984"/>
                  <a:gd name="connsiteX70" fmla="*/ 1426257 w 1542984"/>
                  <a:gd name="connsiteY70" fmla="*/ 1542984 h 1542984"/>
                  <a:gd name="connsiteX71" fmla="*/ 116727 w 1542984"/>
                  <a:gd name="connsiteY71" fmla="*/ 1542984 h 1542984"/>
                  <a:gd name="connsiteX72" fmla="*/ 0 w 1542984"/>
                  <a:gd name="connsiteY72" fmla="*/ 1426257 h 15429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1542984" h="1542984">
                    <a:moveTo>
                      <a:pt x="1266384" y="458089"/>
                    </a:moveTo>
                    <a:lnTo>
                      <a:pt x="1429985" y="458089"/>
                    </a:lnTo>
                    <a:lnTo>
                      <a:pt x="1429985" y="94807"/>
                    </a:lnTo>
                    <a:lnTo>
                      <a:pt x="1266384" y="94807"/>
                    </a:lnTo>
                    <a:close/>
                    <a:moveTo>
                      <a:pt x="1266384" y="1057622"/>
                    </a:moveTo>
                    <a:lnTo>
                      <a:pt x="1429985" y="1057622"/>
                    </a:lnTo>
                    <a:lnTo>
                      <a:pt x="1429985" y="503808"/>
                    </a:lnTo>
                    <a:lnTo>
                      <a:pt x="1266384" y="503808"/>
                    </a:lnTo>
                    <a:close/>
                    <a:moveTo>
                      <a:pt x="1266384" y="1448176"/>
                    </a:moveTo>
                    <a:lnTo>
                      <a:pt x="1429985" y="1448176"/>
                    </a:lnTo>
                    <a:lnTo>
                      <a:pt x="1429985" y="1103341"/>
                    </a:lnTo>
                    <a:lnTo>
                      <a:pt x="1266384" y="1103341"/>
                    </a:lnTo>
                    <a:close/>
                    <a:moveTo>
                      <a:pt x="1065969" y="458089"/>
                    </a:moveTo>
                    <a:lnTo>
                      <a:pt x="1220665" y="458089"/>
                    </a:lnTo>
                    <a:lnTo>
                      <a:pt x="1220665" y="94807"/>
                    </a:lnTo>
                    <a:lnTo>
                      <a:pt x="1065969" y="94807"/>
                    </a:lnTo>
                    <a:close/>
                    <a:moveTo>
                      <a:pt x="1065969" y="1057622"/>
                    </a:moveTo>
                    <a:lnTo>
                      <a:pt x="1220665" y="1057622"/>
                    </a:lnTo>
                    <a:lnTo>
                      <a:pt x="1220665" y="503808"/>
                    </a:lnTo>
                    <a:lnTo>
                      <a:pt x="1065969" y="503808"/>
                    </a:lnTo>
                    <a:close/>
                    <a:moveTo>
                      <a:pt x="1065969" y="1448176"/>
                    </a:moveTo>
                    <a:lnTo>
                      <a:pt x="1220665" y="1448176"/>
                    </a:lnTo>
                    <a:lnTo>
                      <a:pt x="1220665" y="1103341"/>
                    </a:lnTo>
                    <a:lnTo>
                      <a:pt x="1065969" y="1103341"/>
                    </a:lnTo>
                    <a:close/>
                    <a:moveTo>
                      <a:pt x="865554" y="458089"/>
                    </a:moveTo>
                    <a:lnTo>
                      <a:pt x="1020250" y="458089"/>
                    </a:lnTo>
                    <a:lnTo>
                      <a:pt x="1020250" y="94807"/>
                    </a:lnTo>
                    <a:lnTo>
                      <a:pt x="865554" y="94807"/>
                    </a:lnTo>
                    <a:close/>
                    <a:moveTo>
                      <a:pt x="865554" y="1057622"/>
                    </a:moveTo>
                    <a:lnTo>
                      <a:pt x="1020250" y="1057622"/>
                    </a:lnTo>
                    <a:lnTo>
                      <a:pt x="1020250" y="503808"/>
                    </a:lnTo>
                    <a:lnTo>
                      <a:pt x="865554" y="503808"/>
                    </a:lnTo>
                    <a:close/>
                    <a:moveTo>
                      <a:pt x="865554" y="1448176"/>
                    </a:moveTo>
                    <a:lnTo>
                      <a:pt x="1020250" y="1448176"/>
                    </a:lnTo>
                    <a:lnTo>
                      <a:pt x="1020250" y="1103341"/>
                    </a:lnTo>
                    <a:lnTo>
                      <a:pt x="865554" y="1103341"/>
                    </a:lnTo>
                    <a:close/>
                    <a:moveTo>
                      <a:pt x="665139" y="458089"/>
                    </a:moveTo>
                    <a:lnTo>
                      <a:pt x="819835" y="458089"/>
                    </a:lnTo>
                    <a:lnTo>
                      <a:pt x="819835" y="94807"/>
                    </a:lnTo>
                    <a:lnTo>
                      <a:pt x="665139" y="94807"/>
                    </a:lnTo>
                    <a:close/>
                    <a:moveTo>
                      <a:pt x="665139" y="1057622"/>
                    </a:moveTo>
                    <a:lnTo>
                      <a:pt x="819835" y="1057622"/>
                    </a:lnTo>
                    <a:lnTo>
                      <a:pt x="819835" y="503808"/>
                    </a:lnTo>
                    <a:lnTo>
                      <a:pt x="665139" y="503808"/>
                    </a:lnTo>
                    <a:close/>
                    <a:moveTo>
                      <a:pt x="665139" y="1448176"/>
                    </a:moveTo>
                    <a:lnTo>
                      <a:pt x="819835" y="1448176"/>
                    </a:lnTo>
                    <a:lnTo>
                      <a:pt x="819835" y="1103341"/>
                    </a:lnTo>
                    <a:lnTo>
                      <a:pt x="665139" y="1103341"/>
                    </a:lnTo>
                    <a:close/>
                    <a:moveTo>
                      <a:pt x="468894" y="458089"/>
                    </a:moveTo>
                    <a:lnTo>
                      <a:pt x="619420" y="458089"/>
                    </a:lnTo>
                    <a:lnTo>
                      <a:pt x="619420" y="94807"/>
                    </a:lnTo>
                    <a:lnTo>
                      <a:pt x="468894" y="94807"/>
                    </a:lnTo>
                    <a:close/>
                    <a:moveTo>
                      <a:pt x="468894" y="1057622"/>
                    </a:moveTo>
                    <a:lnTo>
                      <a:pt x="619420" y="1057622"/>
                    </a:lnTo>
                    <a:lnTo>
                      <a:pt x="619420" y="503808"/>
                    </a:lnTo>
                    <a:lnTo>
                      <a:pt x="468894" y="503808"/>
                    </a:lnTo>
                    <a:close/>
                    <a:moveTo>
                      <a:pt x="468894" y="1448176"/>
                    </a:moveTo>
                    <a:lnTo>
                      <a:pt x="619420" y="1448176"/>
                    </a:lnTo>
                    <a:lnTo>
                      <a:pt x="619420" y="1103341"/>
                    </a:lnTo>
                    <a:lnTo>
                      <a:pt x="468894" y="1103341"/>
                    </a:lnTo>
                    <a:close/>
                    <a:moveTo>
                      <a:pt x="113000" y="1448176"/>
                    </a:moveTo>
                    <a:lnTo>
                      <a:pt x="385322" y="1448176"/>
                    </a:lnTo>
                    <a:lnTo>
                      <a:pt x="385322" y="94807"/>
                    </a:lnTo>
                    <a:lnTo>
                      <a:pt x="113000" y="94807"/>
                    </a:lnTo>
                    <a:close/>
                    <a:moveTo>
                      <a:pt x="0" y="1426257"/>
                    </a:moveTo>
                    <a:lnTo>
                      <a:pt x="0" y="116727"/>
                    </a:lnTo>
                    <a:cubicBezTo>
                      <a:pt x="0" y="52260"/>
                      <a:pt x="52260" y="0"/>
                      <a:pt x="116727" y="0"/>
                    </a:cubicBezTo>
                    <a:lnTo>
                      <a:pt x="1426257" y="0"/>
                    </a:lnTo>
                    <a:cubicBezTo>
                      <a:pt x="1490724" y="0"/>
                      <a:pt x="1542984" y="52260"/>
                      <a:pt x="1542984" y="116727"/>
                    </a:cubicBezTo>
                    <a:lnTo>
                      <a:pt x="1542984" y="1426257"/>
                    </a:lnTo>
                    <a:cubicBezTo>
                      <a:pt x="1542984" y="1490724"/>
                      <a:pt x="1490724" y="1542984"/>
                      <a:pt x="1426257" y="1542984"/>
                    </a:cubicBezTo>
                    <a:lnTo>
                      <a:pt x="116727" y="1542984"/>
                    </a:lnTo>
                    <a:cubicBezTo>
                      <a:pt x="52260" y="1542984"/>
                      <a:pt x="0" y="1490724"/>
                      <a:pt x="0" y="1426257"/>
                    </a:cubicBezTo>
                    <a:close/>
                  </a:path>
                </a:pathLst>
              </a:cu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91849DF2-4270-6848-94F2-F9F6DF9CA2A8}"/>
                </a:ext>
              </a:extLst>
            </p:cNvPr>
            <p:cNvGrpSpPr/>
            <p:nvPr/>
          </p:nvGrpSpPr>
          <p:grpSpPr>
            <a:xfrm>
              <a:off x="5395435" y="3994064"/>
              <a:ext cx="856374" cy="1348754"/>
              <a:chOff x="6066378" y="-1044022"/>
              <a:chExt cx="1555341" cy="2449599"/>
            </a:xfrm>
          </p:grpSpPr>
          <p:sp>
            <p:nvSpPr>
              <p:cNvPr id="291" name="AutoShape 89">
                <a:extLst>
                  <a:ext uri="{FF2B5EF4-FFF2-40B4-BE49-F238E27FC236}">
                    <a16:creationId xmlns:a16="http://schemas.microsoft.com/office/drawing/2014/main" id="{A76762BE-975F-284F-8B09-5FCCA4ACF16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066378" y="-1044022"/>
                <a:ext cx="1555341" cy="2396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2" name="Freeform 95">
                <a:extLst>
                  <a:ext uri="{FF2B5EF4-FFF2-40B4-BE49-F238E27FC236}">
                    <a16:creationId xmlns:a16="http://schemas.microsoft.com/office/drawing/2014/main" id="{F74D697B-8D81-E544-9DEE-E8FEAD9DC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3268" y="247871"/>
                <a:ext cx="597819" cy="48129"/>
              </a:xfrm>
              <a:custGeom>
                <a:avLst/>
                <a:gdLst>
                  <a:gd name="T0" fmla="*/ 129 w 129"/>
                  <a:gd name="T1" fmla="*/ 7 h 10"/>
                  <a:gd name="T2" fmla="*/ 127 w 129"/>
                  <a:gd name="T3" fmla="*/ 10 h 10"/>
                  <a:gd name="T4" fmla="*/ 2 w 129"/>
                  <a:gd name="T5" fmla="*/ 10 h 10"/>
                  <a:gd name="T6" fmla="*/ 0 w 129"/>
                  <a:gd name="T7" fmla="*/ 7 h 10"/>
                  <a:gd name="T8" fmla="*/ 0 w 129"/>
                  <a:gd name="T9" fmla="*/ 2 h 10"/>
                  <a:gd name="T10" fmla="*/ 2 w 129"/>
                  <a:gd name="T11" fmla="*/ 0 h 10"/>
                  <a:gd name="T12" fmla="*/ 127 w 129"/>
                  <a:gd name="T13" fmla="*/ 0 h 10"/>
                  <a:gd name="T14" fmla="*/ 129 w 129"/>
                  <a:gd name="T15" fmla="*/ 2 h 10"/>
                  <a:gd name="T16" fmla="*/ 129 w 129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0">
                    <a:moveTo>
                      <a:pt x="129" y="7"/>
                    </a:moveTo>
                    <a:cubicBezTo>
                      <a:pt x="129" y="9"/>
                      <a:pt x="128" y="10"/>
                      <a:pt x="127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0"/>
                      <a:pt x="129" y="1"/>
                      <a:pt x="129" y="2"/>
                    </a:cubicBezTo>
                    <a:lnTo>
                      <a:pt x="129" y="7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293" name="Group 292">
                <a:extLst>
                  <a:ext uri="{FF2B5EF4-FFF2-40B4-BE49-F238E27FC236}">
                    <a16:creationId xmlns:a16="http://schemas.microsoft.com/office/drawing/2014/main" id="{3F0885CA-007F-034B-8934-551E959012C2}"/>
                  </a:ext>
                </a:extLst>
              </p:cNvPr>
              <p:cNvGrpSpPr/>
              <p:nvPr/>
            </p:nvGrpSpPr>
            <p:grpSpPr>
              <a:xfrm>
                <a:off x="6362752" y="207340"/>
                <a:ext cx="922058" cy="696608"/>
                <a:chOff x="6362752" y="207340"/>
                <a:chExt cx="922058" cy="696608"/>
              </a:xfrm>
            </p:grpSpPr>
            <p:sp>
              <p:nvSpPr>
                <p:cNvPr id="312" name="Freeform 311">
                  <a:extLst>
                    <a:ext uri="{FF2B5EF4-FFF2-40B4-BE49-F238E27FC236}">
                      <a16:creationId xmlns:a16="http://schemas.microsoft.com/office/drawing/2014/main" id="{1565E6C6-AEC5-CA46-BB83-2C2FFB093A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62752" y="207340"/>
                  <a:ext cx="922058" cy="696608"/>
                </a:xfrm>
                <a:custGeom>
                  <a:avLst/>
                  <a:gdLst>
                    <a:gd name="connsiteX0" fmla="*/ 64128 w 922058"/>
                    <a:gd name="connsiteY0" fmla="*/ 116523 h 696608"/>
                    <a:gd name="connsiteX1" fmla="*/ 45598 w 922058"/>
                    <a:gd name="connsiteY1" fmla="*/ 139600 h 696608"/>
                    <a:gd name="connsiteX2" fmla="*/ 45598 w 922058"/>
                    <a:gd name="connsiteY2" fmla="*/ 638067 h 696608"/>
                    <a:gd name="connsiteX3" fmla="*/ 64128 w 922058"/>
                    <a:gd name="connsiteY3" fmla="*/ 661144 h 696608"/>
                    <a:gd name="connsiteX4" fmla="*/ 865534 w 922058"/>
                    <a:gd name="connsiteY4" fmla="*/ 661144 h 696608"/>
                    <a:gd name="connsiteX5" fmla="*/ 884063 w 922058"/>
                    <a:gd name="connsiteY5" fmla="*/ 638067 h 696608"/>
                    <a:gd name="connsiteX6" fmla="*/ 884063 w 922058"/>
                    <a:gd name="connsiteY6" fmla="*/ 139600 h 696608"/>
                    <a:gd name="connsiteX7" fmla="*/ 865534 w 922058"/>
                    <a:gd name="connsiteY7" fmla="*/ 116523 h 696608"/>
                    <a:gd name="connsiteX8" fmla="*/ 64128 w 922058"/>
                    <a:gd name="connsiteY8" fmla="*/ 116523 h 696608"/>
                    <a:gd name="connsiteX9" fmla="*/ 64869 w 922058"/>
                    <a:gd name="connsiteY9" fmla="*/ 0 h 696608"/>
                    <a:gd name="connsiteX10" fmla="*/ 852556 w 922058"/>
                    <a:gd name="connsiteY10" fmla="*/ 0 h 696608"/>
                    <a:gd name="connsiteX11" fmla="*/ 922058 w 922058"/>
                    <a:gd name="connsiteY11" fmla="*/ 64586 h 696608"/>
                    <a:gd name="connsiteX12" fmla="*/ 922058 w 922058"/>
                    <a:gd name="connsiteY12" fmla="*/ 622795 h 696608"/>
                    <a:gd name="connsiteX13" fmla="*/ 852556 w 922058"/>
                    <a:gd name="connsiteY13" fmla="*/ 696608 h 696608"/>
                    <a:gd name="connsiteX14" fmla="*/ 74136 w 922058"/>
                    <a:gd name="connsiteY14" fmla="*/ 696608 h 696608"/>
                    <a:gd name="connsiteX15" fmla="*/ 0 w 922058"/>
                    <a:gd name="connsiteY15" fmla="*/ 622795 h 696608"/>
                    <a:gd name="connsiteX16" fmla="*/ 0 w 922058"/>
                    <a:gd name="connsiteY16" fmla="*/ 55360 h 696608"/>
                    <a:gd name="connsiteX17" fmla="*/ 64869 w 922058"/>
                    <a:gd name="connsiteY17" fmla="*/ 0 h 69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22058" h="696608">
                      <a:moveTo>
                        <a:pt x="64128" y="116523"/>
                      </a:moveTo>
                      <a:cubicBezTo>
                        <a:pt x="54863" y="116523"/>
                        <a:pt x="45598" y="125754"/>
                        <a:pt x="45598" y="139600"/>
                      </a:cubicBezTo>
                      <a:cubicBezTo>
                        <a:pt x="45598" y="139600"/>
                        <a:pt x="45598" y="139600"/>
                        <a:pt x="45598" y="638067"/>
                      </a:cubicBezTo>
                      <a:cubicBezTo>
                        <a:pt x="45598" y="651913"/>
                        <a:pt x="54863" y="661144"/>
                        <a:pt x="64128" y="661144"/>
                      </a:cubicBezTo>
                      <a:cubicBezTo>
                        <a:pt x="64128" y="661144"/>
                        <a:pt x="64128" y="661144"/>
                        <a:pt x="865534" y="661144"/>
                      </a:cubicBezTo>
                      <a:cubicBezTo>
                        <a:pt x="874798" y="661144"/>
                        <a:pt x="884063" y="651913"/>
                        <a:pt x="884063" y="638067"/>
                      </a:cubicBezTo>
                      <a:lnTo>
                        <a:pt x="884063" y="139600"/>
                      </a:lnTo>
                      <a:cubicBezTo>
                        <a:pt x="884063" y="125754"/>
                        <a:pt x="874798" y="116523"/>
                        <a:pt x="865534" y="116523"/>
                      </a:cubicBezTo>
                      <a:cubicBezTo>
                        <a:pt x="865534" y="116523"/>
                        <a:pt x="865534" y="116523"/>
                        <a:pt x="64128" y="116523"/>
                      </a:cubicBezTo>
                      <a:close/>
                      <a:moveTo>
                        <a:pt x="64869" y="0"/>
                      </a:moveTo>
                      <a:cubicBezTo>
                        <a:pt x="852556" y="0"/>
                        <a:pt x="852556" y="0"/>
                        <a:pt x="852556" y="0"/>
                      </a:cubicBezTo>
                      <a:cubicBezTo>
                        <a:pt x="889624" y="0"/>
                        <a:pt x="922058" y="27680"/>
                        <a:pt x="922058" y="64586"/>
                      </a:cubicBezTo>
                      <a:cubicBezTo>
                        <a:pt x="922058" y="622795"/>
                        <a:pt x="922058" y="622795"/>
                        <a:pt x="922058" y="622795"/>
                      </a:cubicBezTo>
                      <a:cubicBezTo>
                        <a:pt x="922058" y="659702"/>
                        <a:pt x="889624" y="696608"/>
                        <a:pt x="852556" y="696608"/>
                      </a:cubicBezTo>
                      <a:lnTo>
                        <a:pt x="74136" y="696608"/>
                      </a:lnTo>
                      <a:cubicBezTo>
                        <a:pt x="32434" y="696608"/>
                        <a:pt x="0" y="659702"/>
                        <a:pt x="0" y="622795"/>
                      </a:cubicBezTo>
                      <a:cubicBezTo>
                        <a:pt x="0" y="55360"/>
                        <a:pt x="0" y="55360"/>
                        <a:pt x="0" y="55360"/>
                      </a:cubicBezTo>
                      <a:cubicBezTo>
                        <a:pt x="0" y="18453"/>
                        <a:pt x="23167" y="0"/>
                        <a:pt x="64869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3" name="Rectangle 97">
                  <a:extLst>
                    <a:ext uri="{FF2B5EF4-FFF2-40B4-BE49-F238E27FC236}">
                      <a16:creationId xmlns:a16="http://schemas.microsoft.com/office/drawing/2014/main" id="{7401177D-D208-5A4F-B81D-16C7A1CA3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59328"/>
                  <a:ext cx="10132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4" name="Rectangle 98">
                  <a:extLst>
                    <a:ext uri="{FF2B5EF4-FFF2-40B4-BE49-F238E27FC236}">
                      <a16:creationId xmlns:a16="http://schemas.microsoft.com/office/drawing/2014/main" id="{D6BA610D-9FEE-144B-9F24-F864F95CC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6996" y="453056"/>
                  <a:ext cx="9625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5" name="Rectangle 99">
                  <a:extLst>
                    <a:ext uri="{FF2B5EF4-FFF2-40B4-BE49-F238E27FC236}">
                      <a16:creationId xmlns:a16="http://schemas.microsoft.com/office/drawing/2014/main" id="{B27F798B-C539-3941-BB5E-F4279B4FB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53056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6" name="Rectangle 100">
                  <a:extLst>
                    <a:ext uri="{FF2B5EF4-FFF2-40B4-BE49-F238E27FC236}">
                      <a16:creationId xmlns:a16="http://schemas.microsoft.com/office/drawing/2014/main" id="{D166C9D1-C6EA-214A-B227-E8940B1CD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59328"/>
                  <a:ext cx="3546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7" name="Rectangle 101">
                  <a:extLst>
                    <a:ext uri="{FF2B5EF4-FFF2-40B4-BE49-F238E27FC236}">
                      <a16:creationId xmlns:a16="http://schemas.microsoft.com/office/drawing/2014/main" id="{2D9FB636-77BD-B745-A3E2-0F0F696540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8" name="Rectangle 102">
                  <a:extLst>
                    <a:ext uri="{FF2B5EF4-FFF2-40B4-BE49-F238E27FC236}">
                      <a16:creationId xmlns:a16="http://schemas.microsoft.com/office/drawing/2014/main" id="{6AD6F5FE-C5FF-854D-A48F-1AD339778E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397327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9" name="Rectangle 103">
                  <a:extLst>
                    <a:ext uri="{FF2B5EF4-FFF2-40B4-BE49-F238E27FC236}">
                      <a16:creationId xmlns:a16="http://schemas.microsoft.com/office/drawing/2014/main" id="{FC152C9F-99C6-E649-BEDD-2D02A7280D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25191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0" name="Rectangle 104">
                  <a:extLst>
                    <a:ext uri="{FF2B5EF4-FFF2-40B4-BE49-F238E27FC236}">
                      <a16:creationId xmlns:a16="http://schemas.microsoft.com/office/drawing/2014/main" id="{45B5A2AA-3D94-B345-890C-3ED1E70573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25191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1" name="Rectangle 105">
                  <a:extLst>
                    <a:ext uri="{FF2B5EF4-FFF2-40B4-BE49-F238E27FC236}">
                      <a16:creationId xmlns:a16="http://schemas.microsoft.com/office/drawing/2014/main" id="{607BCB0F-9534-4C49-A4F3-37743CB91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25191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2" name="Rectangle 106">
                  <a:extLst>
                    <a:ext uri="{FF2B5EF4-FFF2-40B4-BE49-F238E27FC236}">
                      <a16:creationId xmlns:a16="http://schemas.microsoft.com/office/drawing/2014/main" id="{F6D46A43-55E5-7349-A0A5-20B8B2E03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25191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3" name="Rectangle 107">
                  <a:extLst>
                    <a:ext uri="{FF2B5EF4-FFF2-40B4-BE49-F238E27FC236}">
                      <a16:creationId xmlns:a16="http://schemas.microsoft.com/office/drawing/2014/main" id="{A141C6EF-4A02-8548-B3E8-AA5A8F667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4" name="Rectangle 108">
                  <a:extLst>
                    <a:ext uri="{FF2B5EF4-FFF2-40B4-BE49-F238E27FC236}">
                      <a16:creationId xmlns:a16="http://schemas.microsoft.com/office/drawing/2014/main" id="{FC90524B-672F-4644-AC03-DCE754939A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5" name="Rectangle 109">
                  <a:extLst>
                    <a:ext uri="{FF2B5EF4-FFF2-40B4-BE49-F238E27FC236}">
                      <a16:creationId xmlns:a16="http://schemas.microsoft.com/office/drawing/2014/main" id="{9BB62029-DD7A-1940-9E74-A70A13527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6" name="Rectangle 110">
                  <a:extLst>
                    <a:ext uri="{FF2B5EF4-FFF2-40B4-BE49-F238E27FC236}">
                      <a16:creationId xmlns:a16="http://schemas.microsoft.com/office/drawing/2014/main" id="{7271B172-1E5A-7F44-8BB0-175480370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7" name="Rectangle 111">
                  <a:extLst>
                    <a:ext uri="{FF2B5EF4-FFF2-40B4-BE49-F238E27FC236}">
                      <a16:creationId xmlns:a16="http://schemas.microsoft.com/office/drawing/2014/main" id="{0B6744C2-D6BB-E04C-9BE0-92D0837F11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59328"/>
                  <a:ext cx="169721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8" name="Rectangle 112">
                  <a:extLst>
                    <a:ext uri="{FF2B5EF4-FFF2-40B4-BE49-F238E27FC236}">
                      <a16:creationId xmlns:a16="http://schemas.microsoft.com/office/drawing/2014/main" id="{B6ABC7E2-7215-2A44-96F4-043F12A90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97327"/>
                  <a:ext cx="169721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29" name="Rectangle 113">
                  <a:extLst>
                    <a:ext uri="{FF2B5EF4-FFF2-40B4-BE49-F238E27FC236}">
                      <a16:creationId xmlns:a16="http://schemas.microsoft.com/office/drawing/2014/main" id="{A1DB943E-698C-2146-B51A-983B8D6F88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53056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0" name="Rectangle 114">
                  <a:extLst>
                    <a:ext uri="{FF2B5EF4-FFF2-40B4-BE49-F238E27FC236}">
                      <a16:creationId xmlns:a16="http://schemas.microsoft.com/office/drawing/2014/main" id="{BE13F81B-61A9-AF48-9F64-141986BEC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53056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1" name="Rectangle 115">
                  <a:extLst>
                    <a:ext uri="{FF2B5EF4-FFF2-40B4-BE49-F238E27FC236}">
                      <a16:creationId xmlns:a16="http://schemas.microsoft.com/office/drawing/2014/main" id="{DE20F284-0570-7C4C-9CF8-B6393A013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425191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2" name="Rectangle 116">
                  <a:extLst>
                    <a:ext uri="{FF2B5EF4-FFF2-40B4-BE49-F238E27FC236}">
                      <a16:creationId xmlns:a16="http://schemas.microsoft.com/office/drawing/2014/main" id="{9D8C9B82-4CAC-8D4E-B2C8-DFB0CEE38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72113"/>
                  <a:ext cx="35464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3" name="Rectangle 117">
                  <a:extLst>
                    <a:ext uri="{FF2B5EF4-FFF2-40B4-BE49-F238E27FC236}">
                      <a16:creationId xmlns:a16="http://schemas.microsoft.com/office/drawing/2014/main" id="{025376E7-7112-774F-A417-3002EF753A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10109"/>
                  <a:ext cx="37998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4" name="Rectangle 118">
                  <a:extLst>
                    <a:ext uri="{FF2B5EF4-FFF2-40B4-BE49-F238E27FC236}">
                      <a16:creationId xmlns:a16="http://schemas.microsoft.com/office/drawing/2014/main" id="{1CD5358F-4395-A846-A649-A83DD83B8A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10109"/>
                  <a:ext cx="45595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5" name="Rectangle 119">
                  <a:extLst>
                    <a:ext uri="{FF2B5EF4-FFF2-40B4-BE49-F238E27FC236}">
                      <a16:creationId xmlns:a16="http://schemas.microsoft.com/office/drawing/2014/main" id="{585A3599-B811-2746-AD6A-2B2D9C1A2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32908"/>
                  <a:ext cx="37998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6" name="Rectangle 120">
                  <a:extLst>
                    <a:ext uri="{FF2B5EF4-FFF2-40B4-BE49-F238E27FC236}">
                      <a16:creationId xmlns:a16="http://schemas.microsoft.com/office/drawing/2014/main" id="{EB37D35C-4D91-444F-B0B0-0DB5FF1352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32908"/>
                  <a:ext cx="45595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7" name="Rectangle 121">
                  <a:extLst>
                    <a:ext uri="{FF2B5EF4-FFF2-40B4-BE49-F238E27FC236}">
                      <a16:creationId xmlns:a16="http://schemas.microsoft.com/office/drawing/2014/main" id="{693BBC14-CC7B-AD4F-A13E-7751E295C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10109"/>
                  <a:ext cx="35464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8" name="Rectangle 122">
                  <a:extLst>
                    <a:ext uri="{FF2B5EF4-FFF2-40B4-BE49-F238E27FC236}">
                      <a16:creationId xmlns:a16="http://schemas.microsoft.com/office/drawing/2014/main" id="{6A9F9297-489E-C647-941E-CDEA1711C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572113"/>
                  <a:ext cx="169721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39" name="Rectangle 123">
                  <a:extLst>
                    <a:ext uri="{FF2B5EF4-FFF2-40B4-BE49-F238E27FC236}">
                      <a16:creationId xmlns:a16="http://schemas.microsoft.com/office/drawing/2014/main" id="{25E1D766-F267-BE44-97D6-65F25C4CE3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0" name="Rectangle 124">
                  <a:extLst>
                    <a:ext uri="{FF2B5EF4-FFF2-40B4-BE49-F238E27FC236}">
                      <a16:creationId xmlns:a16="http://schemas.microsoft.com/office/drawing/2014/main" id="{5940818A-9012-4A48-BC2F-C128FB23A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610109"/>
                  <a:ext cx="164652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1" name="Rectangle 125">
                  <a:extLst>
                    <a:ext uri="{FF2B5EF4-FFF2-40B4-BE49-F238E27FC236}">
                      <a16:creationId xmlns:a16="http://schemas.microsoft.com/office/drawing/2014/main" id="{7F1E2306-F587-3D4D-9CEC-D991FFE086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8436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2" name="Rectangle 126">
                  <a:extLst>
                    <a:ext uri="{FF2B5EF4-FFF2-40B4-BE49-F238E27FC236}">
                      <a16:creationId xmlns:a16="http://schemas.microsoft.com/office/drawing/2014/main" id="{E90389E6-4567-4740-924D-8F6DFA3A7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32908"/>
                  <a:ext cx="167187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3" name="Rectangle 127">
                  <a:extLst>
                    <a:ext uri="{FF2B5EF4-FFF2-40B4-BE49-F238E27FC236}">
                      <a16:creationId xmlns:a16="http://schemas.microsoft.com/office/drawing/2014/main" id="{859B4155-2C90-9D44-83FB-90A6405AF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25191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4" name="Rectangle 128">
                  <a:extLst>
                    <a:ext uri="{FF2B5EF4-FFF2-40B4-BE49-F238E27FC236}">
                      <a16:creationId xmlns:a16="http://schemas.microsoft.com/office/drawing/2014/main" id="{E7302D31-D7E2-3A44-878E-6F02D3356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53056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5" name="Rectangle 129">
                  <a:extLst>
                    <a:ext uri="{FF2B5EF4-FFF2-40B4-BE49-F238E27FC236}">
                      <a16:creationId xmlns:a16="http://schemas.microsoft.com/office/drawing/2014/main" id="{F15E17EB-EBCD-3149-9A65-21FC487CD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53056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6" name="Rectangle 130">
                  <a:extLst>
                    <a:ext uri="{FF2B5EF4-FFF2-40B4-BE49-F238E27FC236}">
                      <a16:creationId xmlns:a16="http://schemas.microsoft.com/office/drawing/2014/main" id="{91B255F8-29E3-C04E-91B1-E852706CD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72113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7" name="Rectangle 131">
                  <a:extLst>
                    <a:ext uri="{FF2B5EF4-FFF2-40B4-BE49-F238E27FC236}">
                      <a16:creationId xmlns:a16="http://schemas.microsoft.com/office/drawing/2014/main" id="{E88A0E09-BFEB-8E4C-9A49-DF98919DFA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72113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8" name="Rectangle 132">
                  <a:extLst>
                    <a:ext uri="{FF2B5EF4-FFF2-40B4-BE49-F238E27FC236}">
                      <a16:creationId xmlns:a16="http://schemas.microsoft.com/office/drawing/2014/main" id="{5135DCB0-A015-644A-BA4C-2E0950E8D0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397327"/>
                  <a:ext cx="1646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9" name="Rectangle 133">
                  <a:extLst>
                    <a:ext uri="{FF2B5EF4-FFF2-40B4-BE49-F238E27FC236}">
                      <a16:creationId xmlns:a16="http://schemas.microsoft.com/office/drawing/2014/main" id="{8822FBF9-D8CA-BB44-A8C6-79E2F38B0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516384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0" name="Rectangle 134">
                  <a:extLst>
                    <a:ext uri="{FF2B5EF4-FFF2-40B4-BE49-F238E27FC236}">
                      <a16:creationId xmlns:a16="http://schemas.microsoft.com/office/drawing/2014/main" id="{11017938-04F7-6540-B231-5246362C7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16384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1" name="Rectangle 135">
                  <a:extLst>
                    <a:ext uri="{FF2B5EF4-FFF2-40B4-BE49-F238E27FC236}">
                      <a16:creationId xmlns:a16="http://schemas.microsoft.com/office/drawing/2014/main" id="{9A9F87F0-3674-224A-867F-4327D42614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1267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2" name="Rectangle 136">
                  <a:extLst>
                    <a:ext uri="{FF2B5EF4-FFF2-40B4-BE49-F238E27FC236}">
                      <a16:creationId xmlns:a16="http://schemas.microsoft.com/office/drawing/2014/main" id="{A678C775-052A-9746-9179-74D03BABE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97127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3" name="Rectangle 137">
                  <a:extLst>
                    <a:ext uri="{FF2B5EF4-FFF2-40B4-BE49-F238E27FC236}">
                      <a16:creationId xmlns:a16="http://schemas.microsoft.com/office/drawing/2014/main" id="{7ED17463-57A0-6C4C-8DB5-6ACF1DB7DF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52855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4" name="Rectangle 138">
                  <a:extLst>
                    <a:ext uri="{FF2B5EF4-FFF2-40B4-BE49-F238E27FC236}">
                      <a16:creationId xmlns:a16="http://schemas.microsoft.com/office/drawing/2014/main" id="{96A61255-67E5-7149-815C-A0472B413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16384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5" name="Rectangle 139">
                  <a:extLst>
                    <a:ext uri="{FF2B5EF4-FFF2-40B4-BE49-F238E27FC236}">
                      <a16:creationId xmlns:a16="http://schemas.microsoft.com/office/drawing/2014/main" id="{2F361319-517C-3540-8F37-A1E17AFCF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44249"/>
                  <a:ext cx="45595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6" name="Rectangle 140">
                  <a:extLst>
                    <a:ext uri="{FF2B5EF4-FFF2-40B4-BE49-F238E27FC236}">
                      <a16:creationId xmlns:a16="http://schemas.microsoft.com/office/drawing/2014/main" id="{070FDE00-856C-B540-93B1-E449370538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44249"/>
                  <a:ext cx="167187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7" name="Rectangle 141">
                  <a:extLst>
                    <a:ext uri="{FF2B5EF4-FFF2-40B4-BE49-F238E27FC236}">
                      <a16:creationId xmlns:a16="http://schemas.microsoft.com/office/drawing/2014/main" id="{319DE896-F487-B94A-90B8-861F82D73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83451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8" name="Rectangle 142">
                  <a:extLst>
                    <a:ext uri="{FF2B5EF4-FFF2-40B4-BE49-F238E27FC236}">
                      <a16:creationId xmlns:a16="http://schemas.microsoft.com/office/drawing/2014/main" id="{BF05A1B0-DEAE-474E-A791-B07AD8B99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516384"/>
                  <a:ext cx="40530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9" name="Rectangle 143">
                  <a:extLst>
                    <a:ext uri="{FF2B5EF4-FFF2-40B4-BE49-F238E27FC236}">
                      <a16:creationId xmlns:a16="http://schemas.microsoft.com/office/drawing/2014/main" id="{371CE160-6732-C644-823D-B0A10EA48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16384"/>
                  <a:ext cx="48129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0" name="Rectangle 144">
                  <a:extLst>
                    <a:ext uri="{FF2B5EF4-FFF2-40B4-BE49-F238E27FC236}">
                      <a16:creationId xmlns:a16="http://schemas.microsoft.com/office/drawing/2014/main" id="{BD91E5DB-1E48-5846-99F2-1932270DA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1" name="Rectangle 145">
                  <a:extLst>
                    <a:ext uri="{FF2B5EF4-FFF2-40B4-BE49-F238E27FC236}">
                      <a16:creationId xmlns:a16="http://schemas.microsoft.com/office/drawing/2014/main" id="{25D54B58-3CD3-AC4D-852C-B257FEDF29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2" name="Rectangle 146">
                  <a:extLst>
                    <a:ext uri="{FF2B5EF4-FFF2-40B4-BE49-F238E27FC236}">
                      <a16:creationId xmlns:a16="http://schemas.microsoft.com/office/drawing/2014/main" id="{4B54AE98-5AAF-2744-B592-6523BB2A5F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3" name="Rectangle 147">
                  <a:extLst>
                    <a:ext uri="{FF2B5EF4-FFF2-40B4-BE49-F238E27FC236}">
                      <a16:creationId xmlns:a16="http://schemas.microsoft.com/office/drawing/2014/main" id="{62036B57-FEF6-A94C-8692-D8FDD20B1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16384"/>
                  <a:ext cx="1722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4" name="Rectangle 148">
                  <a:extLst>
                    <a:ext uri="{FF2B5EF4-FFF2-40B4-BE49-F238E27FC236}">
                      <a16:creationId xmlns:a16="http://schemas.microsoft.com/office/drawing/2014/main" id="{F88B030B-07BF-F94B-94F9-72A3EAC70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44249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5" name="Rectangle 149">
                  <a:extLst>
                    <a:ext uri="{FF2B5EF4-FFF2-40B4-BE49-F238E27FC236}">
                      <a16:creationId xmlns:a16="http://schemas.microsoft.com/office/drawing/2014/main" id="{3AAF341C-0A8A-0040-B94F-15DB598AE4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44249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66" name="Rectangle 150">
                  <a:extLst>
                    <a:ext uri="{FF2B5EF4-FFF2-40B4-BE49-F238E27FC236}">
                      <a16:creationId xmlns:a16="http://schemas.microsoft.com/office/drawing/2014/main" id="{AC5F9591-06A8-1540-AAAE-4FB8A2EED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83451"/>
                  <a:ext cx="1646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4" name="Freeform 152">
                <a:extLst>
                  <a:ext uri="{FF2B5EF4-FFF2-40B4-BE49-F238E27FC236}">
                    <a16:creationId xmlns:a16="http://schemas.microsoft.com/office/drawing/2014/main" id="{E8BB9A00-E059-7A4E-9754-94EC29E086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133" y="954613"/>
                <a:ext cx="445831" cy="60794"/>
              </a:xfrm>
              <a:custGeom>
                <a:avLst/>
                <a:gdLst>
                  <a:gd name="T0" fmla="*/ 176 w 176"/>
                  <a:gd name="T1" fmla="*/ 2 h 24"/>
                  <a:gd name="T2" fmla="*/ 0 w 176"/>
                  <a:gd name="T3" fmla="*/ 0 h 24"/>
                  <a:gd name="T4" fmla="*/ 2 w 176"/>
                  <a:gd name="T5" fmla="*/ 22 h 24"/>
                  <a:gd name="T6" fmla="*/ 172 w 176"/>
                  <a:gd name="T7" fmla="*/ 24 h 24"/>
                  <a:gd name="T8" fmla="*/ 176 w 176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4">
                    <a:moveTo>
                      <a:pt x="176" y="2"/>
                    </a:moveTo>
                    <a:lnTo>
                      <a:pt x="0" y="0"/>
                    </a:lnTo>
                    <a:lnTo>
                      <a:pt x="2" y="22"/>
                    </a:lnTo>
                    <a:lnTo>
                      <a:pt x="172" y="24"/>
                    </a:lnTo>
                    <a:lnTo>
                      <a:pt x="176" y="2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5" name="Freeform 154">
                <a:extLst>
                  <a:ext uri="{FF2B5EF4-FFF2-40B4-BE49-F238E27FC236}">
                    <a16:creationId xmlns:a16="http://schemas.microsoft.com/office/drawing/2014/main" id="{8E949868-EF19-324C-BCAF-5E801E427E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95883"/>
                <a:ext cx="1555341" cy="919524"/>
              </a:xfrm>
              <a:custGeom>
                <a:avLst/>
                <a:gdLst>
                  <a:gd name="T0" fmla="*/ 324 w 336"/>
                  <a:gd name="T1" fmla="*/ 0 h 199"/>
                  <a:gd name="T2" fmla="*/ 11 w 336"/>
                  <a:gd name="T3" fmla="*/ 0 h 199"/>
                  <a:gd name="T4" fmla="*/ 0 w 336"/>
                  <a:gd name="T5" fmla="*/ 13 h 199"/>
                  <a:gd name="T6" fmla="*/ 0 w 336"/>
                  <a:gd name="T7" fmla="*/ 199 h 199"/>
                  <a:gd name="T8" fmla="*/ 336 w 336"/>
                  <a:gd name="T9" fmla="*/ 199 h 199"/>
                  <a:gd name="T10" fmla="*/ 336 w 336"/>
                  <a:gd name="T11" fmla="*/ 13 h 199"/>
                  <a:gd name="T12" fmla="*/ 324 w 336"/>
                  <a:gd name="T13" fmla="*/ 0 h 199"/>
                  <a:gd name="T14" fmla="*/ 319 w 336"/>
                  <a:gd name="T15" fmla="*/ 183 h 199"/>
                  <a:gd name="T16" fmla="*/ 14 w 336"/>
                  <a:gd name="T17" fmla="*/ 183 h 199"/>
                  <a:gd name="T18" fmla="*/ 14 w 336"/>
                  <a:gd name="T19" fmla="*/ 17 h 199"/>
                  <a:gd name="T20" fmla="*/ 319 w 336"/>
                  <a:gd name="T21" fmla="*/ 17 h 199"/>
                  <a:gd name="T22" fmla="*/ 319 w 336"/>
                  <a:gd name="T23" fmla="*/ 1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6" h="199">
                    <a:moveTo>
                      <a:pt x="32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336" y="199"/>
                      <a:pt x="336" y="199"/>
                      <a:pt x="336" y="199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6" y="6"/>
                      <a:pt x="331" y="0"/>
                      <a:pt x="324" y="0"/>
                    </a:cubicBezTo>
                    <a:close/>
                    <a:moveTo>
                      <a:pt x="319" y="183"/>
                    </a:move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319" y="17"/>
                      <a:pt x="319" y="17"/>
                      <a:pt x="319" y="17"/>
                    </a:cubicBezTo>
                    <a:lnTo>
                      <a:pt x="319" y="183"/>
                    </a:lnTo>
                    <a:close/>
                  </a:path>
                </a:pathLst>
              </a:custGeom>
              <a:solidFill>
                <a:srgbClr val="46465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6" name="Freeform 155">
                <a:extLst>
                  <a:ext uri="{FF2B5EF4-FFF2-40B4-BE49-F238E27FC236}">
                    <a16:creationId xmlns:a16="http://schemas.microsoft.com/office/drawing/2014/main" id="{679ED634-60FF-8A4D-8FA5-AC85348F36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1030205"/>
                <a:ext cx="1555341" cy="151987"/>
              </a:xfrm>
              <a:custGeom>
                <a:avLst/>
                <a:gdLst>
                  <a:gd name="T0" fmla="*/ 0 w 336"/>
                  <a:gd name="T1" fmla="*/ 23 h 33"/>
                  <a:gd name="T2" fmla="*/ 11 w 336"/>
                  <a:gd name="T3" fmla="*/ 33 h 33"/>
                  <a:gd name="T4" fmla="*/ 121 w 336"/>
                  <a:gd name="T5" fmla="*/ 33 h 33"/>
                  <a:gd name="T6" fmla="*/ 214 w 336"/>
                  <a:gd name="T7" fmla="*/ 33 h 33"/>
                  <a:gd name="T8" fmla="*/ 324 w 336"/>
                  <a:gd name="T9" fmla="*/ 33 h 33"/>
                  <a:gd name="T10" fmla="*/ 336 w 336"/>
                  <a:gd name="T11" fmla="*/ 23 h 33"/>
                  <a:gd name="T12" fmla="*/ 336 w 336"/>
                  <a:gd name="T13" fmla="*/ 0 h 33"/>
                  <a:gd name="T14" fmla="*/ 0 w 336"/>
                  <a:gd name="T15" fmla="*/ 0 h 33"/>
                  <a:gd name="T16" fmla="*/ 0 w 336"/>
                  <a:gd name="T17" fmla="*/ 23 h 33"/>
                  <a:gd name="T18" fmla="*/ 168 w 336"/>
                  <a:gd name="T19" fmla="*/ 8 h 33"/>
                  <a:gd name="T20" fmla="*/ 176 w 336"/>
                  <a:gd name="T21" fmla="*/ 17 h 33"/>
                  <a:gd name="T22" fmla="*/ 168 w 336"/>
                  <a:gd name="T23" fmla="*/ 25 h 33"/>
                  <a:gd name="T24" fmla="*/ 159 w 336"/>
                  <a:gd name="T25" fmla="*/ 17 h 33"/>
                  <a:gd name="T26" fmla="*/ 168 w 336"/>
                  <a:gd name="T2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6" h="33">
                    <a:moveTo>
                      <a:pt x="0" y="23"/>
                    </a:moveTo>
                    <a:cubicBezTo>
                      <a:pt x="0" y="29"/>
                      <a:pt x="5" y="33"/>
                      <a:pt x="11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324" y="33"/>
                      <a:pt x="324" y="33"/>
                      <a:pt x="324" y="33"/>
                    </a:cubicBezTo>
                    <a:cubicBezTo>
                      <a:pt x="331" y="33"/>
                      <a:pt x="336" y="29"/>
                      <a:pt x="336" y="23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3"/>
                    </a:lnTo>
                    <a:close/>
                    <a:moveTo>
                      <a:pt x="168" y="8"/>
                    </a:moveTo>
                    <a:cubicBezTo>
                      <a:pt x="173" y="8"/>
                      <a:pt x="176" y="12"/>
                      <a:pt x="176" y="17"/>
                    </a:cubicBezTo>
                    <a:cubicBezTo>
                      <a:pt x="176" y="22"/>
                      <a:pt x="173" y="25"/>
                      <a:pt x="168" y="25"/>
                    </a:cubicBezTo>
                    <a:cubicBezTo>
                      <a:pt x="163" y="25"/>
                      <a:pt x="159" y="22"/>
                      <a:pt x="159" y="17"/>
                    </a:cubicBezTo>
                    <a:cubicBezTo>
                      <a:pt x="159" y="12"/>
                      <a:pt x="163" y="8"/>
                      <a:pt x="168" y="8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7" name="Freeform 156">
                <a:extLst>
                  <a:ext uri="{FF2B5EF4-FFF2-40B4-BE49-F238E27FC236}">
                    <a16:creationId xmlns:a16="http://schemas.microsoft.com/office/drawing/2014/main" id="{2DA4DBEC-2D5A-2A4E-8BBF-C018231EA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935" y="1196988"/>
                <a:ext cx="476227" cy="146922"/>
              </a:xfrm>
              <a:custGeom>
                <a:avLst/>
                <a:gdLst>
                  <a:gd name="T0" fmla="*/ 0 w 188"/>
                  <a:gd name="T1" fmla="*/ 58 h 58"/>
                  <a:gd name="T2" fmla="*/ 188 w 188"/>
                  <a:gd name="T3" fmla="*/ 58 h 58"/>
                  <a:gd name="T4" fmla="*/ 180 w 188"/>
                  <a:gd name="T5" fmla="*/ 0 h 58"/>
                  <a:gd name="T6" fmla="*/ 5 w 188"/>
                  <a:gd name="T7" fmla="*/ 0 h 58"/>
                  <a:gd name="T8" fmla="*/ 0 w 188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58">
                    <a:moveTo>
                      <a:pt x="0" y="58"/>
                    </a:moveTo>
                    <a:lnTo>
                      <a:pt x="188" y="58"/>
                    </a:lnTo>
                    <a:lnTo>
                      <a:pt x="180" y="0"/>
                    </a:lnTo>
                    <a:lnTo>
                      <a:pt x="5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8" name="Freeform 157">
                <a:extLst>
                  <a:ext uri="{FF2B5EF4-FFF2-40B4-BE49-F238E27FC236}">
                    <a16:creationId xmlns:a16="http://schemas.microsoft.com/office/drawing/2014/main" id="{0CFE331F-BB20-8C4A-9699-B6676F140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536" y="1367579"/>
                <a:ext cx="537024" cy="37998"/>
              </a:xfrm>
              <a:custGeom>
                <a:avLst/>
                <a:gdLst>
                  <a:gd name="T0" fmla="*/ 5 w 116"/>
                  <a:gd name="T1" fmla="*/ 0 h 8"/>
                  <a:gd name="T2" fmla="*/ 0 w 116"/>
                  <a:gd name="T3" fmla="*/ 4 h 8"/>
                  <a:gd name="T4" fmla="*/ 5 w 116"/>
                  <a:gd name="T5" fmla="*/ 8 h 8"/>
                  <a:gd name="T6" fmla="*/ 110 w 116"/>
                  <a:gd name="T7" fmla="*/ 8 h 8"/>
                  <a:gd name="T8" fmla="*/ 116 w 116"/>
                  <a:gd name="T9" fmla="*/ 4 h 8"/>
                  <a:gd name="T10" fmla="*/ 110 w 116"/>
                  <a:gd name="T11" fmla="*/ 0 h 8"/>
                  <a:gd name="T12" fmla="*/ 109 w 116"/>
                  <a:gd name="T13" fmla="*/ 0 h 8"/>
                  <a:gd name="T14" fmla="*/ 6 w 116"/>
                  <a:gd name="T15" fmla="*/ 0 h 8"/>
                  <a:gd name="T16" fmla="*/ 5 w 11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7"/>
                      <a:pt x="2" y="8"/>
                      <a:pt x="5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3" y="8"/>
                      <a:pt x="116" y="7"/>
                      <a:pt x="116" y="4"/>
                    </a:cubicBezTo>
                    <a:cubicBezTo>
                      <a:pt x="116" y="1"/>
                      <a:pt x="113" y="0"/>
                      <a:pt x="11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9" name="Freeform 163">
                <a:extLst>
                  <a:ext uri="{FF2B5EF4-FFF2-40B4-BE49-F238E27FC236}">
                    <a16:creationId xmlns:a16="http://schemas.microsoft.com/office/drawing/2014/main" id="{10E469D4-E76E-E54E-A2D7-C3ACAF9387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346" y="-510447"/>
                <a:ext cx="116523" cy="564886"/>
              </a:xfrm>
              <a:custGeom>
                <a:avLst/>
                <a:gdLst>
                  <a:gd name="T0" fmla="*/ 46 w 46"/>
                  <a:gd name="T1" fmla="*/ 0 h 223"/>
                  <a:gd name="T2" fmla="*/ 0 w 46"/>
                  <a:gd name="T3" fmla="*/ 223 h 223"/>
                  <a:gd name="T4" fmla="*/ 46 w 46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23">
                    <a:moveTo>
                      <a:pt x="46" y="0"/>
                    </a:moveTo>
                    <a:lnTo>
                      <a:pt x="0" y="22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0" name="Freeform 166">
                <a:extLst>
                  <a:ext uri="{FF2B5EF4-FFF2-40B4-BE49-F238E27FC236}">
                    <a16:creationId xmlns:a16="http://schemas.microsoft.com/office/drawing/2014/main" id="{6CEA70F8-C4BA-344F-8CF7-0A0D931FC9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758" y="-515512"/>
                <a:ext cx="78528" cy="564886"/>
              </a:xfrm>
              <a:custGeom>
                <a:avLst/>
                <a:gdLst>
                  <a:gd name="T0" fmla="*/ 0 w 31"/>
                  <a:gd name="T1" fmla="*/ 0 h 223"/>
                  <a:gd name="T2" fmla="*/ 31 w 31"/>
                  <a:gd name="T3" fmla="*/ 223 h 223"/>
                  <a:gd name="T4" fmla="*/ 0 w 31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3">
                    <a:moveTo>
                      <a:pt x="0" y="0"/>
                    </a:moveTo>
                    <a:lnTo>
                      <a:pt x="31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1" name="Freeform 172">
                <a:extLst>
                  <a:ext uri="{FF2B5EF4-FFF2-40B4-BE49-F238E27FC236}">
                    <a16:creationId xmlns:a16="http://schemas.microsoft.com/office/drawing/2014/main" id="{0D43028A-4905-9742-A724-F7698959F2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5669" y="-218222"/>
                <a:ext cx="476227" cy="623149"/>
              </a:xfrm>
              <a:custGeom>
                <a:avLst/>
                <a:gdLst>
                  <a:gd name="T0" fmla="*/ 52 w 103"/>
                  <a:gd name="T1" fmla="*/ 135 h 135"/>
                  <a:gd name="T2" fmla="*/ 51 w 103"/>
                  <a:gd name="T3" fmla="*/ 134 h 135"/>
                  <a:gd name="T4" fmla="*/ 31 w 103"/>
                  <a:gd name="T5" fmla="*/ 123 h 135"/>
                  <a:gd name="T6" fmla="*/ 0 w 103"/>
                  <a:gd name="T7" fmla="*/ 63 h 135"/>
                  <a:gd name="T8" fmla="*/ 0 w 103"/>
                  <a:gd name="T9" fmla="*/ 26 h 135"/>
                  <a:gd name="T10" fmla="*/ 5 w 103"/>
                  <a:gd name="T11" fmla="*/ 21 h 135"/>
                  <a:gd name="T12" fmla="*/ 47 w 103"/>
                  <a:gd name="T13" fmla="*/ 3 h 135"/>
                  <a:gd name="T14" fmla="*/ 49 w 103"/>
                  <a:gd name="T15" fmla="*/ 1 h 135"/>
                  <a:gd name="T16" fmla="*/ 55 w 103"/>
                  <a:gd name="T17" fmla="*/ 1 h 135"/>
                  <a:gd name="T18" fmla="*/ 57 w 103"/>
                  <a:gd name="T19" fmla="*/ 3 h 135"/>
                  <a:gd name="T20" fmla="*/ 99 w 103"/>
                  <a:gd name="T21" fmla="*/ 21 h 135"/>
                  <a:gd name="T22" fmla="*/ 103 w 103"/>
                  <a:gd name="T23" fmla="*/ 26 h 135"/>
                  <a:gd name="T24" fmla="*/ 103 w 103"/>
                  <a:gd name="T25" fmla="*/ 63 h 135"/>
                  <a:gd name="T26" fmla="*/ 73 w 103"/>
                  <a:gd name="T27" fmla="*/ 123 h 135"/>
                  <a:gd name="T28" fmla="*/ 54 w 103"/>
                  <a:gd name="T29" fmla="*/ 134 h 135"/>
                  <a:gd name="T30" fmla="*/ 52 w 103"/>
                  <a:gd name="T31" fmla="*/ 135 h 135"/>
                  <a:gd name="T32" fmla="*/ 11 w 103"/>
                  <a:gd name="T33" fmla="*/ 30 h 135"/>
                  <a:gd name="T34" fmla="*/ 11 w 103"/>
                  <a:gd name="T35" fmla="*/ 63 h 135"/>
                  <a:gd name="T36" fmla="*/ 38 w 103"/>
                  <a:gd name="T37" fmla="*/ 115 h 135"/>
                  <a:gd name="T38" fmla="*/ 52 w 103"/>
                  <a:gd name="T39" fmla="*/ 124 h 135"/>
                  <a:gd name="T40" fmla="*/ 68 w 103"/>
                  <a:gd name="T41" fmla="*/ 115 h 135"/>
                  <a:gd name="T42" fmla="*/ 95 w 103"/>
                  <a:gd name="T43" fmla="*/ 63 h 135"/>
                  <a:gd name="T44" fmla="*/ 95 w 103"/>
                  <a:gd name="T45" fmla="*/ 30 h 135"/>
                  <a:gd name="T46" fmla="*/ 53 w 103"/>
                  <a:gd name="T47" fmla="*/ 12 h 135"/>
                  <a:gd name="T48" fmla="*/ 11 w 103"/>
                  <a:gd name="T49" fmla="*/ 3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" h="135">
                    <a:moveTo>
                      <a:pt x="52" y="135"/>
                    </a:moveTo>
                    <a:cubicBezTo>
                      <a:pt x="52" y="135"/>
                      <a:pt x="51" y="134"/>
                      <a:pt x="51" y="134"/>
                    </a:cubicBezTo>
                    <a:cubicBezTo>
                      <a:pt x="44" y="132"/>
                      <a:pt x="37" y="128"/>
                      <a:pt x="31" y="123"/>
                    </a:cubicBezTo>
                    <a:cubicBezTo>
                      <a:pt x="11" y="107"/>
                      <a:pt x="0" y="87"/>
                      <a:pt x="0" y="6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3"/>
                      <a:pt x="2" y="21"/>
                      <a:pt x="5" y="21"/>
                    </a:cubicBezTo>
                    <a:cubicBezTo>
                      <a:pt x="24" y="19"/>
                      <a:pt x="37" y="9"/>
                      <a:pt x="47" y="3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0"/>
                      <a:pt x="55" y="1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7" y="9"/>
                      <a:pt x="80" y="19"/>
                      <a:pt x="99" y="21"/>
                    </a:cubicBezTo>
                    <a:cubicBezTo>
                      <a:pt x="102" y="21"/>
                      <a:pt x="103" y="23"/>
                      <a:pt x="103" y="26"/>
                    </a:cubicBezTo>
                    <a:cubicBezTo>
                      <a:pt x="103" y="63"/>
                      <a:pt x="103" y="63"/>
                      <a:pt x="103" y="63"/>
                    </a:cubicBezTo>
                    <a:cubicBezTo>
                      <a:pt x="103" y="87"/>
                      <a:pt x="94" y="107"/>
                      <a:pt x="73" y="123"/>
                    </a:cubicBezTo>
                    <a:cubicBezTo>
                      <a:pt x="67" y="128"/>
                      <a:pt x="61" y="132"/>
                      <a:pt x="54" y="134"/>
                    </a:cubicBezTo>
                    <a:cubicBezTo>
                      <a:pt x="53" y="134"/>
                      <a:pt x="53" y="135"/>
                      <a:pt x="52" y="135"/>
                    </a:cubicBezTo>
                    <a:close/>
                    <a:moveTo>
                      <a:pt x="11" y="30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84"/>
                      <a:pt x="19" y="101"/>
                      <a:pt x="38" y="115"/>
                    </a:cubicBezTo>
                    <a:cubicBezTo>
                      <a:pt x="42" y="119"/>
                      <a:pt x="47" y="122"/>
                      <a:pt x="52" y="124"/>
                    </a:cubicBezTo>
                    <a:cubicBezTo>
                      <a:pt x="57" y="122"/>
                      <a:pt x="63" y="119"/>
                      <a:pt x="68" y="115"/>
                    </a:cubicBezTo>
                    <a:cubicBezTo>
                      <a:pt x="86" y="101"/>
                      <a:pt x="95" y="84"/>
                      <a:pt x="95" y="63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74" y="27"/>
                      <a:pt x="62" y="18"/>
                      <a:pt x="53" y="12"/>
                    </a:cubicBezTo>
                    <a:cubicBezTo>
                      <a:pt x="44" y="18"/>
                      <a:pt x="30" y="27"/>
                      <a:pt x="11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2" name="Freeform 173">
                <a:extLst>
                  <a:ext uri="{FF2B5EF4-FFF2-40B4-BE49-F238E27FC236}">
                    <a16:creationId xmlns:a16="http://schemas.microsoft.com/office/drawing/2014/main" id="{07A9B0C5-0636-E344-91B6-3EE03F982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33" y="-180227"/>
                <a:ext cx="425567" cy="549689"/>
              </a:xfrm>
              <a:custGeom>
                <a:avLst/>
                <a:gdLst>
                  <a:gd name="T0" fmla="*/ 47 w 92"/>
                  <a:gd name="T1" fmla="*/ 119 h 119"/>
                  <a:gd name="T2" fmla="*/ 28 w 92"/>
                  <a:gd name="T3" fmla="*/ 109 h 119"/>
                  <a:gd name="T4" fmla="*/ 0 w 92"/>
                  <a:gd name="T5" fmla="*/ 55 h 119"/>
                  <a:gd name="T6" fmla="*/ 0 w 92"/>
                  <a:gd name="T7" fmla="*/ 20 h 119"/>
                  <a:gd name="T8" fmla="*/ 46 w 92"/>
                  <a:gd name="T9" fmla="*/ 0 h 119"/>
                  <a:gd name="T10" fmla="*/ 92 w 92"/>
                  <a:gd name="T11" fmla="*/ 20 h 119"/>
                  <a:gd name="T12" fmla="*/ 92 w 92"/>
                  <a:gd name="T13" fmla="*/ 55 h 119"/>
                  <a:gd name="T14" fmla="*/ 64 w 92"/>
                  <a:gd name="T15" fmla="*/ 109 h 119"/>
                  <a:gd name="T16" fmla="*/ 47 w 92"/>
                  <a:gd name="T1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19">
                    <a:moveTo>
                      <a:pt x="47" y="119"/>
                    </a:moveTo>
                    <a:cubicBezTo>
                      <a:pt x="41" y="117"/>
                      <a:pt x="34" y="113"/>
                      <a:pt x="28" y="109"/>
                    </a:cubicBezTo>
                    <a:cubicBezTo>
                      <a:pt x="11" y="95"/>
                      <a:pt x="0" y="78"/>
                      <a:pt x="0" y="5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4" y="17"/>
                      <a:pt x="36" y="6"/>
                      <a:pt x="46" y="0"/>
                    </a:cubicBezTo>
                    <a:cubicBezTo>
                      <a:pt x="55" y="6"/>
                      <a:pt x="70" y="17"/>
                      <a:pt x="92" y="20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78"/>
                      <a:pt x="81" y="95"/>
                      <a:pt x="64" y="109"/>
                    </a:cubicBezTo>
                    <a:cubicBezTo>
                      <a:pt x="59" y="113"/>
                      <a:pt x="53" y="117"/>
                      <a:pt x="47" y="119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3" name="Freeform 174">
                <a:extLst>
                  <a:ext uri="{FF2B5EF4-FFF2-40B4-BE49-F238E27FC236}">
                    <a16:creationId xmlns:a16="http://schemas.microsoft.com/office/drawing/2014/main" id="{C2F5686F-777B-664B-8B36-785972870E3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1796" y="-73835"/>
                <a:ext cx="306509" cy="303975"/>
              </a:xfrm>
              <a:custGeom>
                <a:avLst/>
                <a:gdLst>
                  <a:gd name="T0" fmla="*/ 62 w 66"/>
                  <a:gd name="T1" fmla="*/ 17 h 66"/>
                  <a:gd name="T2" fmla="*/ 50 w 66"/>
                  <a:gd name="T3" fmla="*/ 5 h 66"/>
                  <a:gd name="T4" fmla="*/ 33 w 66"/>
                  <a:gd name="T5" fmla="*/ 0 h 66"/>
                  <a:gd name="T6" fmla="*/ 16 w 66"/>
                  <a:gd name="T7" fmla="*/ 5 h 66"/>
                  <a:gd name="T8" fmla="*/ 4 w 66"/>
                  <a:gd name="T9" fmla="*/ 17 h 66"/>
                  <a:gd name="T10" fmla="*/ 0 w 66"/>
                  <a:gd name="T11" fmla="*/ 33 h 66"/>
                  <a:gd name="T12" fmla="*/ 4 w 66"/>
                  <a:gd name="T13" fmla="*/ 50 h 66"/>
                  <a:gd name="T14" fmla="*/ 16 w 66"/>
                  <a:gd name="T15" fmla="*/ 62 h 66"/>
                  <a:gd name="T16" fmla="*/ 33 w 66"/>
                  <a:gd name="T17" fmla="*/ 66 h 66"/>
                  <a:gd name="T18" fmla="*/ 50 w 66"/>
                  <a:gd name="T19" fmla="*/ 62 h 66"/>
                  <a:gd name="T20" fmla="*/ 62 w 66"/>
                  <a:gd name="T21" fmla="*/ 50 h 66"/>
                  <a:gd name="T22" fmla="*/ 66 w 66"/>
                  <a:gd name="T23" fmla="*/ 33 h 66"/>
                  <a:gd name="T24" fmla="*/ 62 w 66"/>
                  <a:gd name="T25" fmla="*/ 17 h 66"/>
                  <a:gd name="T26" fmla="*/ 39 w 66"/>
                  <a:gd name="T27" fmla="*/ 56 h 66"/>
                  <a:gd name="T28" fmla="*/ 38 w 66"/>
                  <a:gd name="T29" fmla="*/ 56 h 66"/>
                  <a:gd name="T30" fmla="*/ 37 w 66"/>
                  <a:gd name="T31" fmla="*/ 56 h 66"/>
                  <a:gd name="T32" fmla="*/ 29 w 66"/>
                  <a:gd name="T33" fmla="*/ 56 h 66"/>
                  <a:gd name="T34" fmla="*/ 28 w 66"/>
                  <a:gd name="T35" fmla="*/ 55 h 66"/>
                  <a:gd name="T36" fmla="*/ 27 w 66"/>
                  <a:gd name="T37" fmla="*/ 54 h 66"/>
                  <a:gd name="T38" fmla="*/ 27 w 66"/>
                  <a:gd name="T39" fmla="*/ 46 h 66"/>
                  <a:gd name="T40" fmla="*/ 28 w 66"/>
                  <a:gd name="T41" fmla="*/ 45 h 66"/>
                  <a:gd name="T42" fmla="*/ 29 w 66"/>
                  <a:gd name="T43" fmla="*/ 45 h 66"/>
                  <a:gd name="T44" fmla="*/ 37 w 66"/>
                  <a:gd name="T45" fmla="*/ 45 h 66"/>
                  <a:gd name="T46" fmla="*/ 38 w 66"/>
                  <a:gd name="T47" fmla="*/ 45 h 66"/>
                  <a:gd name="T48" fmla="*/ 37 w 66"/>
                  <a:gd name="T49" fmla="*/ 46 h 66"/>
                  <a:gd name="T50" fmla="*/ 37 w 66"/>
                  <a:gd name="T51" fmla="*/ 56 h 66"/>
                  <a:gd name="T52" fmla="*/ 39 w 66"/>
                  <a:gd name="T53" fmla="*/ 56 h 66"/>
                  <a:gd name="T54" fmla="*/ 39 w 66"/>
                  <a:gd name="T55" fmla="*/ 39 h 66"/>
                  <a:gd name="T56" fmla="*/ 38 w 66"/>
                  <a:gd name="T57" fmla="*/ 41 h 66"/>
                  <a:gd name="T58" fmla="*/ 37 w 66"/>
                  <a:gd name="T59" fmla="*/ 42 h 66"/>
                  <a:gd name="T60" fmla="*/ 29 w 66"/>
                  <a:gd name="T61" fmla="*/ 42 h 66"/>
                  <a:gd name="T62" fmla="*/ 28 w 66"/>
                  <a:gd name="T63" fmla="*/ 41 h 66"/>
                  <a:gd name="T64" fmla="*/ 28 w 66"/>
                  <a:gd name="T65" fmla="*/ 40 h 66"/>
                  <a:gd name="T66" fmla="*/ 27 w 66"/>
                  <a:gd name="T67" fmla="*/ 13 h 66"/>
                  <a:gd name="T68" fmla="*/ 27 w 66"/>
                  <a:gd name="T69" fmla="*/ 11 h 66"/>
                  <a:gd name="T70" fmla="*/ 28 w 66"/>
                  <a:gd name="T71" fmla="*/ 10 h 66"/>
                  <a:gd name="T72" fmla="*/ 38 w 66"/>
                  <a:gd name="T73" fmla="*/ 10 h 66"/>
                  <a:gd name="T74" fmla="*/ 39 w 66"/>
                  <a:gd name="T75" fmla="*/ 11 h 66"/>
                  <a:gd name="T76" fmla="*/ 39 w 66"/>
                  <a:gd name="T77" fmla="*/ 12 h 66"/>
                  <a:gd name="T78" fmla="*/ 39 w 66"/>
                  <a:gd name="T79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66">
                    <a:moveTo>
                      <a:pt x="62" y="17"/>
                    </a:moveTo>
                    <a:cubicBezTo>
                      <a:pt x="59" y="12"/>
                      <a:pt x="55" y="8"/>
                      <a:pt x="50" y="5"/>
                    </a:cubicBezTo>
                    <a:cubicBezTo>
                      <a:pt x="45" y="2"/>
                      <a:pt x="39" y="0"/>
                      <a:pt x="33" y="0"/>
                    </a:cubicBezTo>
                    <a:cubicBezTo>
                      <a:pt x="27" y="0"/>
                      <a:pt x="22" y="2"/>
                      <a:pt x="16" y="5"/>
                    </a:cubicBezTo>
                    <a:cubicBezTo>
                      <a:pt x="11" y="8"/>
                      <a:pt x="7" y="12"/>
                      <a:pt x="4" y="17"/>
                    </a:cubicBezTo>
                    <a:cubicBezTo>
                      <a:pt x="1" y="22"/>
                      <a:pt x="0" y="27"/>
                      <a:pt x="0" y="33"/>
                    </a:cubicBezTo>
                    <a:cubicBezTo>
                      <a:pt x="0" y="39"/>
                      <a:pt x="1" y="45"/>
                      <a:pt x="4" y="50"/>
                    </a:cubicBezTo>
                    <a:cubicBezTo>
                      <a:pt x="7" y="55"/>
                      <a:pt x="11" y="59"/>
                      <a:pt x="16" y="62"/>
                    </a:cubicBezTo>
                    <a:cubicBezTo>
                      <a:pt x="22" y="65"/>
                      <a:pt x="27" y="66"/>
                      <a:pt x="33" y="66"/>
                    </a:cubicBezTo>
                    <a:cubicBezTo>
                      <a:pt x="39" y="66"/>
                      <a:pt x="45" y="65"/>
                      <a:pt x="50" y="62"/>
                    </a:cubicBezTo>
                    <a:cubicBezTo>
                      <a:pt x="55" y="59"/>
                      <a:pt x="59" y="55"/>
                      <a:pt x="62" y="50"/>
                    </a:cubicBezTo>
                    <a:cubicBezTo>
                      <a:pt x="65" y="45"/>
                      <a:pt x="66" y="39"/>
                      <a:pt x="66" y="33"/>
                    </a:cubicBezTo>
                    <a:cubicBezTo>
                      <a:pt x="66" y="27"/>
                      <a:pt x="65" y="22"/>
                      <a:pt x="62" y="17"/>
                    </a:cubicBezTo>
                    <a:close/>
                    <a:moveTo>
                      <a:pt x="39" y="56"/>
                    </a:move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8" y="55"/>
                      <a:pt x="28" y="55"/>
                    </a:cubicBezTo>
                    <a:cubicBezTo>
                      <a:pt x="27" y="55"/>
                      <a:pt x="27" y="54"/>
                      <a:pt x="27" y="5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5"/>
                      <a:pt x="27" y="45"/>
                      <a:pt x="28" y="45"/>
                    </a:cubicBezTo>
                    <a:cubicBezTo>
                      <a:pt x="28" y="45"/>
                      <a:pt x="29" y="45"/>
                      <a:pt x="2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5"/>
                      <a:pt x="37" y="45"/>
                      <a:pt x="38" y="45"/>
                    </a:cubicBezTo>
                    <a:cubicBezTo>
                      <a:pt x="38" y="45"/>
                      <a:pt x="37" y="45"/>
                      <a:pt x="37" y="46"/>
                    </a:cubicBezTo>
                    <a:cubicBezTo>
                      <a:pt x="37" y="56"/>
                      <a:pt x="37" y="56"/>
                      <a:pt x="37" y="56"/>
                    </a:cubicBezTo>
                    <a:lnTo>
                      <a:pt x="39" y="56"/>
                    </a:lnTo>
                    <a:close/>
                    <a:moveTo>
                      <a:pt x="39" y="39"/>
                    </a:moveTo>
                    <a:cubicBezTo>
                      <a:pt x="38" y="39"/>
                      <a:pt x="38" y="41"/>
                      <a:pt x="38" y="41"/>
                    </a:cubicBezTo>
                    <a:cubicBezTo>
                      <a:pt x="38" y="41"/>
                      <a:pt x="37" y="42"/>
                      <a:pt x="37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28" y="41"/>
                      <a:pt x="28" y="41"/>
                    </a:cubicBezTo>
                    <a:cubicBezTo>
                      <a:pt x="28" y="41"/>
                      <a:pt x="28" y="40"/>
                      <a:pt x="28" y="4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2"/>
                      <a:pt x="27" y="11"/>
                      <a:pt x="27" y="11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1"/>
                      <a:pt x="39" y="11"/>
                    </a:cubicBezTo>
                    <a:cubicBezTo>
                      <a:pt x="39" y="11"/>
                      <a:pt x="39" y="12"/>
                      <a:pt x="39" y="12"/>
                    </a:cubicBez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4" name="Rectangle 158">
                <a:extLst>
                  <a:ext uri="{FF2B5EF4-FFF2-40B4-BE49-F238E27FC236}">
                    <a16:creationId xmlns:a16="http://schemas.microsoft.com/office/drawing/2014/main" id="{303213E2-F2EA-4241-9893-C5B67DA0E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209" y="-898556"/>
                <a:ext cx="618083" cy="101324"/>
              </a:xfrm>
              <a:prstGeom prst="rect">
                <a:avLst/>
              </a:prstGeom>
              <a:solidFill>
                <a:srgbClr val="7D7E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5" name="Freeform 159">
                <a:extLst>
                  <a:ext uri="{FF2B5EF4-FFF2-40B4-BE49-F238E27FC236}">
                    <a16:creationId xmlns:a16="http://schemas.microsoft.com/office/drawing/2014/main" id="{95833B7B-4282-0A4F-AB6B-6EA87087D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4740" y="-797232"/>
                <a:ext cx="620618" cy="319174"/>
              </a:xfrm>
              <a:custGeom>
                <a:avLst/>
                <a:gdLst>
                  <a:gd name="T0" fmla="*/ 134 w 134"/>
                  <a:gd name="T1" fmla="*/ 0 h 69"/>
                  <a:gd name="T2" fmla="*/ 67 w 134"/>
                  <a:gd name="T3" fmla="*/ 69 h 69"/>
                  <a:gd name="T4" fmla="*/ 0 w 134"/>
                  <a:gd name="T5" fmla="*/ 0 h 69"/>
                  <a:gd name="T6" fmla="*/ 134 w 134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9">
                    <a:moveTo>
                      <a:pt x="134" y="0"/>
                    </a:moveTo>
                    <a:cubicBezTo>
                      <a:pt x="134" y="38"/>
                      <a:pt x="104" y="69"/>
                      <a:pt x="67" y="69"/>
                    </a:cubicBezTo>
                    <a:cubicBezTo>
                      <a:pt x="30" y="69"/>
                      <a:pt x="0" y="38"/>
                      <a:pt x="0" y="0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6" name="Freeform 305">
                <a:extLst>
                  <a:ext uri="{FF2B5EF4-FFF2-40B4-BE49-F238E27FC236}">
                    <a16:creationId xmlns:a16="http://schemas.microsoft.com/office/drawing/2014/main" id="{562652EE-A546-2A4D-A236-DE3C01E08F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5404" y="-746568"/>
                <a:ext cx="514225" cy="281176"/>
              </a:xfrm>
              <a:custGeom>
                <a:avLst/>
                <a:gdLst>
                  <a:gd name="connsiteX0" fmla="*/ 259429 w 514225"/>
                  <a:gd name="connsiteY0" fmla="*/ 0 h 281176"/>
                  <a:gd name="connsiteX1" fmla="*/ 514225 w 514225"/>
                  <a:gd name="connsiteY1" fmla="*/ 138283 h 281176"/>
                  <a:gd name="connsiteX2" fmla="*/ 259429 w 514225"/>
                  <a:gd name="connsiteY2" fmla="*/ 281176 h 281176"/>
                  <a:gd name="connsiteX3" fmla="*/ 0 w 514225"/>
                  <a:gd name="connsiteY3" fmla="*/ 138283 h 281176"/>
                  <a:gd name="connsiteX4" fmla="*/ 259429 w 514225"/>
                  <a:gd name="connsiteY4" fmla="*/ 0 h 281176"/>
                  <a:gd name="connsiteX5" fmla="*/ 260911 w 514225"/>
                  <a:gd name="connsiteY5" fmla="*/ 70928 h 281176"/>
                  <a:gd name="connsiteX6" fmla="*/ 172252 w 514225"/>
                  <a:gd name="connsiteY6" fmla="*/ 160854 h 281176"/>
                  <a:gd name="connsiteX7" fmla="*/ 260911 w 514225"/>
                  <a:gd name="connsiteY7" fmla="*/ 250780 h 281176"/>
                  <a:gd name="connsiteX8" fmla="*/ 349570 w 514225"/>
                  <a:gd name="connsiteY8" fmla="*/ 160854 h 281176"/>
                  <a:gd name="connsiteX9" fmla="*/ 260911 w 514225"/>
                  <a:gd name="connsiteY9" fmla="*/ 70928 h 281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4225" h="281176">
                    <a:moveTo>
                      <a:pt x="259429" y="0"/>
                    </a:moveTo>
                    <a:cubicBezTo>
                      <a:pt x="365980" y="0"/>
                      <a:pt x="458633" y="55313"/>
                      <a:pt x="514225" y="138283"/>
                    </a:cubicBezTo>
                    <a:cubicBezTo>
                      <a:pt x="458633" y="221253"/>
                      <a:pt x="365980" y="281176"/>
                      <a:pt x="259429" y="281176"/>
                    </a:cubicBezTo>
                    <a:cubicBezTo>
                      <a:pt x="152878" y="281176"/>
                      <a:pt x="55592" y="221253"/>
                      <a:pt x="0" y="138283"/>
                    </a:cubicBezTo>
                    <a:cubicBezTo>
                      <a:pt x="55592" y="55313"/>
                      <a:pt x="152878" y="0"/>
                      <a:pt x="259429" y="0"/>
                    </a:cubicBezTo>
                    <a:close/>
                    <a:moveTo>
                      <a:pt x="260911" y="70928"/>
                    </a:moveTo>
                    <a:cubicBezTo>
                      <a:pt x="211946" y="70928"/>
                      <a:pt x="172252" y="111189"/>
                      <a:pt x="172252" y="160854"/>
                    </a:cubicBezTo>
                    <a:cubicBezTo>
                      <a:pt x="172252" y="210519"/>
                      <a:pt x="211946" y="250780"/>
                      <a:pt x="260911" y="250780"/>
                    </a:cubicBezTo>
                    <a:cubicBezTo>
                      <a:pt x="309876" y="250780"/>
                      <a:pt x="349570" y="210519"/>
                      <a:pt x="349570" y="160854"/>
                    </a:cubicBezTo>
                    <a:cubicBezTo>
                      <a:pt x="349570" y="111189"/>
                      <a:pt x="309876" y="70928"/>
                      <a:pt x="260911" y="70928"/>
                    </a:cubicBezTo>
                    <a:close/>
                  </a:path>
                </a:pathLst>
              </a:custGeom>
              <a:solidFill>
                <a:srgbClr val="2249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BE5AA62A-4AC5-4242-B816-3BA695C99B8E}"/>
                  </a:ext>
                </a:extLst>
              </p:cNvPr>
              <p:cNvGrpSpPr/>
              <p:nvPr/>
            </p:nvGrpSpPr>
            <p:grpSpPr>
              <a:xfrm>
                <a:off x="6553810" y="-431099"/>
                <a:ext cx="542478" cy="310393"/>
                <a:chOff x="6547671" y="-487199"/>
                <a:chExt cx="542478" cy="310393"/>
              </a:xfrm>
            </p:grpSpPr>
            <p:sp>
              <p:nvSpPr>
                <p:cNvPr id="309" name="Line 170">
                  <a:extLst>
                    <a:ext uri="{FF2B5EF4-FFF2-40B4-BE49-F238E27FC236}">
                      <a16:creationId xmlns:a16="http://schemas.microsoft.com/office/drawing/2014/main" id="{3B2FA1CE-47D3-C142-BC5A-12E1B6C36F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18910" y="-462318"/>
                  <a:ext cx="0" cy="184922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0" name="Line 170">
                  <a:extLst>
                    <a:ext uri="{FF2B5EF4-FFF2-40B4-BE49-F238E27FC236}">
                      <a16:creationId xmlns:a16="http://schemas.microsoft.com/office/drawing/2014/main" id="{1232B796-62B0-2C45-97D9-87469EADFE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47671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11" name="Line 170">
                  <a:extLst>
                    <a:ext uri="{FF2B5EF4-FFF2-40B4-BE49-F238E27FC236}">
                      <a16:creationId xmlns:a16="http://schemas.microsoft.com/office/drawing/2014/main" id="{59533A6A-0AA0-4E48-B075-E949B4581E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40693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1B5DE929-CAAB-5546-ACB7-FCAD090694C3}"/>
                  </a:ext>
                </a:extLst>
              </p:cNvPr>
              <p:cNvSpPr/>
              <p:nvPr/>
            </p:nvSpPr>
            <p:spPr>
              <a:xfrm>
                <a:off x="6775494" y="-602660"/>
                <a:ext cx="94044" cy="94044"/>
              </a:xfrm>
              <a:prstGeom prst="ellipse">
                <a:avLst/>
              </a:pr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FEA30C39-CCEB-3E46-9E62-FD66D098F9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3633" y="2903077"/>
              <a:ext cx="0" cy="1133396"/>
            </a:xfrm>
            <a:prstGeom prst="straightConnector1">
              <a:avLst/>
            </a:prstGeom>
            <a:noFill/>
            <a:ln w="25400" cap="flat" cmpd="sng" algn="ctr">
              <a:solidFill>
                <a:srgbClr val="54B847"/>
              </a:solidFill>
              <a:prstDash val="sysDot"/>
              <a:tailEnd type="triangle" w="lg" len="lg"/>
            </a:ln>
            <a:effectLst/>
          </p:spPr>
        </p:cxn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798B729B-E265-C04B-BD1E-7B8980AADCB7}"/>
                </a:ext>
              </a:extLst>
            </p:cNvPr>
            <p:cNvSpPr/>
            <p:nvPr/>
          </p:nvSpPr>
          <p:spPr>
            <a:xfrm rot="10800000">
              <a:off x="4049600" y="2903076"/>
              <a:ext cx="1794411" cy="1092250"/>
            </a:xfrm>
            <a:custGeom>
              <a:avLst/>
              <a:gdLst>
                <a:gd name="connsiteX0" fmla="*/ 1095375 w 1095375"/>
                <a:gd name="connsiteY0" fmla="*/ 0 h 666750"/>
                <a:gd name="connsiteX1" fmla="*/ 1095375 w 1095375"/>
                <a:gd name="connsiteY1" fmla="*/ 266700 h 666750"/>
                <a:gd name="connsiteX2" fmla="*/ 0 w 1095375"/>
                <a:gd name="connsiteY2" fmla="*/ 266700 h 666750"/>
                <a:gd name="connsiteX3" fmla="*/ 0 w 1095375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666750">
                  <a:moveTo>
                    <a:pt x="1095375" y="0"/>
                  </a:moveTo>
                  <a:lnTo>
                    <a:pt x="1095375" y="266700"/>
                  </a:lnTo>
                  <a:lnTo>
                    <a:pt x="0" y="266700"/>
                  </a:lnTo>
                  <a:lnTo>
                    <a:pt x="0" y="666750"/>
                  </a:lnTo>
                </a:path>
              </a:pathLst>
            </a:custGeom>
            <a:noFill/>
            <a:ln w="25400" cap="flat" cmpd="sng" algn="ctr">
              <a:solidFill>
                <a:srgbClr val="54B847"/>
              </a:solidFill>
              <a:prstDash val="sysDot"/>
              <a:headEnd type="none" w="lg" len="lg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2D3D72E1-83BB-A348-8568-D483F89A2C3C}"/>
                </a:ext>
              </a:extLst>
            </p:cNvPr>
            <p:cNvSpPr/>
            <p:nvPr/>
          </p:nvSpPr>
          <p:spPr>
            <a:xfrm rot="10800000" flipH="1">
              <a:off x="6263255" y="2903076"/>
              <a:ext cx="1498539" cy="1092250"/>
            </a:xfrm>
            <a:custGeom>
              <a:avLst/>
              <a:gdLst>
                <a:gd name="connsiteX0" fmla="*/ 1095375 w 1095375"/>
                <a:gd name="connsiteY0" fmla="*/ 0 h 666750"/>
                <a:gd name="connsiteX1" fmla="*/ 1095375 w 1095375"/>
                <a:gd name="connsiteY1" fmla="*/ 266700 h 666750"/>
                <a:gd name="connsiteX2" fmla="*/ 0 w 1095375"/>
                <a:gd name="connsiteY2" fmla="*/ 266700 h 666750"/>
                <a:gd name="connsiteX3" fmla="*/ 0 w 1095375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666750">
                  <a:moveTo>
                    <a:pt x="1095375" y="0"/>
                  </a:moveTo>
                  <a:lnTo>
                    <a:pt x="1095375" y="266700"/>
                  </a:lnTo>
                  <a:lnTo>
                    <a:pt x="0" y="266700"/>
                  </a:lnTo>
                  <a:lnTo>
                    <a:pt x="0" y="666750"/>
                  </a:lnTo>
                </a:path>
              </a:pathLst>
            </a:custGeom>
            <a:noFill/>
            <a:ln w="25400" cap="flat" cmpd="sng" algn="ctr">
              <a:solidFill>
                <a:srgbClr val="54B847"/>
              </a:solidFill>
              <a:prstDash val="sysDot"/>
              <a:headEnd type="none" w="lg" len="lg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060746A4-9EC3-8A44-89ED-6E2839E168FC}"/>
                </a:ext>
              </a:extLst>
            </p:cNvPr>
            <p:cNvSpPr/>
            <p:nvPr/>
          </p:nvSpPr>
          <p:spPr>
            <a:xfrm flipH="1">
              <a:off x="6569643" y="2903076"/>
              <a:ext cx="2818305" cy="1092250"/>
            </a:xfrm>
            <a:custGeom>
              <a:avLst/>
              <a:gdLst>
                <a:gd name="connsiteX0" fmla="*/ 1095375 w 1095375"/>
                <a:gd name="connsiteY0" fmla="*/ 0 h 666750"/>
                <a:gd name="connsiteX1" fmla="*/ 1095375 w 1095375"/>
                <a:gd name="connsiteY1" fmla="*/ 266700 h 666750"/>
                <a:gd name="connsiteX2" fmla="*/ 0 w 1095375"/>
                <a:gd name="connsiteY2" fmla="*/ 266700 h 666750"/>
                <a:gd name="connsiteX3" fmla="*/ 0 w 1095375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666750">
                  <a:moveTo>
                    <a:pt x="1095375" y="0"/>
                  </a:moveTo>
                  <a:lnTo>
                    <a:pt x="1095375" y="266700"/>
                  </a:lnTo>
                  <a:lnTo>
                    <a:pt x="0" y="266700"/>
                  </a:lnTo>
                  <a:lnTo>
                    <a:pt x="0" y="666750"/>
                  </a:lnTo>
                </a:path>
              </a:pathLst>
            </a:custGeom>
            <a:noFill/>
            <a:ln w="25400" cap="flat" cmpd="sng" algn="ctr">
              <a:solidFill>
                <a:srgbClr val="54B847"/>
              </a:solidFill>
              <a:prstDash val="sysDot"/>
              <a:headEnd type="triangle" w="lg" len="lg"/>
              <a:tailEnd type="non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339B92D1-B1EE-7740-A17D-86C76D53330F}"/>
                </a:ext>
              </a:extLst>
            </p:cNvPr>
            <p:cNvSpPr/>
            <p:nvPr/>
          </p:nvSpPr>
          <p:spPr>
            <a:xfrm>
              <a:off x="2156792" y="2903076"/>
              <a:ext cx="3413627" cy="1092250"/>
            </a:xfrm>
            <a:custGeom>
              <a:avLst/>
              <a:gdLst>
                <a:gd name="connsiteX0" fmla="*/ 1095375 w 1095375"/>
                <a:gd name="connsiteY0" fmla="*/ 0 h 666750"/>
                <a:gd name="connsiteX1" fmla="*/ 1095375 w 1095375"/>
                <a:gd name="connsiteY1" fmla="*/ 266700 h 666750"/>
                <a:gd name="connsiteX2" fmla="*/ 0 w 1095375"/>
                <a:gd name="connsiteY2" fmla="*/ 266700 h 666750"/>
                <a:gd name="connsiteX3" fmla="*/ 0 w 1095375"/>
                <a:gd name="connsiteY3" fmla="*/ 66675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5375" h="666750">
                  <a:moveTo>
                    <a:pt x="1095375" y="0"/>
                  </a:moveTo>
                  <a:lnTo>
                    <a:pt x="1095375" y="266700"/>
                  </a:lnTo>
                  <a:lnTo>
                    <a:pt x="0" y="266700"/>
                  </a:lnTo>
                  <a:lnTo>
                    <a:pt x="0" y="666750"/>
                  </a:lnTo>
                </a:path>
              </a:pathLst>
            </a:custGeom>
            <a:noFill/>
            <a:ln w="25400" cap="flat" cmpd="sng" algn="ctr">
              <a:solidFill>
                <a:srgbClr val="54B847"/>
              </a:solidFill>
              <a:prstDash val="sysDot"/>
              <a:headEnd type="triangle" w="lg" len="lg"/>
              <a:tailEnd type="non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72" name="תמונה 6">
              <a:extLst>
                <a:ext uri="{FF2B5EF4-FFF2-40B4-BE49-F238E27FC236}">
                  <a16:creationId xmlns:a16="http://schemas.microsoft.com/office/drawing/2014/main" id="{26896BF0-45F4-B04A-BFAE-C05C3E45F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3394" y="4816374"/>
              <a:ext cx="517885" cy="568323"/>
            </a:xfrm>
            <a:prstGeom prst="rect">
              <a:avLst/>
            </a:prstGeom>
          </p:spPr>
        </p:pic>
        <p:pic>
          <p:nvPicPr>
            <p:cNvPr id="273" name="תמונה 10">
              <a:extLst>
                <a:ext uri="{FF2B5EF4-FFF2-40B4-BE49-F238E27FC236}">
                  <a16:creationId xmlns:a16="http://schemas.microsoft.com/office/drawing/2014/main" id="{630D8A69-4BA6-B145-9DFE-A9C4D5CAE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04555" y="4249418"/>
              <a:ext cx="522511" cy="587408"/>
            </a:xfrm>
            <a:prstGeom prst="rect">
              <a:avLst/>
            </a:prstGeom>
          </p:spPr>
        </p:pic>
        <p:pic>
          <p:nvPicPr>
            <p:cNvPr id="274" name="תמונה 6">
              <a:extLst>
                <a:ext uri="{FF2B5EF4-FFF2-40B4-BE49-F238E27FC236}">
                  <a16:creationId xmlns:a16="http://schemas.microsoft.com/office/drawing/2014/main" id="{1293AE3C-C2DE-CB48-91CF-0B463471D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9343" y="3943802"/>
              <a:ext cx="517885" cy="568323"/>
            </a:xfrm>
            <a:prstGeom prst="rect">
              <a:avLst/>
            </a:prstGeom>
          </p:spPr>
        </p:pic>
        <p:pic>
          <p:nvPicPr>
            <p:cNvPr id="275" name="תמונה 4">
              <a:extLst>
                <a:ext uri="{FF2B5EF4-FFF2-40B4-BE49-F238E27FC236}">
                  <a16:creationId xmlns:a16="http://schemas.microsoft.com/office/drawing/2014/main" id="{42E33B4A-15D0-E748-9A4B-8EF2DD41A2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5495" y="4080096"/>
              <a:ext cx="516235" cy="582209"/>
            </a:xfrm>
            <a:prstGeom prst="rect">
              <a:avLst/>
            </a:prstGeom>
          </p:spPr>
        </p:pic>
        <p:pic>
          <p:nvPicPr>
            <p:cNvPr id="276" name="תמונה 6">
              <a:extLst>
                <a:ext uri="{FF2B5EF4-FFF2-40B4-BE49-F238E27FC236}">
                  <a16:creationId xmlns:a16="http://schemas.microsoft.com/office/drawing/2014/main" id="{3115DF9A-208E-924C-A385-0EACFA41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7089" y="4587065"/>
              <a:ext cx="517885" cy="568323"/>
            </a:xfrm>
            <a:prstGeom prst="rect">
              <a:avLst/>
            </a:prstGeom>
          </p:spPr>
        </p:pic>
        <p:pic>
          <p:nvPicPr>
            <p:cNvPr id="277" name="תמונה 6">
              <a:extLst>
                <a:ext uri="{FF2B5EF4-FFF2-40B4-BE49-F238E27FC236}">
                  <a16:creationId xmlns:a16="http://schemas.microsoft.com/office/drawing/2014/main" id="{8F205E1B-C232-5B4A-8220-934F5F0D5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5732" y="4302594"/>
              <a:ext cx="517885" cy="568323"/>
            </a:xfrm>
            <a:prstGeom prst="rect">
              <a:avLst/>
            </a:prstGeom>
          </p:spPr>
        </p:pic>
        <p:pic>
          <p:nvPicPr>
            <p:cNvPr id="278" name="תמונה 8">
              <a:extLst>
                <a:ext uri="{FF2B5EF4-FFF2-40B4-BE49-F238E27FC236}">
                  <a16:creationId xmlns:a16="http://schemas.microsoft.com/office/drawing/2014/main" id="{4FE51298-D89F-2D4E-8641-B702E0A3E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30170" y="4243823"/>
              <a:ext cx="556780" cy="625933"/>
            </a:xfrm>
            <a:prstGeom prst="rect">
              <a:avLst/>
            </a:prstGeom>
          </p:spPr>
        </p:pic>
        <p:pic>
          <p:nvPicPr>
            <p:cNvPr id="279" name="תמונה 10">
              <a:extLst>
                <a:ext uri="{FF2B5EF4-FFF2-40B4-BE49-F238E27FC236}">
                  <a16:creationId xmlns:a16="http://schemas.microsoft.com/office/drawing/2014/main" id="{EC8B0B36-C3DB-474B-B500-60B7D2E41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11119" y="4814243"/>
              <a:ext cx="522511" cy="587408"/>
            </a:xfrm>
            <a:prstGeom prst="rect">
              <a:avLst/>
            </a:prstGeom>
          </p:spPr>
        </p:pic>
        <p:pic>
          <p:nvPicPr>
            <p:cNvPr id="280" name="תמונה 8">
              <a:extLst>
                <a:ext uri="{FF2B5EF4-FFF2-40B4-BE49-F238E27FC236}">
                  <a16:creationId xmlns:a16="http://schemas.microsoft.com/office/drawing/2014/main" id="{ABBAC621-032B-E34A-BB8A-B6E2DCB07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12522" y="2669677"/>
              <a:ext cx="469878" cy="466800"/>
            </a:xfrm>
            <a:prstGeom prst="rect">
              <a:avLst/>
            </a:prstGeom>
          </p:spPr>
        </p:pic>
        <p:pic>
          <p:nvPicPr>
            <p:cNvPr id="281" name="תמונה 10">
              <a:extLst>
                <a:ext uri="{FF2B5EF4-FFF2-40B4-BE49-F238E27FC236}">
                  <a16:creationId xmlns:a16="http://schemas.microsoft.com/office/drawing/2014/main" id="{64DCD0AA-AA39-644D-B624-CFD1B648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29089" y="3079814"/>
              <a:ext cx="440958" cy="438071"/>
            </a:xfrm>
            <a:prstGeom prst="rect">
              <a:avLst/>
            </a:prstGeom>
          </p:spPr>
        </p:pic>
        <p:pic>
          <p:nvPicPr>
            <p:cNvPr id="282" name="תמונה 4">
              <a:extLst>
                <a:ext uri="{FF2B5EF4-FFF2-40B4-BE49-F238E27FC236}">
                  <a16:creationId xmlns:a16="http://schemas.microsoft.com/office/drawing/2014/main" id="{90DC74F8-B1FA-AB4D-9F10-27C23587A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0402" y="1910148"/>
              <a:ext cx="435662" cy="434192"/>
            </a:xfrm>
            <a:prstGeom prst="rect">
              <a:avLst/>
            </a:prstGeom>
          </p:spPr>
        </p:pic>
        <p:pic>
          <p:nvPicPr>
            <p:cNvPr id="283" name="תמונה 6">
              <a:extLst>
                <a:ext uri="{FF2B5EF4-FFF2-40B4-BE49-F238E27FC236}">
                  <a16:creationId xmlns:a16="http://schemas.microsoft.com/office/drawing/2014/main" id="{1A5D6DF3-83EF-0D42-970C-4B0094110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43350" y="1934832"/>
              <a:ext cx="437054" cy="423837"/>
            </a:xfrm>
            <a:prstGeom prst="rect">
              <a:avLst/>
            </a:prstGeom>
          </p:spPr>
        </p:pic>
        <p:pic>
          <p:nvPicPr>
            <p:cNvPr id="284" name="תמונה 6">
              <a:extLst>
                <a:ext uri="{FF2B5EF4-FFF2-40B4-BE49-F238E27FC236}">
                  <a16:creationId xmlns:a16="http://schemas.microsoft.com/office/drawing/2014/main" id="{538190A0-33C0-7643-BF91-AC5F62ECF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02600" y="1160503"/>
              <a:ext cx="517885" cy="568323"/>
            </a:xfrm>
            <a:prstGeom prst="rect">
              <a:avLst/>
            </a:prstGeom>
          </p:spPr>
        </p:pic>
        <p:pic>
          <p:nvPicPr>
            <p:cNvPr id="285" name="Picture 284">
              <a:extLst>
                <a:ext uri="{FF2B5EF4-FFF2-40B4-BE49-F238E27FC236}">
                  <a16:creationId xmlns:a16="http://schemas.microsoft.com/office/drawing/2014/main" id="{CAB60B02-AB31-2C4C-9CBC-8A0EF2DD9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22308" y="4651971"/>
              <a:ext cx="777661" cy="745259"/>
            </a:xfrm>
            <a:prstGeom prst="rect">
              <a:avLst/>
            </a:prstGeom>
          </p:spPr>
        </p:pic>
        <p:pic>
          <p:nvPicPr>
            <p:cNvPr id="286" name="Picture 285">
              <a:extLst>
                <a:ext uri="{FF2B5EF4-FFF2-40B4-BE49-F238E27FC236}">
                  <a16:creationId xmlns:a16="http://schemas.microsoft.com/office/drawing/2014/main" id="{295877B8-51C1-504B-8114-48226F41A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722308" y="5499432"/>
              <a:ext cx="777661" cy="745259"/>
            </a:xfrm>
            <a:prstGeom prst="rect">
              <a:avLst/>
            </a:prstGeom>
          </p:spPr>
        </p:pic>
        <p:pic>
          <p:nvPicPr>
            <p:cNvPr id="287" name="Picture 286">
              <a:extLst>
                <a:ext uri="{FF2B5EF4-FFF2-40B4-BE49-F238E27FC236}">
                  <a16:creationId xmlns:a16="http://schemas.microsoft.com/office/drawing/2014/main" id="{0F8F32A7-72F3-154E-B5F4-F3D6B7213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710725" y="3837328"/>
              <a:ext cx="777661" cy="745259"/>
            </a:xfrm>
            <a:prstGeom prst="rect">
              <a:avLst/>
            </a:prstGeom>
          </p:spPr>
        </p:pic>
        <p:cxnSp>
          <p:nvCxnSpPr>
            <p:cNvPr id="288" name="Straight Arrow Connector 287">
              <a:extLst>
                <a:ext uri="{FF2B5EF4-FFF2-40B4-BE49-F238E27FC236}">
                  <a16:creationId xmlns:a16="http://schemas.microsoft.com/office/drawing/2014/main" id="{7FC76522-3D63-B946-9715-1ED961E410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92502" y="5319201"/>
              <a:ext cx="429807" cy="299753"/>
            </a:xfrm>
            <a:prstGeom prst="straightConnector1">
              <a:avLst/>
            </a:prstGeom>
            <a:noFill/>
            <a:ln w="28575" cap="rnd" cmpd="sng" algn="ctr">
              <a:solidFill>
                <a:srgbClr val="4699C8"/>
              </a:solidFill>
              <a:prstDash val="sysDot"/>
              <a:headEnd type="none" w="med" len="med"/>
              <a:tailEnd type="triangle" w="lg" len="med"/>
            </a:ln>
            <a:effectLst/>
          </p:spPr>
        </p:cxn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5C47794F-FB9D-CD44-A966-B3C170D2E9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82049" y="5011219"/>
              <a:ext cx="340259" cy="13381"/>
            </a:xfrm>
            <a:prstGeom prst="straightConnector1">
              <a:avLst/>
            </a:prstGeom>
            <a:noFill/>
            <a:ln w="28575" cap="rnd" cmpd="sng" algn="ctr">
              <a:solidFill>
                <a:srgbClr val="4699C8"/>
              </a:solidFill>
              <a:prstDash val="sysDot"/>
              <a:headEnd type="none" w="med" len="med"/>
              <a:tailEnd type="triangle" w="lg" len="med"/>
            </a:ln>
            <a:effectLst/>
          </p:spPr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CECF4975-B45A-9B4E-8A3F-A71F63B3DD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10787" y="4314850"/>
              <a:ext cx="539947" cy="398937"/>
            </a:xfrm>
            <a:prstGeom prst="straightConnector1">
              <a:avLst/>
            </a:prstGeom>
            <a:noFill/>
            <a:ln w="28575" cap="rnd" cmpd="sng" algn="ctr">
              <a:solidFill>
                <a:srgbClr val="4699C8"/>
              </a:solidFill>
              <a:prstDash val="sysDot"/>
              <a:headEnd type="none" w="med" len="med"/>
              <a:tailEnd type="triangle" w="lg" len="med"/>
            </a:ln>
            <a:effectLst/>
          </p:spPr>
        </p:cxnSp>
      </p:grpSp>
      <p:sp>
        <p:nvSpPr>
          <p:cNvPr id="449" name="Shape 188">
            <a:extLst>
              <a:ext uri="{FF2B5EF4-FFF2-40B4-BE49-F238E27FC236}">
                <a16:creationId xmlns:a16="http://schemas.microsoft.com/office/drawing/2014/main" id="{D043407F-3543-4C47-B2A6-0883DB579233}"/>
              </a:ext>
            </a:extLst>
          </p:cNvPr>
          <p:cNvSpPr txBox="1"/>
          <p:nvPr/>
        </p:nvSpPr>
        <p:spPr>
          <a:xfrm>
            <a:off x="8830868" y="5413459"/>
            <a:ext cx="103918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ctr" defTabSz="914400">
              <a:buSzPct val="25000"/>
            </a:pPr>
            <a:r>
              <a:rPr lang="en-US" sz="1200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Credential Providers</a:t>
            </a:r>
          </a:p>
          <a:p>
            <a:pPr algn="ctr" defTabSz="914400">
              <a:buSzPct val="25000"/>
            </a:pPr>
            <a:r>
              <a:rPr lang="en-US" sz="1200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 –</a:t>
            </a:r>
            <a:br>
              <a:rPr lang="en-US" sz="1200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</a:br>
            <a:r>
              <a:rPr lang="en-US" sz="1200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Agentless</a:t>
            </a:r>
          </a:p>
        </p:txBody>
      </p:sp>
    </p:spTree>
    <p:extLst>
      <p:ext uri="{BB962C8B-B14F-4D97-AF65-F5344CB8AC3E}">
        <p14:creationId xmlns:p14="http://schemas.microsoft.com/office/powerpoint/2010/main" val="300082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F361534B-145F-624E-97AD-8AD76C008E93}"/>
              </a:ext>
            </a:extLst>
          </p:cNvPr>
          <p:cNvSpPr/>
          <p:nvPr/>
        </p:nvSpPr>
        <p:spPr>
          <a:xfrm>
            <a:off x="7266248" y="863445"/>
            <a:ext cx="4567596" cy="5419135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Agentless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47B80E7-4AEA-AC46-9968-513EE9815006}"/>
              </a:ext>
            </a:extLst>
          </p:cNvPr>
          <p:cNvSpPr/>
          <p:nvPr/>
        </p:nvSpPr>
        <p:spPr>
          <a:xfrm>
            <a:off x="316626" y="862062"/>
            <a:ext cx="4567596" cy="5421902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Agent-Based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A7DA7-1673-724C-A3DD-74CE17FC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CBCB-B9D7-4B40-BC03-23435E3E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CyberArk Secrets </a:t>
            </a:r>
            <a:r>
              <a:rPr lang="en-US" dirty="0"/>
              <a:t>M</a:t>
            </a:r>
            <a:r>
              <a:rPr lang="en-US" sz="3600" dirty="0"/>
              <a:t>anagement - Solution Architectures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F47577-CF8D-304C-AD20-A6A3693E3583}"/>
              </a:ext>
            </a:extLst>
          </p:cNvPr>
          <p:cNvGrpSpPr/>
          <p:nvPr/>
        </p:nvGrpSpPr>
        <p:grpSpPr>
          <a:xfrm>
            <a:off x="971550" y="1526721"/>
            <a:ext cx="2701745" cy="1681629"/>
            <a:chOff x="971550" y="1004207"/>
            <a:chExt cx="2701745" cy="16816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52EF54-2481-F443-8DA3-770431902FAD}"/>
                </a:ext>
              </a:extLst>
            </p:cNvPr>
            <p:cNvSpPr/>
            <p:nvPr/>
          </p:nvSpPr>
          <p:spPr>
            <a:xfrm>
              <a:off x="971550" y="1004207"/>
              <a:ext cx="2701745" cy="168162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BB5F0D-A1CA-994D-838D-386CE8C8FF5F}"/>
                </a:ext>
              </a:extLst>
            </p:cNvPr>
            <p:cNvSpPr/>
            <p:nvPr/>
          </p:nvSpPr>
          <p:spPr>
            <a:xfrm>
              <a:off x="3032764" y="1537437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34B1EB-8118-6C4B-8FA0-5109872752F4}"/>
                </a:ext>
              </a:extLst>
            </p:cNvPr>
            <p:cNvSpPr/>
            <p:nvPr/>
          </p:nvSpPr>
          <p:spPr>
            <a:xfrm>
              <a:off x="1258457" y="1285997"/>
              <a:ext cx="1313416" cy="353101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defTabSz="914400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pp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54688D-02A5-FB4A-8B14-D9E1539BD17D}"/>
                </a:ext>
              </a:extLst>
            </p:cNvPr>
            <p:cNvSpPr/>
            <p:nvPr/>
          </p:nvSpPr>
          <p:spPr>
            <a:xfrm>
              <a:off x="1258457" y="1961775"/>
              <a:ext cx="1313416" cy="340079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script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A4ED0954-4127-8343-AFC0-367430211561}"/>
                </a:ext>
              </a:extLst>
            </p:cNvPr>
            <p:cNvCxnSpPr>
              <a:cxnSpLocks/>
              <a:stCxn id="4" idx="2"/>
              <a:endCxn id="7" idx="3"/>
            </p:cNvCxnSpPr>
            <p:nvPr/>
          </p:nvCxnSpPr>
          <p:spPr>
            <a:xfrm rot="10800000">
              <a:off x="2571874" y="1462549"/>
              <a:ext cx="460891" cy="33322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6451403-249A-6A44-923B-BF09D530456A}"/>
                </a:ext>
              </a:extLst>
            </p:cNvPr>
            <p:cNvCxnSpPr>
              <a:cxnSpLocks/>
              <a:stCxn id="4" idx="2"/>
              <a:endCxn id="8" idx="3"/>
            </p:cNvCxnSpPr>
            <p:nvPr/>
          </p:nvCxnSpPr>
          <p:spPr>
            <a:xfrm rot="10800000" flipV="1">
              <a:off x="2571874" y="1795773"/>
              <a:ext cx="460891" cy="33604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ECE8B24-E99C-C941-9656-6560475D0777}"/>
                </a:ext>
              </a:extLst>
            </p:cNvPr>
            <p:cNvSpPr/>
            <p:nvPr/>
          </p:nvSpPr>
          <p:spPr>
            <a:xfrm>
              <a:off x="2275476" y="1311161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SDK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F7BC6E3-5168-5A4B-B866-D6CE8091C2B2}"/>
                </a:ext>
              </a:extLst>
            </p:cNvPr>
            <p:cNvSpPr/>
            <p:nvPr/>
          </p:nvSpPr>
          <p:spPr>
            <a:xfrm>
              <a:off x="2266225" y="1975356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637796C-3DE2-FB40-9B51-F122A93B4BB5}"/>
              </a:ext>
            </a:extLst>
          </p:cNvPr>
          <p:cNvSpPr/>
          <p:nvPr/>
        </p:nvSpPr>
        <p:spPr>
          <a:xfrm>
            <a:off x="5315817" y="2496715"/>
            <a:ext cx="1472688" cy="20818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4D7E162-5558-F14D-97B2-3FDB6AD37728}"/>
              </a:ext>
            </a:extLst>
          </p:cNvPr>
          <p:cNvSpPr/>
          <p:nvPr/>
        </p:nvSpPr>
        <p:spPr>
          <a:xfrm>
            <a:off x="5482970" y="2816897"/>
            <a:ext cx="1158500" cy="12788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400" b="0" i="0" dirty="0">
              <a:solidFill>
                <a:schemeClr val="bg1"/>
              </a:solidFill>
              <a:ea typeface="Proxima Nova" charset="0"/>
              <a:cs typeface="Proxima Nova" charset="0"/>
            </a:endParaRPr>
          </a:p>
        </p:txBody>
      </p: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8E121453-FDBC-5440-9914-B37DF2C57147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3543479" y="3961664"/>
            <a:ext cx="1963563" cy="110558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68DC89C-F59D-C742-9572-C22A935A9F6E}"/>
              </a:ext>
            </a:extLst>
          </p:cNvPr>
          <p:cNvCxnSpPr>
            <a:cxnSpLocks/>
            <a:endCxn id="4" idx="6"/>
          </p:cNvCxnSpPr>
          <p:nvPr/>
        </p:nvCxnSpPr>
        <p:spPr>
          <a:xfrm rot="10800000">
            <a:off x="3549436" y="2318287"/>
            <a:ext cx="1940442" cy="110558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13EF6146-8BA7-1248-9CEF-4B228C91118E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6657304" y="2758616"/>
            <a:ext cx="1408469" cy="669984"/>
          </a:xfrm>
          <a:prstGeom prst="bentConnector2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66F1CB-3079-E34A-92FE-CFD791394EA0}"/>
              </a:ext>
            </a:extLst>
          </p:cNvPr>
          <p:cNvSpPr/>
          <p:nvPr/>
        </p:nvSpPr>
        <p:spPr>
          <a:xfrm>
            <a:off x="1583794" y="3208350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Credential Provider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E5BF72-2134-9545-B05C-40472DA8537A}"/>
              </a:ext>
            </a:extLst>
          </p:cNvPr>
          <p:cNvGrpSpPr/>
          <p:nvPr/>
        </p:nvGrpSpPr>
        <p:grpSpPr>
          <a:xfrm>
            <a:off x="714065" y="4226434"/>
            <a:ext cx="3775393" cy="2018504"/>
            <a:chOff x="8551098" y="1004207"/>
            <a:chExt cx="3775393" cy="201850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2A26999-F450-834F-AD7E-3F50EB241CBF}"/>
                </a:ext>
              </a:extLst>
            </p:cNvPr>
            <p:cNvGrpSpPr/>
            <p:nvPr/>
          </p:nvGrpSpPr>
          <p:grpSpPr>
            <a:xfrm>
              <a:off x="8808584" y="1004207"/>
              <a:ext cx="2701745" cy="1681629"/>
              <a:chOff x="8722543" y="3848374"/>
              <a:chExt cx="2701745" cy="1681629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8A4CD7C-B9AD-2E42-A42C-9A96661322F8}"/>
                  </a:ext>
                </a:extLst>
              </p:cNvPr>
              <p:cNvGrpSpPr/>
              <p:nvPr/>
            </p:nvGrpSpPr>
            <p:grpSpPr>
              <a:xfrm>
                <a:off x="8722543" y="3848374"/>
                <a:ext cx="2701745" cy="1681629"/>
                <a:chOff x="971550" y="3712131"/>
                <a:chExt cx="2701745" cy="1681629"/>
              </a:xfrm>
            </p:grpSpPr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795D0029-C4D0-9442-BF73-2714EF667BA4}"/>
                    </a:ext>
                  </a:extLst>
                </p:cNvPr>
                <p:cNvSpPr/>
                <p:nvPr/>
              </p:nvSpPr>
              <p:spPr>
                <a:xfrm>
                  <a:off x="971550" y="3712131"/>
                  <a:ext cx="2701745" cy="1681629"/>
                </a:xfrm>
                <a:prstGeom prst="roundRect">
                  <a:avLst/>
                </a:prstGeom>
                <a:solidFill>
                  <a:srgbClr val="224982">
                    <a:alpha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3803B030-0F0C-F94D-964F-993B67D1ACC4}"/>
                    </a:ext>
                  </a:extLst>
                </p:cNvPr>
                <p:cNvSpPr/>
                <p:nvPr/>
              </p:nvSpPr>
              <p:spPr>
                <a:xfrm>
                  <a:off x="1258455" y="4400736"/>
                  <a:ext cx="1387147" cy="312915"/>
                </a:xfrm>
                <a:prstGeom prst="roundRect">
                  <a:avLst/>
                </a:prstGeom>
                <a:solidFill>
                  <a:srgbClr val="FFFFFF">
                    <a:alpha val="50000"/>
                  </a:srgbClr>
                </a:solidFill>
                <a:ln w="1270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lIns="91440" tIns="0" rIns="0" bIns="0" rtlCol="0" anchor="ctr"/>
                <a:lstStyle/>
                <a:p>
                  <a:pPr lvl="0" defTabSz="914400"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J2EE App Server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0F31AAA9-0A43-6C41-ADEF-F04D410EBF8E}"/>
                  </a:ext>
                </a:extLst>
              </p:cNvPr>
              <p:cNvSpPr/>
              <p:nvPr/>
            </p:nvSpPr>
            <p:spPr>
              <a:xfrm>
                <a:off x="10082577" y="4545143"/>
                <a:ext cx="300467" cy="289839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5B0A5D-5C11-8F43-AC67-2AA2479F1F94}"/>
                </a:ext>
              </a:extLst>
            </p:cNvPr>
            <p:cNvSpPr/>
            <p:nvPr/>
          </p:nvSpPr>
          <p:spPr>
            <a:xfrm>
              <a:off x="10863840" y="1586685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395126-B8E6-5449-AC59-F2C68A3A1396}"/>
                </a:ext>
              </a:extLst>
            </p:cNvPr>
            <p:cNvSpPr/>
            <p:nvPr/>
          </p:nvSpPr>
          <p:spPr>
            <a:xfrm>
              <a:off x="8551098" y="2653379"/>
              <a:ext cx="37753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/>
                </a:rPr>
                <a:t>Application Server Credential Provider</a:t>
              </a:r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5FAD27-48F6-0147-9890-4557417C02C8}"/>
              </a:ext>
            </a:extLst>
          </p:cNvPr>
          <p:cNvGrpSpPr/>
          <p:nvPr/>
        </p:nvGrpSpPr>
        <p:grpSpPr>
          <a:xfrm>
            <a:off x="7586830" y="1825767"/>
            <a:ext cx="957885" cy="932849"/>
            <a:chOff x="1221145" y="5189879"/>
            <a:chExt cx="957885" cy="932849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BAD2B4F-7F7F-F74A-AD2D-7D1F7C1C71F9}"/>
                </a:ext>
              </a:extLst>
            </p:cNvPr>
            <p:cNvSpPr/>
            <p:nvPr/>
          </p:nvSpPr>
          <p:spPr>
            <a:xfrm>
              <a:off x="1221145" y="5189879"/>
              <a:ext cx="957885" cy="93284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07C719-AD2D-BD40-B077-EAE6100D1BD4}"/>
                </a:ext>
              </a:extLst>
            </p:cNvPr>
            <p:cNvSpPr/>
            <p:nvPr/>
          </p:nvSpPr>
          <p:spPr>
            <a:xfrm>
              <a:off x="1441891" y="5537024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EFCF89C-9C1A-AA41-90FC-7303AB1BEDDE}"/>
              </a:ext>
            </a:extLst>
          </p:cNvPr>
          <p:cNvCxnSpPr>
            <a:cxnSpLocks/>
            <a:stCxn id="162" idx="0"/>
            <a:endCxn id="41" idx="1"/>
          </p:cNvCxnSpPr>
          <p:nvPr/>
        </p:nvCxnSpPr>
        <p:spPr>
          <a:xfrm rot="16200000" flipH="1">
            <a:off x="8891431" y="1122821"/>
            <a:ext cx="64394" cy="1736145"/>
          </a:xfrm>
          <a:prstGeom prst="bentConnector4">
            <a:avLst>
              <a:gd name="adj1" fmla="val -355002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663F748-A5D5-654B-B930-DDD22957BC0C}"/>
              </a:ext>
            </a:extLst>
          </p:cNvPr>
          <p:cNvCxnSpPr>
            <a:cxnSpLocks/>
            <a:stCxn id="162" idx="0"/>
            <a:endCxn id="42" idx="1"/>
          </p:cNvCxnSpPr>
          <p:nvPr/>
        </p:nvCxnSpPr>
        <p:spPr>
          <a:xfrm rot="16200000" flipH="1">
            <a:off x="8582589" y="1431662"/>
            <a:ext cx="682077" cy="1736145"/>
          </a:xfrm>
          <a:prstGeom prst="bentConnector4">
            <a:avLst>
              <a:gd name="adj1" fmla="val -33515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F5907FA-554B-1D42-8AE4-9F385500B8F5}"/>
              </a:ext>
            </a:extLst>
          </p:cNvPr>
          <p:cNvSpPr/>
          <p:nvPr/>
        </p:nvSpPr>
        <p:spPr>
          <a:xfrm>
            <a:off x="8917743" y="1526721"/>
            <a:ext cx="2701745" cy="1681629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234E389-B457-0544-B2FA-6D3DD34FD54C}"/>
              </a:ext>
            </a:extLst>
          </p:cNvPr>
          <p:cNvSpPr/>
          <p:nvPr/>
        </p:nvSpPr>
        <p:spPr>
          <a:xfrm>
            <a:off x="9788097" y="1849041"/>
            <a:ext cx="947179" cy="353101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/>
              </a:rPr>
              <a:t>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9BB279-8DBB-4D49-9D04-89A9DDFD09AB}"/>
              </a:ext>
            </a:extLst>
          </p:cNvPr>
          <p:cNvSpPr/>
          <p:nvPr/>
        </p:nvSpPr>
        <p:spPr>
          <a:xfrm>
            <a:off x="9771791" y="2469862"/>
            <a:ext cx="947179" cy="340079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script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8E7EB2C-F361-6C4D-B858-ED9EBC9ACF93}"/>
              </a:ext>
            </a:extLst>
          </p:cNvPr>
          <p:cNvSpPr/>
          <p:nvPr/>
        </p:nvSpPr>
        <p:spPr>
          <a:xfrm>
            <a:off x="9791701" y="1866632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6A24878-D1B1-9742-8F2E-083B31EF89BB}"/>
              </a:ext>
            </a:extLst>
          </p:cNvPr>
          <p:cNvSpPr/>
          <p:nvPr/>
        </p:nvSpPr>
        <p:spPr>
          <a:xfrm>
            <a:off x="9791701" y="2484315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592F390-6C90-D242-95E5-9D6CA386198B}"/>
              </a:ext>
            </a:extLst>
          </p:cNvPr>
          <p:cNvSpPr/>
          <p:nvPr/>
        </p:nvSpPr>
        <p:spPr>
          <a:xfrm>
            <a:off x="8218178" y="319317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Central Credential Provider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8787DFF-3FEA-CD44-AAA4-4D9808BA7882}"/>
              </a:ext>
            </a:extLst>
          </p:cNvPr>
          <p:cNvSpPr/>
          <p:nvPr/>
        </p:nvSpPr>
        <p:spPr>
          <a:xfrm>
            <a:off x="8715286" y="5890006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000000"/>
                </a:solidFill>
                <a:latin typeface="Calibri"/>
              </a:rPr>
              <a:t>Conjur</a:t>
            </a:r>
            <a:r>
              <a:rPr lang="en-US" kern="0" dirty="0">
                <a:solidFill>
                  <a:srgbClr val="000000"/>
                </a:solidFill>
                <a:latin typeface="Calibri"/>
              </a:rPr>
              <a:t> Enterprise</a:t>
            </a:r>
            <a:endParaRPr lang="en-US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A5C28AD-B529-1840-9F17-569CFD36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64" y="1958696"/>
            <a:ext cx="537384" cy="17912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0BDDDE3B-5470-D348-8F68-57C4459B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460" y="4466568"/>
            <a:ext cx="2725686" cy="1440719"/>
          </a:xfrm>
          <a:prstGeom prst="rect">
            <a:avLst/>
          </a:prstGeom>
        </p:spPr>
      </p:pic>
      <p:cxnSp>
        <p:nvCxnSpPr>
          <p:cNvPr id="189" name="Elbow Connector 188">
            <a:extLst>
              <a:ext uri="{FF2B5EF4-FFF2-40B4-BE49-F238E27FC236}">
                <a16:creationId xmlns:a16="http://schemas.microsoft.com/office/drawing/2014/main" id="{D06448A8-31C1-A44D-8010-3E31FB9770CC}"/>
              </a:ext>
            </a:extLst>
          </p:cNvPr>
          <p:cNvCxnSpPr>
            <a:cxnSpLocks/>
            <a:endCxn id="188" idx="0"/>
          </p:cNvCxnSpPr>
          <p:nvPr/>
        </p:nvCxnSpPr>
        <p:spPr>
          <a:xfrm>
            <a:off x="6692580" y="4003330"/>
            <a:ext cx="2894723" cy="463238"/>
          </a:xfrm>
          <a:prstGeom prst="bentConnector2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5D9536-63D3-8049-81E8-77BE6691E86C}"/>
              </a:ext>
            </a:extLst>
          </p:cNvPr>
          <p:cNvSpPr txBox="1"/>
          <p:nvPr/>
        </p:nvSpPr>
        <p:spPr>
          <a:xfrm>
            <a:off x="6604840" y="2078182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986A5E-7A68-424A-B734-C28BEA4877C0}"/>
              </a:ext>
            </a:extLst>
          </p:cNvPr>
          <p:cNvCxnSpPr>
            <a:cxnSpLocks/>
            <a:endCxn id="65" idx="1"/>
          </p:cNvCxnSpPr>
          <p:nvPr/>
        </p:nvCxnSpPr>
        <p:spPr>
          <a:xfrm flipH="1">
            <a:off x="6036684" y="4185100"/>
            <a:ext cx="9815" cy="850489"/>
          </a:xfrm>
          <a:prstGeom prst="straightConnector1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FEF5DE-6B16-1E4F-B4B3-069CD917C4B7}"/>
              </a:ext>
            </a:extLst>
          </p:cNvPr>
          <p:cNvGrpSpPr/>
          <p:nvPr/>
        </p:nvGrpSpPr>
        <p:grpSpPr>
          <a:xfrm>
            <a:off x="5182558" y="4921663"/>
            <a:ext cx="1733369" cy="1679580"/>
            <a:chOff x="5185476" y="4528068"/>
            <a:chExt cx="1733369" cy="16795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E404F1-3B15-F04F-AA7F-4EF035352FF5}"/>
                </a:ext>
              </a:extLst>
            </p:cNvPr>
            <p:cNvGrpSpPr/>
            <p:nvPr/>
          </p:nvGrpSpPr>
          <p:grpSpPr>
            <a:xfrm>
              <a:off x="5185476" y="4528068"/>
              <a:ext cx="1733369" cy="1394599"/>
              <a:chOff x="5203980" y="4879499"/>
              <a:chExt cx="1733369" cy="1394599"/>
            </a:xfrm>
          </p:grpSpPr>
          <p:sp>
            <p:nvSpPr>
              <p:cNvPr id="59" name="Rounded Rectangle 58">
                <a:extLst>
                  <a:ext uri="{FF2B5EF4-FFF2-40B4-BE49-F238E27FC236}">
                    <a16:creationId xmlns:a16="http://schemas.microsoft.com/office/drawing/2014/main" id="{850163D6-78EC-E647-8937-675612BC762E}"/>
                  </a:ext>
                </a:extLst>
              </p:cNvPr>
              <p:cNvSpPr/>
              <p:nvPr/>
            </p:nvSpPr>
            <p:spPr>
              <a:xfrm>
                <a:off x="5203980" y="4879499"/>
                <a:ext cx="1733369" cy="1394599"/>
              </a:xfrm>
              <a:prstGeom prst="roundRect">
                <a:avLst/>
              </a:prstGeom>
              <a:solidFill>
                <a:srgbClr val="224982">
                  <a:alpha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an 64">
                <a:extLst>
                  <a:ext uri="{FF2B5EF4-FFF2-40B4-BE49-F238E27FC236}">
                    <a16:creationId xmlns:a16="http://schemas.microsoft.com/office/drawing/2014/main" id="{C05EBF52-4CE6-5E4F-AC48-8FA1636CF5AE}"/>
                  </a:ext>
                </a:extLst>
              </p:cNvPr>
              <p:cNvSpPr/>
              <p:nvPr/>
            </p:nvSpPr>
            <p:spPr>
              <a:xfrm>
                <a:off x="5661615" y="4993425"/>
                <a:ext cx="792982" cy="593959"/>
              </a:xfrm>
              <a:prstGeom prst="can">
                <a:avLst/>
              </a:prstGeom>
              <a:solidFill>
                <a:srgbClr val="22498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pPr algn="ctr"/>
                <a:r>
                  <a:rPr lang="en-US" sz="1000" b="0" i="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Config</a:t>
                </a:r>
              </a:p>
              <a:p>
                <a:pPr algn="ctr"/>
                <a:r>
                  <a:rPr lang="en-US" sz="10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Files</a:t>
                </a:r>
                <a:endParaRPr lang="en-US" sz="10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sp>
            <p:nvSpPr>
              <p:cNvPr id="61" name="Rounded Rectangle 60">
                <a:extLst>
                  <a:ext uri="{FF2B5EF4-FFF2-40B4-BE49-F238E27FC236}">
                    <a16:creationId xmlns:a16="http://schemas.microsoft.com/office/drawing/2014/main" id="{9AEF1E69-3D28-0F46-9940-EA8A34145C0A}"/>
                  </a:ext>
                </a:extLst>
              </p:cNvPr>
              <p:cNvSpPr/>
              <p:nvPr/>
            </p:nvSpPr>
            <p:spPr>
              <a:xfrm>
                <a:off x="5584516" y="5769219"/>
                <a:ext cx="947179" cy="353101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algn="ctr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Calibri"/>
                  </a:rPr>
                  <a:t>a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pp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F655CBB-8E39-C443-B3B4-4763DFD1B5E2}"/>
                  </a:ext>
                </a:extLst>
              </p:cNvPr>
              <p:cNvCxnSpPr>
                <a:cxnSpLocks/>
                <a:stCxn id="61" idx="0"/>
              </p:cNvCxnSpPr>
              <p:nvPr/>
            </p:nvCxnSpPr>
            <p:spPr>
              <a:xfrm flipV="1">
                <a:off x="6058106" y="5615750"/>
                <a:ext cx="0" cy="153469"/>
              </a:xfrm>
              <a:prstGeom prst="straightConnector1">
                <a:avLst/>
              </a:prstGeom>
              <a:ln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59DD143-9A4A-9342-861B-868A9419F3B6}"/>
                </a:ext>
              </a:extLst>
            </p:cNvPr>
            <p:cNvSpPr/>
            <p:nvPr/>
          </p:nvSpPr>
          <p:spPr>
            <a:xfrm>
              <a:off x="5304275" y="5899871"/>
              <a:ext cx="14398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kern="0" dirty="0">
                  <a:solidFill>
                    <a:srgbClr val="000000"/>
                  </a:solidFill>
                  <a:latin typeface="Calibri"/>
                </a:rPr>
                <a:t>CPM Push-to-File</a:t>
              </a:r>
              <a:endParaRPr lang="en-US" sz="1400" dirty="0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567BB07-AF76-004C-83D9-BCF4F9EFC868}"/>
              </a:ext>
            </a:extLst>
          </p:cNvPr>
          <p:cNvCxnSpPr/>
          <p:nvPr/>
        </p:nvCxnSpPr>
        <p:spPr>
          <a:xfrm>
            <a:off x="11949692" y="1183067"/>
            <a:ext cx="0" cy="21145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0107DE-1255-A64E-BE89-A99D41E7248D}"/>
              </a:ext>
            </a:extLst>
          </p:cNvPr>
          <p:cNvGrpSpPr/>
          <p:nvPr/>
        </p:nvGrpSpPr>
        <p:grpSpPr>
          <a:xfrm>
            <a:off x="5514096" y="2956175"/>
            <a:ext cx="1497205" cy="1373390"/>
            <a:chOff x="5514096" y="2867687"/>
            <a:chExt cx="1497205" cy="1373390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C7646F5-19D3-994D-B114-7AF41F7A95C2}"/>
                </a:ext>
              </a:extLst>
            </p:cNvPr>
            <p:cNvGrpSpPr/>
            <p:nvPr/>
          </p:nvGrpSpPr>
          <p:grpSpPr>
            <a:xfrm>
              <a:off x="5514096" y="2867687"/>
              <a:ext cx="1242274" cy="1373390"/>
              <a:chOff x="5475580" y="1555603"/>
              <a:chExt cx="1242274" cy="1373390"/>
            </a:xfrm>
          </p:grpSpPr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45C027D-4D19-CF48-9AFD-D6D7B0E47F7D}"/>
                  </a:ext>
                </a:extLst>
              </p:cNvPr>
              <p:cNvGrpSpPr/>
              <p:nvPr/>
            </p:nvGrpSpPr>
            <p:grpSpPr>
              <a:xfrm>
                <a:off x="5475580" y="1555603"/>
                <a:ext cx="1242274" cy="1373390"/>
                <a:chOff x="4136295" y="1111984"/>
                <a:chExt cx="758330" cy="838368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DFE22D03-551D-7746-A757-0838CE381180}"/>
                    </a:ext>
                  </a:extLst>
                </p:cNvPr>
                <p:cNvGrpSpPr/>
                <p:nvPr/>
              </p:nvGrpSpPr>
              <p:grpSpPr>
                <a:xfrm>
                  <a:off x="4136295" y="1111984"/>
                  <a:ext cx="673407" cy="729467"/>
                  <a:chOff x="4136295" y="1111984"/>
                  <a:chExt cx="673407" cy="729467"/>
                </a:xfrm>
                <a:solidFill>
                  <a:srgbClr val="224982"/>
                </a:solidFill>
              </p:grpSpPr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033E85FB-3337-A748-8643-B0A4898994E0}"/>
                      </a:ext>
                    </a:extLst>
                  </p:cNvPr>
                  <p:cNvSpPr/>
                  <p:nvPr/>
                </p:nvSpPr>
                <p:spPr>
                  <a:xfrm>
                    <a:off x="4136295" y="1111984"/>
                    <a:ext cx="673407" cy="729467"/>
                  </a:xfrm>
                  <a:custGeom>
                    <a:avLst/>
                    <a:gdLst>
                      <a:gd name="connsiteX0" fmla="*/ 105799 w 1587617"/>
                      <a:gd name="connsiteY0" fmla="*/ 0 h 1719782"/>
                      <a:gd name="connsiteX1" fmla="*/ 1481818 w 1587617"/>
                      <a:gd name="connsiteY1" fmla="*/ 0 h 1719782"/>
                      <a:gd name="connsiteX2" fmla="*/ 1587617 w 1587617"/>
                      <a:gd name="connsiteY2" fmla="*/ 105799 h 1719782"/>
                      <a:gd name="connsiteX3" fmla="*/ 1587617 w 1587617"/>
                      <a:gd name="connsiteY3" fmla="*/ 782397 h 1719782"/>
                      <a:gd name="connsiteX4" fmla="*/ 1587606 w 1587617"/>
                      <a:gd name="connsiteY4" fmla="*/ 782394 h 1719782"/>
                      <a:gd name="connsiteX5" fmla="*/ 1516145 w 1587617"/>
                      <a:gd name="connsiteY5" fmla="*/ 775190 h 1719782"/>
                      <a:gd name="connsiteX6" fmla="*/ 1475581 w 1587617"/>
                      <a:gd name="connsiteY6" fmla="*/ 779279 h 1719782"/>
                      <a:gd name="connsiteX7" fmla="*/ 1475581 w 1587617"/>
                      <a:gd name="connsiteY7" fmla="*/ 623658 h 1719782"/>
                      <a:gd name="connsiteX8" fmla="*/ 1530093 w 1587617"/>
                      <a:gd name="connsiteY8" fmla="*/ 623658 h 1719782"/>
                      <a:gd name="connsiteX9" fmla="*/ 1530093 w 1587617"/>
                      <a:gd name="connsiteY9" fmla="*/ 360268 h 1719782"/>
                      <a:gd name="connsiteX10" fmla="*/ 1475581 w 1587617"/>
                      <a:gd name="connsiteY10" fmla="*/ 360268 h 1719782"/>
                      <a:gd name="connsiteX11" fmla="*/ 1475581 w 1587617"/>
                      <a:gd name="connsiteY11" fmla="*/ 115545 h 1719782"/>
                      <a:gd name="connsiteX12" fmla="*/ 112037 w 1587617"/>
                      <a:gd name="connsiteY12" fmla="*/ 115545 h 1719782"/>
                      <a:gd name="connsiteX13" fmla="*/ 112037 w 1587617"/>
                      <a:gd name="connsiteY13" fmla="*/ 1604237 h 1719782"/>
                      <a:gd name="connsiteX14" fmla="*/ 1350446 w 1587617"/>
                      <a:gd name="connsiteY14" fmla="*/ 1604237 h 1719782"/>
                      <a:gd name="connsiteX15" fmla="*/ 1350315 w 1587617"/>
                      <a:gd name="connsiteY15" fmla="*/ 1719782 h 1719782"/>
                      <a:gd name="connsiteX16" fmla="*/ 105799 w 1587617"/>
                      <a:gd name="connsiteY16" fmla="*/ 1719782 h 1719782"/>
                      <a:gd name="connsiteX17" fmla="*/ 0 w 1587617"/>
                      <a:gd name="connsiteY17" fmla="*/ 1613983 h 1719782"/>
                      <a:gd name="connsiteX18" fmla="*/ 0 w 1587617"/>
                      <a:gd name="connsiteY18" fmla="*/ 105799 h 1719782"/>
                      <a:gd name="connsiteX19" fmla="*/ 105799 w 1587617"/>
                      <a:gd name="connsiteY19" fmla="*/ 0 h 1719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87617" h="1719782">
                        <a:moveTo>
                          <a:pt x="105799" y="0"/>
                        </a:moveTo>
                        <a:lnTo>
                          <a:pt x="1481818" y="0"/>
                        </a:lnTo>
                        <a:cubicBezTo>
                          <a:pt x="1540249" y="0"/>
                          <a:pt x="1587617" y="47368"/>
                          <a:pt x="1587617" y="105799"/>
                        </a:cubicBezTo>
                        <a:lnTo>
                          <a:pt x="1587617" y="782397"/>
                        </a:lnTo>
                        <a:lnTo>
                          <a:pt x="1587606" y="782394"/>
                        </a:lnTo>
                        <a:cubicBezTo>
                          <a:pt x="1564524" y="777671"/>
                          <a:pt x="1540624" y="775190"/>
                          <a:pt x="1516145" y="775190"/>
                        </a:cubicBezTo>
                        <a:lnTo>
                          <a:pt x="1475581" y="779279"/>
                        </a:lnTo>
                        <a:lnTo>
                          <a:pt x="1475581" y="623658"/>
                        </a:lnTo>
                        <a:lnTo>
                          <a:pt x="1530093" y="623658"/>
                        </a:lnTo>
                        <a:lnTo>
                          <a:pt x="1530093" y="360268"/>
                        </a:lnTo>
                        <a:lnTo>
                          <a:pt x="1475581" y="360268"/>
                        </a:lnTo>
                        <a:lnTo>
                          <a:pt x="1475581" y="115545"/>
                        </a:lnTo>
                        <a:lnTo>
                          <a:pt x="112037" y="115545"/>
                        </a:lnTo>
                        <a:lnTo>
                          <a:pt x="112037" y="1604237"/>
                        </a:lnTo>
                        <a:lnTo>
                          <a:pt x="1350446" y="1604237"/>
                        </a:lnTo>
                        <a:lnTo>
                          <a:pt x="1350315" y="1719782"/>
                        </a:lnTo>
                        <a:lnTo>
                          <a:pt x="105799" y="1719782"/>
                        </a:lnTo>
                        <a:cubicBezTo>
                          <a:pt x="47368" y="1719782"/>
                          <a:pt x="0" y="1672414"/>
                          <a:pt x="0" y="1613983"/>
                        </a:cubicBezTo>
                        <a:lnTo>
                          <a:pt x="0" y="105799"/>
                        </a:lnTo>
                        <a:cubicBezTo>
                          <a:pt x="0" y="47368"/>
                          <a:pt x="47368" y="0"/>
                          <a:pt x="105799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6D97A609-67D6-F04F-AFBB-18F59154594C}"/>
                      </a:ext>
                    </a:extLst>
                  </p:cNvPr>
                  <p:cNvSpPr/>
                  <p:nvPr/>
                </p:nvSpPr>
                <p:spPr>
                  <a:xfrm>
                    <a:off x="4235236" y="1217133"/>
                    <a:ext cx="475525" cy="519170"/>
                  </a:xfrm>
                  <a:custGeom>
                    <a:avLst/>
                    <a:gdLst>
                      <a:gd name="connsiteX0" fmla="*/ 0 w 1121094"/>
                      <a:gd name="connsiteY0" fmla="*/ 0 h 1223989"/>
                      <a:gd name="connsiteX1" fmla="*/ 1121094 w 1121094"/>
                      <a:gd name="connsiteY1" fmla="*/ 0 h 1223989"/>
                      <a:gd name="connsiteX2" fmla="*/ 1121094 w 1121094"/>
                      <a:gd name="connsiteY2" fmla="*/ 112371 h 1223989"/>
                      <a:gd name="connsiteX3" fmla="*/ 1048829 w 1121094"/>
                      <a:gd name="connsiteY3" fmla="*/ 112371 h 1223989"/>
                      <a:gd name="connsiteX4" fmla="*/ 1048829 w 1121094"/>
                      <a:gd name="connsiteY4" fmla="*/ 375761 h 1223989"/>
                      <a:gd name="connsiteX5" fmla="*/ 1121094 w 1121094"/>
                      <a:gd name="connsiteY5" fmla="*/ 375761 h 1223989"/>
                      <a:gd name="connsiteX6" fmla="*/ 1121094 w 1121094"/>
                      <a:gd name="connsiteY6" fmla="*/ 568059 h 1223989"/>
                      <a:gd name="connsiteX7" fmla="*/ 1084632 w 1121094"/>
                      <a:gd name="connsiteY7" fmla="*/ 587850 h 1223989"/>
                      <a:gd name="connsiteX8" fmla="*/ 988856 w 1121094"/>
                      <a:gd name="connsiteY8" fmla="*/ 683626 h 1223989"/>
                      <a:gd name="connsiteX9" fmla="*/ 974309 w 1121094"/>
                      <a:gd name="connsiteY9" fmla="*/ 710428 h 1223989"/>
                      <a:gd name="connsiteX10" fmla="*/ 978194 w 1121094"/>
                      <a:gd name="connsiteY10" fmla="*/ 697911 h 1223989"/>
                      <a:gd name="connsiteX11" fmla="*/ 986855 w 1121094"/>
                      <a:gd name="connsiteY11" fmla="*/ 611995 h 1223989"/>
                      <a:gd name="connsiteX12" fmla="*/ 560547 w 1121094"/>
                      <a:gd name="connsiteY12" fmla="*/ 185687 h 1223989"/>
                      <a:gd name="connsiteX13" fmla="*/ 134239 w 1121094"/>
                      <a:gd name="connsiteY13" fmla="*/ 611995 h 1223989"/>
                      <a:gd name="connsiteX14" fmla="*/ 560547 w 1121094"/>
                      <a:gd name="connsiteY14" fmla="*/ 1038302 h 1223989"/>
                      <a:gd name="connsiteX15" fmla="*/ 914048 w 1121094"/>
                      <a:gd name="connsiteY15" fmla="*/ 850347 h 1223989"/>
                      <a:gd name="connsiteX16" fmla="*/ 935453 w 1121094"/>
                      <a:gd name="connsiteY16" fmla="*/ 810912 h 1223989"/>
                      <a:gd name="connsiteX17" fmla="*/ 928299 w 1121094"/>
                      <a:gd name="connsiteY17" fmla="*/ 881877 h 1223989"/>
                      <a:gd name="connsiteX18" fmla="*/ 1032155 w 1121094"/>
                      <a:gd name="connsiteY18" fmla="*/ 1132606 h 1223989"/>
                      <a:gd name="connsiteX19" fmla="*/ 1050089 w 1121094"/>
                      <a:gd name="connsiteY19" fmla="*/ 1147403 h 1223989"/>
                      <a:gd name="connsiteX20" fmla="*/ 1042171 w 1121094"/>
                      <a:gd name="connsiteY20" fmla="*/ 1166519 h 1223989"/>
                      <a:gd name="connsiteX21" fmla="*/ 1052706 w 1121094"/>
                      <a:gd name="connsiteY21" fmla="*/ 1191954 h 1223989"/>
                      <a:gd name="connsiteX22" fmla="*/ 1084742 w 1121094"/>
                      <a:gd name="connsiteY22" fmla="*/ 1223989 h 1223989"/>
                      <a:gd name="connsiteX23" fmla="*/ 0 w 1121094"/>
                      <a:gd name="connsiteY23" fmla="*/ 1223989 h 1223989"/>
                      <a:gd name="connsiteX24" fmla="*/ 0 w 1121094"/>
                      <a:gd name="connsiteY24" fmla="*/ 0 h 122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121094" h="1223989">
                        <a:moveTo>
                          <a:pt x="0" y="0"/>
                        </a:moveTo>
                        <a:lnTo>
                          <a:pt x="1121094" y="0"/>
                        </a:lnTo>
                        <a:lnTo>
                          <a:pt x="1121094" y="112371"/>
                        </a:lnTo>
                        <a:lnTo>
                          <a:pt x="1048829" y="112371"/>
                        </a:lnTo>
                        <a:lnTo>
                          <a:pt x="1048829" y="375761"/>
                        </a:lnTo>
                        <a:lnTo>
                          <a:pt x="1121094" y="375761"/>
                        </a:lnTo>
                        <a:lnTo>
                          <a:pt x="1121094" y="568059"/>
                        </a:lnTo>
                        <a:lnTo>
                          <a:pt x="1084632" y="587850"/>
                        </a:lnTo>
                        <a:cubicBezTo>
                          <a:pt x="1046904" y="613339"/>
                          <a:pt x="1014345" y="645898"/>
                          <a:pt x="988856" y="683626"/>
                        </a:cubicBezTo>
                        <a:lnTo>
                          <a:pt x="974309" y="710428"/>
                        </a:lnTo>
                        <a:lnTo>
                          <a:pt x="978194" y="697911"/>
                        </a:lnTo>
                        <a:cubicBezTo>
                          <a:pt x="983873" y="670159"/>
                          <a:pt x="986855" y="641425"/>
                          <a:pt x="986855" y="611995"/>
                        </a:cubicBezTo>
                        <a:cubicBezTo>
                          <a:pt x="986855" y="376551"/>
                          <a:pt x="795991" y="185687"/>
                          <a:pt x="560547" y="185687"/>
                        </a:cubicBezTo>
                        <a:cubicBezTo>
                          <a:pt x="325104" y="185687"/>
                          <a:pt x="134239" y="376551"/>
                          <a:pt x="134239" y="611995"/>
                        </a:cubicBezTo>
                        <a:cubicBezTo>
                          <a:pt x="134239" y="847438"/>
                          <a:pt x="325104" y="1038302"/>
                          <a:pt x="560547" y="1038302"/>
                        </a:cubicBezTo>
                        <a:cubicBezTo>
                          <a:pt x="707700" y="1038302"/>
                          <a:pt x="837438" y="963746"/>
                          <a:pt x="914048" y="850347"/>
                        </a:cubicBezTo>
                        <a:lnTo>
                          <a:pt x="935453" y="810912"/>
                        </a:lnTo>
                        <a:lnTo>
                          <a:pt x="928299" y="881877"/>
                        </a:lnTo>
                        <a:cubicBezTo>
                          <a:pt x="928299" y="979793"/>
                          <a:pt x="967987" y="1068439"/>
                          <a:pt x="1032155" y="1132606"/>
                        </a:cubicBezTo>
                        <a:lnTo>
                          <a:pt x="1050089" y="1147403"/>
                        </a:lnTo>
                        <a:lnTo>
                          <a:pt x="1042171" y="1166519"/>
                        </a:lnTo>
                        <a:cubicBezTo>
                          <a:pt x="1042171" y="1175725"/>
                          <a:pt x="1045683" y="1184930"/>
                          <a:pt x="1052706" y="1191954"/>
                        </a:cubicBezTo>
                        <a:lnTo>
                          <a:pt x="1084742" y="1223989"/>
                        </a:lnTo>
                        <a:lnTo>
                          <a:pt x="0" y="122398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8" name="Freeform 137">
                    <a:extLst>
                      <a:ext uri="{FF2B5EF4-FFF2-40B4-BE49-F238E27FC236}">
                        <a16:creationId xmlns:a16="http://schemas.microsoft.com/office/drawing/2014/main" id="{07053CB8-3DAD-6244-8CAD-58755F027A1A}"/>
                      </a:ext>
                    </a:extLst>
                  </p:cNvPr>
                  <p:cNvSpPr/>
                  <p:nvPr/>
                </p:nvSpPr>
                <p:spPr>
                  <a:xfrm>
                    <a:off x="4500107" y="1348235"/>
                    <a:ext cx="104240" cy="172096"/>
                  </a:xfrm>
                  <a:custGeom>
                    <a:avLst/>
                    <a:gdLst>
                      <a:gd name="connsiteX0" fmla="*/ 0 w 245755"/>
                      <a:gd name="connsiteY0" fmla="*/ 0 h 405731"/>
                      <a:gd name="connsiteX1" fmla="*/ 56625 w 245755"/>
                      <a:gd name="connsiteY1" fmla="*/ 17577 h 405731"/>
                      <a:gd name="connsiteX2" fmla="*/ 245755 w 245755"/>
                      <a:gd name="connsiteY2" fmla="*/ 302909 h 405731"/>
                      <a:gd name="connsiteX3" fmla="*/ 239464 w 245755"/>
                      <a:gd name="connsiteY3" fmla="*/ 365317 h 405731"/>
                      <a:gd name="connsiteX4" fmla="*/ 226919 w 245755"/>
                      <a:gd name="connsiteY4" fmla="*/ 405731 h 405731"/>
                      <a:gd name="connsiteX5" fmla="*/ 118334 w 245755"/>
                      <a:gd name="connsiteY5" fmla="*/ 343040 h 405731"/>
                      <a:gd name="connsiteX6" fmla="*/ 119105 w 245755"/>
                      <a:gd name="connsiteY6" fmla="*/ 340558 h 405731"/>
                      <a:gd name="connsiteX7" fmla="*/ 122900 w 245755"/>
                      <a:gd name="connsiteY7" fmla="*/ 302909 h 405731"/>
                      <a:gd name="connsiteX8" fmla="*/ 8804 w 245755"/>
                      <a:gd name="connsiteY8" fmla="*/ 130778 h 405731"/>
                      <a:gd name="connsiteX9" fmla="*/ 0 w 245755"/>
                      <a:gd name="connsiteY9" fmla="*/ 128045 h 405731"/>
                      <a:gd name="connsiteX10" fmla="*/ 0 w 245755"/>
                      <a:gd name="connsiteY10" fmla="*/ 0 h 40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5755" h="405731">
                        <a:moveTo>
                          <a:pt x="0" y="0"/>
                        </a:moveTo>
                        <a:lnTo>
                          <a:pt x="56625" y="17577"/>
                        </a:lnTo>
                        <a:cubicBezTo>
                          <a:pt x="167769" y="64587"/>
                          <a:pt x="245755" y="174641"/>
                          <a:pt x="245755" y="302909"/>
                        </a:cubicBezTo>
                        <a:cubicBezTo>
                          <a:pt x="245755" y="324287"/>
                          <a:pt x="243589" y="345159"/>
                          <a:pt x="239464" y="365317"/>
                        </a:cubicBezTo>
                        <a:lnTo>
                          <a:pt x="226919" y="405731"/>
                        </a:lnTo>
                        <a:lnTo>
                          <a:pt x="118334" y="343040"/>
                        </a:lnTo>
                        <a:lnTo>
                          <a:pt x="119105" y="340558"/>
                        </a:lnTo>
                        <a:cubicBezTo>
                          <a:pt x="121593" y="328397"/>
                          <a:pt x="122900" y="315806"/>
                          <a:pt x="122900" y="302909"/>
                        </a:cubicBezTo>
                        <a:cubicBezTo>
                          <a:pt x="122900" y="225529"/>
                          <a:pt x="75853" y="159138"/>
                          <a:pt x="8804" y="130778"/>
                        </a:cubicBezTo>
                        <a:lnTo>
                          <a:pt x="0" y="1280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9" name="Freeform 138">
                    <a:extLst>
                      <a:ext uri="{FF2B5EF4-FFF2-40B4-BE49-F238E27FC236}">
                        <a16:creationId xmlns:a16="http://schemas.microsoft.com/office/drawing/2014/main" id="{EE76CFFC-90A9-664E-89C8-3E1C5B7B7556}"/>
                      </a:ext>
                    </a:extLst>
                  </p:cNvPr>
                  <p:cNvSpPr/>
                  <p:nvPr/>
                </p:nvSpPr>
                <p:spPr>
                  <a:xfrm>
                    <a:off x="4341650" y="1348236"/>
                    <a:ext cx="104240" cy="168243"/>
                  </a:xfrm>
                  <a:custGeom>
                    <a:avLst/>
                    <a:gdLst>
                      <a:gd name="connsiteX0" fmla="*/ 245756 w 245756"/>
                      <a:gd name="connsiteY0" fmla="*/ 0 h 396647"/>
                      <a:gd name="connsiteX1" fmla="*/ 245756 w 245756"/>
                      <a:gd name="connsiteY1" fmla="*/ 128045 h 396647"/>
                      <a:gd name="connsiteX2" fmla="*/ 236952 w 245756"/>
                      <a:gd name="connsiteY2" fmla="*/ 130778 h 396647"/>
                      <a:gd name="connsiteX3" fmla="*/ 122856 w 245756"/>
                      <a:gd name="connsiteY3" fmla="*/ 302908 h 396647"/>
                      <a:gd name="connsiteX4" fmla="*/ 125909 w 245756"/>
                      <a:gd name="connsiteY4" fmla="*/ 333201 h 396647"/>
                      <a:gd name="connsiteX5" fmla="*/ 16017 w 245756"/>
                      <a:gd name="connsiteY5" fmla="*/ 396647 h 396647"/>
                      <a:gd name="connsiteX6" fmla="*/ 6292 w 245756"/>
                      <a:gd name="connsiteY6" fmla="*/ 365317 h 396647"/>
                      <a:gd name="connsiteX7" fmla="*/ 1 w 245756"/>
                      <a:gd name="connsiteY7" fmla="*/ 302908 h 396647"/>
                      <a:gd name="connsiteX8" fmla="*/ 189131 w 245756"/>
                      <a:gd name="connsiteY8" fmla="*/ 17577 h 396647"/>
                      <a:gd name="connsiteX9" fmla="*/ 245756 w 245756"/>
                      <a:gd name="connsiteY9" fmla="*/ 0 h 396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5756" h="396647">
                        <a:moveTo>
                          <a:pt x="245756" y="0"/>
                        </a:moveTo>
                        <a:lnTo>
                          <a:pt x="245756" y="128045"/>
                        </a:lnTo>
                        <a:lnTo>
                          <a:pt x="236952" y="130778"/>
                        </a:lnTo>
                        <a:cubicBezTo>
                          <a:pt x="169902" y="159137"/>
                          <a:pt x="122856" y="225529"/>
                          <a:pt x="122856" y="302908"/>
                        </a:cubicBezTo>
                        <a:lnTo>
                          <a:pt x="125909" y="333201"/>
                        </a:lnTo>
                        <a:lnTo>
                          <a:pt x="16017" y="396647"/>
                        </a:lnTo>
                        <a:lnTo>
                          <a:pt x="6292" y="365317"/>
                        </a:lnTo>
                        <a:cubicBezTo>
                          <a:pt x="2167" y="345158"/>
                          <a:pt x="0" y="324286"/>
                          <a:pt x="1" y="302908"/>
                        </a:cubicBezTo>
                        <a:cubicBezTo>
                          <a:pt x="0" y="174640"/>
                          <a:pt x="77986" y="64587"/>
                          <a:pt x="189131" y="17577"/>
                        </a:cubicBezTo>
                        <a:lnTo>
                          <a:pt x="24575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BBC611A8-4E56-254F-81D3-BF2245D6552A}"/>
                      </a:ext>
                    </a:extLst>
                  </p:cNvPr>
                  <p:cNvSpPr/>
                  <p:nvPr/>
                </p:nvSpPr>
                <p:spPr>
                  <a:xfrm>
                    <a:off x="4375202" y="1536731"/>
                    <a:ext cx="193054" cy="71335"/>
                  </a:xfrm>
                  <a:custGeom>
                    <a:avLst/>
                    <a:gdLst>
                      <a:gd name="connsiteX0" fmla="*/ 109853 w 455142"/>
                      <a:gd name="connsiteY0" fmla="*/ 0 h 168178"/>
                      <a:gd name="connsiteX1" fmla="*/ 126116 w 455142"/>
                      <a:gd name="connsiteY1" fmla="*/ 13418 h 168178"/>
                      <a:gd name="connsiteX2" fmla="*/ 230564 w 455142"/>
                      <a:gd name="connsiteY2" fmla="*/ 45323 h 168178"/>
                      <a:gd name="connsiteX3" fmla="*/ 335012 w 455142"/>
                      <a:gd name="connsiteY3" fmla="*/ 13418 h 168178"/>
                      <a:gd name="connsiteX4" fmla="*/ 343638 w 455142"/>
                      <a:gd name="connsiteY4" fmla="*/ 6301 h 168178"/>
                      <a:gd name="connsiteX5" fmla="*/ 455142 w 455142"/>
                      <a:gd name="connsiteY5" fmla="*/ 70678 h 168178"/>
                      <a:gd name="connsiteX6" fmla="*/ 449532 w 455142"/>
                      <a:gd name="connsiteY6" fmla="*/ 77478 h 168178"/>
                      <a:gd name="connsiteX7" fmla="*/ 230564 w 455142"/>
                      <a:gd name="connsiteY7" fmla="*/ 168178 h 168178"/>
                      <a:gd name="connsiteX8" fmla="*/ 11597 w 455142"/>
                      <a:gd name="connsiteY8" fmla="*/ 77479 h 168178"/>
                      <a:gd name="connsiteX9" fmla="*/ 0 w 455142"/>
                      <a:gd name="connsiteY9" fmla="*/ 63423 h 168178"/>
                      <a:gd name="connsiteX10" fmla="*/ 109853 w 455142"/>
                      <a:gd name="connsiteY10" fmla="*/ 0 h 168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5142" h="168178">
                        <a:moveTo>
                          <a:pt x="109853" y="0"/>
                        </a:moveTo>
                        <a:lnTo>
                          <a:pt x="126116" y="13418"/>
                        </a:lnTo>
                        <a:cubicBezTo>
                          <a:pt x="155932" y="33561"/>
                          <a:pt x="191874" y="45323"/>
                          <a:pt x="230564" y="45323"/>
                        </a:cubicBezTo>
                        <a:cubicBezTo>
                          <a:pt x="269254" y="45323"/>
                          <a:pt x="305197" y="33561"/>
                          <a:pt x="335012" y="13418"/>
                        </a:cubicBezTo>
                        <a:lnTo>
                          <a:pt x="343638" y="6301"/>
                        </a:lnTo>
                        <a:lnTo>
                          <a:pt x="455142" y="70678"/>
                        </a:lnTo>
                        <a:lnTo>
                          <a:pt x="449532" y="77478"/>
                        </a:lnTo>
                        <a:cubicBezTo>
                          <a:pt x="393493" y="133517"/>
                          <a:pt x="316076" y="168178"/>
                          <a:pt x="230564" y="168178"/>
                        </a:cubicBezTo>
                        <a:cubicBezTo>
                          <a:pt x="145052" y="168178"/>
                          <a:pt x="67635" y="133517"/>
                          <a:pt x="11597" y="77479"/>
                        </a:cubicBezTo>
                        <a:lnTo>
                          <a:pt x="0" y="63423"/>
                        </a:lnTo>
                        <a:lnTo>
                          <a:pt x="109853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2FB2ACBD-B489-734F-9762-A2ABC39D505A}"/>
                    </a:ext>
                  </a:extLst>
                </p:cNvPr>
                <p:cNvSpPr/>
                <p:nvPr/>
              </p:nvSpPr>
              <p:spPr>
                <a:xfrm>
                  <a:off x="4667596" y="1478298"/>
                  <a:ext cx="227029" cy="472054"/>
                </a:xfrm>
                <a:custGeom>
                  <a:avLst/>
                  <a:gdLst>
                    <a:gd name="connsiteX0" fmla="*/ 601292 w 1208199"/>
                    <a:gd name="connsiteY0" fmla="*/ 204378 h 2512169"/>
                    <a:gd name="connsiteX1" fmla="*/ 399823 w 1208199"/>
                    <a:gd name="connsiteY1" fmla="*/ 405847 h 2512169"/>
                    <a:gd name="connsiteX2" fmla="*/ 601292 w 1208199"/>
                    <a:gd name="connsiteY2" fmla="*/ 607316 h 2512169"/>
                    <a:gd name="connsiteX3" fmla="*/ 802761 w 1208199"/>
                    <a:gd name="connsiteY3" fmla="*/ 405847 h 2512169"/>
                    <a:gd name="connsiteX4" fmla="*/ 601292 w 1208199"/>
                    <a:gd name="connsiteY4" fmla="*/ 204378 h 2512169"/>
                    <a:gd name="connsiteX5" fmla="*/ 604100 w 1208199"/>
                    <a:gd name="connsiteY5" fmla="*/ 0 h 2512169"/>
                    <a:gd name="connsiteX6" fmla="*/ 1208199 w 1208199"/>
                    <a:gd name="connsiteY6" fmla="*/ 604099 h 2512169"/>
                    <a:gd name="connsiteX7" fmla="*/ 941857 w 1208199"/>
                    <a:gd name="connsiteY7" fmla="*/ 1105028 h 2512169"/>
                    <a:gd name="connsiteX8" fmla="*/ 877420 w 1208199"/>
                    <a:gd name="connsiteY8" fmla="*/ 1140003 h 2512169"/>
                    <a:gd name="connsiteX9" fmla="*/ 944307 w 1208199"/>
                    <a:gd name="connsiteY9" fmla="*/ 1206890 h 2512169"/>
                    <a:gd name="connsiteX10" fmla="*/ 944307 w 1208199"/>
                    <a:gd name="connsiteY10" fmla="*/ 1290420 h 2512169"/>
                    <a:gd name="connsiteX11" fmla="*/ 827261 w 1208199"/>
                    <a:gd name="connsiteY11" fmla="*/ 1407466 h 2512169"/>
                    <a:gd name="connsiteX12" fmla="*/ 827261 w 1208199"/>
                    <a:gd name="connsiteY12" fmla="*/ 1433607 h 2512169"/>
                    <a:gd name="connsiteX13" fmla="*/ 895049 w 1208199"/>
                    <a:gd name="connsiteY13" fmla="*/ 1501394 h 2512169"/>
                    <a:gd name="connsiteX14" fmla="*/ 895049 w 1208199"/>
                    <a:gd name="connsiteY14" fmla="*/ 1595984 h 2512169"/>
                    <a:gd name="connsiteX15" fmla="*/ 827261 w 1208199"/>
                    <a:gd name="connsiteY15" fmla="*/ 1663771 h 2512169"/>
                    <a:gd name="connsiteX16" fmla="*/ 827261 w 1208199"/>
                    <a:gd name="connsiteY16" fmla="*/ 1704646 h 2512169"/>
                    <a:gd name="connsiteX17" fmla="*/ 895048 w 1208199"/>
                    <a:gd name="connsiteY17" fmla="*/ 1772433 h 2512169"/>
                    <a:gd name="connsiteX18" fmla="*/ 895048 w 1208199"/>
                    <a:gd name="connsiteY18" fmla="*/ 1867023 h 2512169"/>
                    <a:gd name="connsiteX19" fmla="*/ 827261 w 1208199"/>
                    <a:gd name="connsiteY19" fmla="*/ 1934810 h 2512169"/>
                    <a:gd name="connsiteX20" fmla="*/ 827261 w 1208199"/>
                    <a:gd name="connsiteY20" fmla="*/ 1976018 h 2512169"/>
                    <a:gd name="connsiteX21" fmla="*/ 895046 w 1208199"/>
                    <a:gd name="connsiteY21" fmla="*/ 2043804 h 2512169"/>
                    <a:gd name="connsiteX22" fmla="*/ 895046 w 1208199"/>
                    <a:gd name="connsiteY22" fmla="*/ 2138393 h 2512169"/>
                    <a:gd name="connsiteX23" fmla="*/ 827261 w 1208199"/>
                    <a:gd name="connsiteY23" fmla="*/ 2206179 h 2512169"/>
                    <a:gd name="connsiteX24" fmla="*/ 827261 w 1208199"/>
                    <a:gd name="connsiteY24" fmla="*/ 2280797 h 2512169"/>
                    <a:gd name="connsiteX25" fmla="*/ 816914 w 1208199"/>
                    <a:gd name="connsiteY25" fmla="*/ 2309447 h 2512169"/>
                    <a:gd name="connsiteX26" fmla="*/ 625299 w 1208199"/>
                    <a:gd name="connsiteY26" fmla="*/ 2501062 h 2512169"/>
                    <a:gd name="connsiteX27" fmla="*/ 571669 w 1208199"/>
                    <a:gd name="connsiteY27" fmla="*/ 2501062 h 2512169"/>
                    <a:gd name="connsiteX28" fmla="*/ 380053 w 1208199"/>
                    <a:gd name="connsiteY28" fmla="*/ 2309447 h 2512169"/>
                    <a:gd name="connsiteX29" fmla="*/ 368946 w 1208199"/>
                    <a:gd name="connsiteY29" fmla="*/ 2282631 h 2512169"/>
                    <a:gd name="connsiteX30" fmla="*/ 369953 w 1208199"/>
                    <a:gd name="connsiteY30" fmla="*/ 1396484 h 2512169"/>
                    <a:gd name="connsiteX31" fmla="*/ 263888 w 1208199"/>
                    <a:gd name="connsiteY31" fmla="*/ 1290420 h 2512169"/>
                    <a:gd name="connsiteX32" fmla="*/ 263888 w 1208199"/>
                    <a:gd name="connsiteY32" fmla="*/ 1206891 h 2512169"/>
                    <a:gd name="connsiteX33" fmla="*/ 330775 w 1208199"/>
                    <a:gd name="connsiteY33" fmla="*/ 1140002 h 2512169"/>
                    <a:gd name="connsiteX34" fmla="*/ 266341 w 1208199"/>
                    <a:gd name="connsiteY34" fmla="*/ 1105027 h 2512169"/>
                    <a:gd name="connsiteX35" fmla="*/ 0 w 1208199"/>
                    <a:gd name="connsiteY35" fmla="*/ 604099 h 2512169"/>
                    <a:gd name="connsiteX36" fmla="*/ 604100 w 1208199"/>
                    <a:gd name="connsiteY36" fmla="*/ 0 h 251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08199" h="2512169">
                      <a:moveTo>
                        <a:pt x="601292" y="204378"/>
                      </a:moveTo>
                      <a:cubicBezTo>
                        <a:pt x="490024" y="204378"/>
                        <a:pt x="399823" y="294579"/>
                        <a:pt x="399823" y="405847"/>
                      </a:cubicBezTo>
                      <a:cubicBezTo>
                        <a:pt x="399823" y="517115"/>
                        <a:pt x="490024" y="607316"/>
                        <a:pt x="601292" y="607316"/>
                      </a:cubicBezTo>
                      <a:cubicBezTo>
                        <a:pt x="712560" y="607316"/>
                        <a:pt x="802761" y="517115"/>
                        <a:pt x="802761" y="405847"/>
                      </a:cubicBezTo>
                      <a:cubicBezTo>
                        <a:pt x="802761" y="294579"/>
                        <a:pt x="712560" y="204378"/>
                        <a:pt x="601292" y="204378"/>
                      </a:cubicBezTo>
                      <a:close/>
                      <a:moveTo>
                        <a:pt x="604100" y="0"/>
                      </a:moveTo>
                      <a:cubicBezTo>
                        <a:pt x="937734" y="0"/>
                        <a:pt x="1208198" y="270464"/>
                        <a:pt x="1208199" y="604099"/>
                      </a:cubicBezTo>
                      <a:cubicBezTo>
                        <a:pt x="1208198" y="812621"/>
                        <a:pt x="1102548" y="996467"/>
                        <a:pt x="941857" y="1105028"/>
                      </a:cubicBezTo>
                      <a:lnTo>
                        <a:pt x="877420" y="1140003"/>
                      </a:lnTo>
                      <a:lnTo>
                        <a:pt x="944307" y="1206890"/>
                      </a:lnTo>
                      <a:cubicBezTo>
                        <a:pt x="967374" y="1229956"/>
                        <a:pt x="967374" y="1267354"/>
                        <a:pt x="944307" y="1290420"/>
                      </a:cubicBezTo>
                      <a:lnTo>
                        <a:pt x="827261" y="1407466"/>
                      </a:lnTo>
                      <a:lnTo>
                        <a:pt x="827261" y="1433607"/>
                      </a:lnTo>
                      <a:lnTo>
                        <a:pt x="895049" y="1501394"/>
                      </a:lnTo>
                      <a:cubicBezTo>
                        <a:pt x="921169" y="1527515"/>
                        <a:pt x="921169" y="1569863"/>
                        <a:pt x="895049" y="1595984"/>
                      </a:cubicBezTo>
                      <a:lnTo>
                        <a:pt x="827261" y="1663771"/>
                      </a:lnTo>
                      <a:lnTo>
                        <a:pt x="827261" y="1704646"/>
                      </a:lnTo>
                      <a:lnTo>
                        <a:pt x="895048" y="1772433"/>
                      </a:lnTo>
                      <a:cubicBezTo>
                        <a:pt x="921168" y="1798554"/>
                        <a:pt x="921168" y="1840902"/>
                        <a:pt x="895048" y="1867023"/>
                      </a:cubicBezTo>
                      <a:lnTo>
                        <a:pt x="827261" y="1934810"/>
                      </a:lnTo>
                      <a:lnTo>
                        <a:pt x="827261" y="1976018"/>
                      </a:lnTo>
                      <a:lnTo>
                        <a:pt x="895046" y="2043804"/>
                      </a:lnTo>
                      <a:cubicBezTo>
                        <a:pt x="921167" y="2069924"/>
                        <a:pt x="921167" y="2112273"/>
                        <a:pt x="895046" y="2138393"/>
                      </a:cubicBezTo>
                      <a:lnTo>
                        <a:pt x="827261" y="2206179"/>
                      </a:lnTo>
                      <a:lnTo>
                        <a:pt x="827261" y="2280797"/>
                      </a:lnTo>
                      <a:lnTo>
                        <a:pt x="816914" y="2309447"/>
                      </a:lnTo>
                      <a:lnTo>
                        <a:pt x="625299" y="2501062"/>
                      </a:lnTo>
                      <a:cubicBezTo>
                        <a:pt x="610489" y="2515872"/>
                        <a:pt x="586478" y="2515872"/>
                        <a:pt x="571669" y="2501062"/>
                      </a:cubicBezTo>
                      <a:lnTo>
                        <a:pt x="380053" y="2309447"/>
                      </a:lnTo>
                      <a:lnTo>
                        <a:pt x="368946" y="2282631"/>
                      </a:lnTo>
                      <a:lnTo>
                        <a:pt x="369953" y="1396484"/>
                      </a:lnTo>
                      <a:lnTo>
                        <a:pt x="263888" y="1290420"/>
                      </a:lnTo>
                      <a:cubicBezTo>
                        <a:pt x="240822" y="1267353"/>
                        <a:pt x="240822" y="1229956"/>
                        <a:pt x="263888" y="1206891"/>
                      </a:cubicBezTo>
                      <a:lnTo>
                        <a:pt x="330775" y="1140002"/>
                      </a:lnTo>
                      <a:lnTo>
                        <a:pt x="266341" y="1105027"/>
                      </a:lnTo>
                      <a:cubicBezTo>
                        <a:pt x="105650" y="996466"/>
                        <a:pt x="-1" y="812621"/>
                        <a:pt x="0" y="604099"/>
                      </a:cubicBezTo>
                      <a:cubicBezTo>
                        <a:pt x="-1" y="270464"/>
                        <a:pt x="270463" y="0"/>
                        <a:pt x="604100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32" name="Shape 187">
                <a:extLst>
                  <a:ext uri="{FF2B5EF4-FFF2-40B4-BE49-F238E27FC236}">
                    <a16:creationId xmlns:a16="http://schemas.microsoft.com/office/drawing/2014/main" id="{46332157-4099-884B-AE47-7C20B20F3DD6}"/>
                  </a:ext>
                </a:extLst>
              </p:cNvPr>
              <p:cNvSpPr txBox="1"/>
              <p:nvPr/>
            </p:nvSpPr>
            <p:spPr>
              <a:xfrm>
                <a:off x="5593494" y="1871588"/>
                <a:ext cx="878263" cy="430887"/>
              </a:xfrm>
              <a:prstGeom prst="rect">
                <a:avLst/>
              </a:prstGeom>
              <a:solidFill>
                <a:srgbClr val="FFFFFF">
                  <a:alpha val="74902"/>
                </a:srgbClr>
              </a:solidFill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CyberArk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Vault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D6B5D9-6AAE-2649-976B-2D6F277D74D4}"/>
                </a:ext>
              </a:extLst>
            </p:cNvPr>
            <p:cNvSpPr/>
            <p:nvPr/>
          </p:nvSpPr>
          <p:spPr>
            <a:xfrm>
              <a:off x="6595803" y="3124668"/>
              <a:ext cx="41549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kern="0" dirty="0">
                  <a:solidFill>
                    <a:srgbClr val="224982"/>
                  </a:solidFill>
                  <a:latin typeface="Century Gothic"/>
                  <a:ea typeface="Calibri"/>
                  <a:cs typeface="Century Gothic"/>
                  <a:sym typeface="Calibri"/>
                </a:rPr>
                <a:t>1858</a:t>
              </a:r>
              <a:endParaRPr lang="en-US" sz="800" dirty="0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F281A2DF-AAE3-A641-8F12-DA0F1815457A}"/>
              </a:ext>
            </a:extLst>
          </p:cNvPr>
          <p:cNvSpPr/>
          <p:nvPr/>
        </p:nvSpPr>
        <p:spPr>
          <a:xfrm>
            <a:off x="7937589" y="1483753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443</a:t>
            </a:r>
            <a:endParaRPr lang="en-US" sz="800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8B70BF8-6FF9-B046-AE30-FF97840D605D}"/>
              </a:ext>
            </a:extLst>
          </p:cNvPr>
          <p:cNvCxnSpPr>
            <a:cxnSpLocks/>
          </p:cNvCxnSpPr>
          <p:nvPr/>
        </p:nvCxnSpPr>
        <p:spPr>
          <a:xfrm>
            <a:off x="2645603" y="5067248"/>
            <a:ext cx="381204" cy="0"/>
          </a:xfrm>
          <a:prstGeom prst="straightConnector1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1B558C2-4256-CD48-9C14-80776537EDB6}"/>
              </a:ext>
            </a:extLst>
          </p:cNvPr>
          <p:cNvCxnSpPr>
            <a:cxnSpLocks/>
            <a:endCxn id="23" idx="2"/>
          </p:cNvCxnSpPr>
          <p:nvPr/>
        </p:nvCxnSpPr>
        <p:spPr>
          <a:xfrm flipH="1" flipV="1">
            <a:off x="6046499" y="1779729"/>
            <a:ext cx="8822" cy="1176446"/>
          </a:xfrm>
          <a:prstGeom prst="straightConnector1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D0E64-BAEA-0D43-84C9-BCF73EA55A41}"/>
              </a:ext>
            </a:extLst>
          </p:cNvPr>
          <p:cNvGrpSpPr/>
          <p:nvPr/>
        </p:nvGrpSpPr>
        <p:grpSpPr>
          <a:xfrm>
            <a:off x="5182558" y="837061"/>
            <a:ext cx="1733369" cy="1977064"/>
            <a:chOff x="5182558" y="837061"/>
            <a:chExt cx="1733369" cy="1977064"/>
          </a:xfrm>
        </p:grpSpPr>
        <p:pic>
          <p:nvPicPr>
            <p:cNvPr id="70" name="Graphic 17">
              <a:extLst>
                <a:ext uri="{FF2B5EF4-FFF2-40B4-BE49-F238E27FC236}">
                  <a16:creationId xmlns:a16="http://schemas.microsoft.com/office/drawing/2014/main" id="{B7FD4508-5B81-1E4F-807F-D447A8169D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9088" y="985542"/>
              <a:ext cx="570098" cy="570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696C1D8-E38E-3B43-925D-D69CF72D0008}"/>
                </a:ext>
              </a:extLst>
            </p:cNvPr>
            <p:cNvSpPr/>
            <p:nvPr/>
          </p:nvSpPr>
          <p:spPr>
            <a:xfrm>
              <a:off x="5377886" y="1533508"/>
              <a:ext cx="1337226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kern="0" dirty="0">
                  <a:solidFill>
                    <a:srgbClr val="000000"/>
                  </a:solidFill>
                </a:rPr>
                <a:t>AWS Secrets Manager</a:t>
              </a:r>
              <a:endParaRPr lang="en-US" sz="10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289BA61-31D0-F247-AB3A-0FAEADFD37D0}"/>
                </a:ext>
              </a:extLst>
            </p:cNvPr>
            <p:cNvGrpSpPr/>
            <p:nvPr/>
          </p:nvGrpSpPr>
          <p:grpSpPr>
            <a:xfrm>
              <a:off x="5600678" y="2027997"/>
              <a:ext cx="931665" cy="759706"/>
              <a:chOff x="5571182" y="2027997"/>
              <a:chExt cx="931665" cy="759706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0C15C74D-AD4A-674C-8803-2E10E90E76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EAEEF7"/>
                  </a:clrFrom>
                  <a:clrTo>
                    <a:srgbClr val="EAEE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75233" y="2027997"/>
                <a:ext cx="723900" cy="558800"/>
              </a:xfrm>
              <a:prstGeom prst="rect">
                <a:avLst/>
              </a:prstGeom>
            </p:spPr>
          </p:pic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3F1B8B6-2777-7241-A570-57EC969AD67B}"/>
                  </a:ext>
                </a:extLst>
              </p:cNvPr>
              <p:cNvSpPr/>
              <p:nvPr/>
            </p:nvSpPr>
            <p:spPr>
              <a:xfrm>
                <a:off x="5571182" y="2510704"/>
                <a:ext cx="931665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kern="0" dirty="0">
                    <a:solidFill>
                      <a:srgbClr val="000000"/>
                    </a:solidFill>
                  </a:rPr>
                  <a:t>Secrets Hub</a:t>
                </a:r>
                <a:endParaRPr lang="en-US" sz="1200" dirty="0"/>
              </a:p>
            </p:txBody>
          </p:sp>
        </p:grp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4E490DF-0D20-AF41-98D8-19048CE665BA}"/>
                </a:ext>
              </a:extLst>
            </p:cNvPr>
            <p:cNvSpPr/>
            <p:nvPr/>
          </p:nvSpPr>
          <p:spPr>
            <a:xfrm>
              <a:off x="5182558" y="837061"/>
              <a:ext cx="1733369" cy="1977064"/>
            </a:xfrm>
            <a:prstGeom prst="roundRect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04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605" y="3023575"/>
            <a:ext cx="6654628" cy="832600"/>
          </a:xfrm>
        </p:spPr>
        <p:txBody>
          <a:bodyPr/>
          <a:lstStyle/>
          <a:p>
            <a:r>
              <a:rPr lang="en-US" dirty="0"/>
              <a:t>Secrets Hub</a:t>
            </a:r>
          </a:p>
        </p:txBody>
      </p:sp>
    </p:spTree>
    <p:extLst>
      <p:ext uri="{BB962C8B-B14F-4D97-AF65-F5344CB8AC3E}">
        <p14:creationId xmlns:p14="http://schemas.microsoft.com/office/powerpoint/2010/main" val="850454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318C4D-2372-184F-A04F-89C01B711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Hub – Provides separation of concerns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495FD0-4E7C-2A40-86D4-06F35F8D26E7}"/>
              </a:ext>
            </a:extLst>
          </p:cNvPr>
          <p:cNvGrpSpPr/>
          <p:nvPr/>
        </p:nvGrpSpPr>
        <p:grpSpPr>
          <a:xfrm>
            <a:off x="2967752" y="2409527"/>
            <a:ext cx="6256495" cy="2038945"/>
            <a:chOff x="1831456" y="1494454"/>
            <a:chExt cx="6256495" cy="20389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439D6A-3533-4E45-80D6-5AE8B31A721A}"/>
                </a:ext>
              </a:extLst>
            </p:cNvPr>
            <p:cNvGrpSpPr/>
            <p:nvPr/>
          </p:nvGrpSpPr>
          <p:grpSpPr>
            <a:xfrm>
              <a:off x="4273672" y="1953723"/>
              <a:ext cx="1236763" cy="1579676"/>
              <a:chOff x="3979757" y="2870322"/>
              <a:chExt cx="1236763" cy="157967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462B66D-E8FD-394A-A1EF-F5C14867F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AEEF7"/>
                  </a:clrFrom>
                  <a:clrTo>
                    <a:srgbClr val="EAEE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026857" y="2870322"/>
                <a:ext cx="1142562" cy="88197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6A88CF3-F88D-5840-A630-61E291BBBF45}"/>
                  </a:ext>
                </a:extLst>
              </p:cNvPr>
              <p:cNvSpPr/>
              <p:nvPr/>
            </p:nvSpPr>
            <p:spPr>
              <a:xfrm>
                <a:off x="3979757" y="3865223"/>
                <a:ext cx="1236763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kern="0" dirty="0">
                    <a:solidFill>
                      <a:srgbClr val="000000"/>
                    </a:solidFill>
                  </a:rPr>
                  <a:t>CyberArk</a:t>
                </a:r>
                <a:br>
                  <a:rPr lang="en-US" sz="1600" kern="0" dirty="0">
                    <a:solidFill>
                      <a:srgbClr val="000000"/>
                    </a:solidFill>
                  </a:rPr>
                </a:br>
                <a:r>
                  <a:rPr lang="en-US" sz="1600" kern="0" dirty="0">
                    <a:solidFill>
                      <a:srgbClr val="000000"/>
                    </a:solidFill>
                  </a:rPr>
                  <a:t>Secrets Hub</a:t>
                </a:r>
                <a:endParaRPr lang="en-US" sz="16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B1860C1-81FC-0B4B-9D2A-B9AC6225DD56}"/>
                </a:ext>
              </a:extLst>
            </p:cNvPr>
            <p:cNvGrpSpPr/>
            <p:nvPr/>
          </p:nvGrpSpPr>
          <p:grpSpPr>
            <a:xfrm>
              <a:off x="2206634" y="2002545"/>
              <a:ext cx="1284326" cy="1317123"/>
              <a:chOff x="1912719" y="2919144"/>
              <a:chExt cx="1284326" cy="131712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0224B59-B907-3D44-93C1-F92C2EA53E06}"/>
                  </a:ext>
                </a:extLst>
              </p:cNvPr>
              <p:cNvGrpSpPr/>
              <p:nvPr/>
            </p:nvGrpSpPr>
            <p:grpSpPr>
              <a:xfrm>
                <a:off x="2115408" y="2919144"/>
                <a:ext cx="928268" cy="1026242"/>
                <a:chOff x="4136295" y="1111984"/>
                <a:chExt cx="758330" cy="838368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08239FFB-3622-E34E-8D16-55DA8245D4BD}"/>
                    </a:ext>
                  </a:extLst>
                </p:cNvPr>
                <p:cNvGrpSpPr/>
                <p:nvPr/>
              </p:nvGrpSpPr>
              <p:grpSpPr>
                <a:xfrm>
                  <a:off x="4136295" y="1111984"/>
                  <a:ext cx="673407" cy="729467"/>
                  <a:chOff x="4136295" y="1111984"/>
                  <a:chExt cx="673407" cy="729467"/>
                </a:xfrm>
                <a:solidFill>
                  <a:srgbClr val="224982"/>
                </a:solidFill>
              </p:grpSpPr>
              <p:sp>
                <p:nvSpPr>
                  <p:cNvPr id="18" name="Freeform 17">
                    <a:extLst>
                      <a:ext uri="{FF2B5EF4-FFF2-40B4-BE49-F238E27FC236}">
                        <a16:creationId xmlns:a16="http://schemas.microsoft.com/office/drawing/2014/main" id="{E07FDF49-C47B-7940-9022-4806E15354E3}"/>
                      </a:ext>
                    </a:extLst>
                  </p:cNvPr>
                  <p:cNvSpPr/>
                  <p:nvPr/>
                </p:nvSpPr>
                <p:spPr>
                  <a:xfrm>
                    <a:off x="4136295" y="1111984"/>
                    <a:ext cx="673407" cy="729467"/>
                  </a:xfrm>
                  <a:custGeom>
                    <a:avLst/>
                    <a:gdLst>
                      <a:gd name="connsiteX0" fmla="*/ 105799 w 1587617"/>
                      <a:gd name="connsiteY0" fmla="*/ 0 h 1719782"/>
                      <a:gd name="connsiteX1" fmla="*/ 1481818 w 1587617"/>
                      <a:gd name="connsiteY1" fmla="*/ 0 h 1719782"/>
                      <a:gd name="connsiteX2" fmla="*/ 1587617 w 1587617"/>
                      <a:gd name="connsiteY2" fmla="*/ 105799 h 1719782"/>
                      <a:gd name="connsiteX3" fmla="*/ 1587617 w 1587617"/>
                      <a:gd name="connsiteY3" fmla="*/ 782397 h 1719782"/>
                      <a:gd name="connsiteX4" fmla="*/ 1587606 w 1587617"/>
                      <a:gd name="connsiteY4" fmla="*/ 782394 h 1719782"/>
                      <a:gd name="connsiteX5" fmla="*/ 1516145 w 1587617"/>
                      <a:gd name="connsiteY5" fmla="*/ 775190 h 1719782"/>
                      <a:gd name="connsiteX6" fmla="*/ 1475581 w 1587617"/>
                      <a:gd name="connsiteY6" fmla="*/ 779279 h 1719782"/>
                      <a:gd name="connsiteX7" fmla="*/ 1475581 w 1587617"/>
                      <a:gd name="connsiteY7" fmla="*/ 623658 h 1719782"/>
                      <a:gd name="connsiteX8" fmla="*/ 1530093 w 1587617"/>
                      <a:gd name="connsiteY8" fmla="*/ 623658 h 1719782"/>
                      <a:gd name="connsiteX9" fmla="*/ 1530093 w 1587617"/>
                      <a:gd name="connsiteY9" fmla="*/ 360268 h 1719782"/>
                      <a:gd name="connsiteX10" fmla="*/ 1475581 w 1587617"/>
                      <a:gd name="connsiteY10" fmla="*/ 360268 h 1719782"/>
                      <a:gd name="connsiteX11" fmla="*/ 1475581 w 1587617"/>
                      <a:gd name="connsiteY11" fmla="*/ 115545 h 1719782"/>
                      <a:gd name="connsiteX12" fmla="*/ 112037 w 1587617"/>
                      <a:gd name="connsiteY12" fmla="*/ 115545 h 1719782"/>
                      <a:gd name="connsiteX13" fmla="*/ 112037 w 1587617"/>
                      <a:gd name="connsiteY13" fmla="*/ 1604237 h 1719782"/>
                      <a:gd name="connsiteX14" fmla="*/ 1350446 w 1587617"/>
                      <a:gd name="connsiteY14" fmla="*/ 1604237 h 1719782"/>
                      <a:gd name="connsiteX15" fmla="*/ 1350315 w 1587617"/>
                      <a:gd name="connsiteY15" fmla="*/ 1719782 h 1719782"/>
                      <a:gd name="connsiteX16" fmla="*/ 105799 w 1587617"/>
                      <a:gd name="connsiteY16" fmla="*/ 1719782 h 1719782"/>
                      <a:gd name="connsiteX17" fmla="*/ 0 w 1587617"/>
                      <a:gd name="connsiteY17" fmla="*/ 1613983 h 1719782"/>
                      <a:gd name="connsiteX18" fmla="*/ 0 w 1587617"/>
                      <a:gd name="connsiteY18" fmla="*/ 105799 h 1719782"/>
                      <a:gd name="connsiteX19" fmla="*/ 105799 w 1587617"/>
                      <a:gd name="connsiteY19" fmla="*/ 0 h 1719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87617" h="1719782">
                        <a:moveTo>
                          <a:pt x="105799" y="0"/>
                        </a:moveTo>
                        <a:lnTo>
                          <a:pt x="1481818" y="0"/>
                        </a:lnTo>
                        <a:cubicBezTo>
                          <a:pt x="1540249" y="0"/>
                          <a:pt x="1587617" y="47368"/>
                          <a:pt x="1587617" y="105799"/>
                        </a:cubicBezTo>
                        <a:lnTo>
                          <a:pt x="1587617" y="782397"/>
                        </a:lnTo>
                        <a:lnTo>
                          <a:pt x="1587606" y="782394"/>
                        </a:lnTo>
                        <a:cubicBezTo>
                          <a:pt x="1564524" y="777671"/>
                          <a:pt x="1540624" y="775190"/>
                          <a:pt x="1516145" y="775190"/>
                        </a:cubicBezTo>
                        <a:lnTo>
                          <a:pt x="1475581" y="779279"/>
                        </a:lnTo>
                        <a:lnTo>
                          <a:pt x="1475581" y="623658"/>
                        </a:lnTo>
                        <a:lnTo>
                          <a:pt x="1530093" y="623658"/>
                        </a:lnTo>
                        <a:lnTo>
                          <a:pt x="1530093" y="360268"/>
                        </a:lnTo>
                        <a:lnTo>
                          <a:pt x="1475581" y="360268"/>
                        </a:lnTo>
                        <a:lnTo>
                          <a:pt x="1475581" y="115545"/>
                        </a:lnTo>
                        <a:lnTo>
                          <a:pt x="112037" y="115545"/>
                        </a:lnTo>
                        <a:lnTo>
                          <a:pt x="112037" y="1604237"/>
                        </a:lnTo>
                        <a:lnTo>
                          <a:pt x="1350446" y="1604237"/>
                        </a:lnTo>
                        <a:lnTo>
                          <a:pt x="1350315" y="1719782"/>
                        </a:lnTo>
                        <a:lnTo>
                          <a:pt x="105799" y="1719782"/>
                        </a:lnTo>
                        <a:cubicBezTo>
                          <a:pt x="47368" y="1719782"/>
                          <a:pt x="0" y="1672414"/>
                          <a:pt x="0" y="1613983"/>
                        </a:cubicBezTo>
                        <a:lnTo>
                          <a:pt x="0" y="105799"/>
                        </a:lnTo>
                        <a:cubicBezTo>
                          <a:pt x="0" y="47368"/>
                          <a:pt x="47368" y="0"/>
                          <a:pt x="105799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9" name="Freeform 18">
                    <a:extLst>
                      <a:ext uri="{FF2B5EF4-FFF2-40B4-BE49-F238E27FC236}">
                        <a16:creationId xmlns:a16="http://schemas.microsoft.com/office/drawing/2014/main" id="{3E7F86FC-DB57-C24C-BCED-27C3826E1B73}"/>
                      </a:ext>
                    </a:extLst>
                  </p:cNvPr>
                  <p:cNvSpPr/>
                  <p:nvPr/>
                </p:nvSpPr>
                <p:spPr>
                  <a:xfrm>
                    <a:off x="4235236" y="1217133"/>
                    <a:ext cx="475525" cy="519170"/>
                  </a:xfrm>
                  <a:custGeom>
                    <a:avLst/>
                    <a:gdLst>
                      <a:gd name="connsiteX0" fmla="*/ 0 w 1121094"/>
                      <a:gd name="connsiteY0" fmla="*/ 0 h 1223989"/>
                      <a:gd name="connsiteX1" fmla="*/ 1121094 w 1121094"/>
                      <a:gd name="connsiteY1" fmla="*/ 0 h 1223989"/>
                      <a:gd name="connsiteX2" fmla="*/ 1121094 w 1121094"/>
                      <a:gd name="connsiteY2" fmla="*/ 112371 h 1223989"/>
                      <a:gd name="connsiteX3" fmla="*/ 1048829 w 1121094"/>
                      <a:gd name="connsiteY3" fmla="*/ 112371 h 1223989"/>
                      <a:gd name="connsiteX4" fmla="*/ 1048829 w 1121094"/>
                      <a:gd name="connsiteY4" fmla="*/ 375761 h 1223989"/>
                      <a:gd name="connsiteX5" fmla="*/ 1121094 w 1121094"/>
                      <a:gd name="connsiteY5" fmla="*/ 375761 h 1223989"/>
                      <a:gd name="connsiteX6" fmla="*/ 1121094 w 1121094"/>
                      <a:gd name="connsiteY6" fmla="*/ 568059 h 1223989"/>
                      <a:gd name="connsiteX7" fmla="*/ 1084632 w 1121094"/>
                      <a:gd name="connsiteY7" fmla="*/ 587850 h 1223989"/>
                      <a:gd name="connsiteX8" fmla="*/ 988856 w 1121094"/>
                      <a:gd name="connsiteY8" fmla="*/ 683626 h 1223989"/>
                      <a:gd name="connsiteX9" fmla="*/ 974309 w 1121094"/>
                      <a:gd name="connsiteY9" fmla="*/ 710428 h 1223989"/>
                      <a:gd name="connsiteX10" fmla="*/ 978194 w 1121094"/>
                      <a:gd name="connsiteY10" fmla="*/ 697911 h 1223989"/>
                      <a:gd name="connsiteX11" fmla="*/ 986855 w 1121094"/>
                      <a:gd name="connsiteY11" fmla="*/ 611995 h 1223989"/>
                      <a:gd name="connsiteX12" fmla="*/ 560547 w 1121094"/>
                      <a:gd name="connsiteY12" fmla="*/ 185687 h 1223989"/>
                      <a:gd name="connsiteX13" fmla="*/ 134239 w 1121094"/>
                      <a:gd name="connsiteY13" fmla="*/ 611995 h 1223989"/>
                      <a:gd name="connsiteX14" fmla="*/ 560547 w 1121094"/>
                      <a:gd name="connsiteY14" fmla="*/ 1038302 h 1223989"/>
                      <a:gd name="connsiteX15" fmla="*/ 914048 w 1121094"/>
                      <a:gd name="connsiteY15" fmla="*/ 850347 h 1223989"/>
                      <a:gd name="connsiteX16" fmla="*/ 935453 w 1121094"/>
                      <a:gd name="connsiteY16" fmla="*/ 810912 h 1223989"/>
                      <a:gd name="connsiteX17" fmla="*/ 928299 w 1121094"/>
                      <a:gd name="connsiteY17" fmla="*/ 881877 h 1223989"/>
                      <a:gd name="connsiteX18" fmla="*/ 1032155 w 1121094"/>
                      <a:gd name="connsiteY18" fmla="*/ 1132606 h 1223989"/>
                      <a:gd name="connsiteX19" fmla="*/ 1050089 w 1121094"/>
                      <a:gd name="connsiteY19" fmla="*/ 1147403 h 1223989"/>
                      <a:gd name="connsiteX20" fmla="*/ 1042171 w 1121094"/>
                      <a:gd name="connsiteY20" fmla="*/ 1166519 h 1223989"/>
                      <a:gd name="connsiteX21" fmla="*/ 1052706 w 1121094"/>
                      <a:gd name="connsiteY21" fmla="*/ 1191954 h 1223989"/>
                      <a:gd name="connsiteX22" fmla="*/ 1084742 w 1121094"/>
                      <a:gd name="connsiteY22" fmla="*/ 1223989 h 1223989"/>
                      <a:gd name="connsiteX23" fmla="*/ 0 w 1121094"/>
                      <a:gd name="connsiteY23" fmla="*/ 1223989 h 1223989"/>
                      <a:gd name="connsiteX24" fmla="*/ 0 w 1121094"/>
                      <a:gd name="connsiteY24" fmla="*/ 0 h 122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121094" h="1223989">
                        <a:moveTo>
                          <a:pt x="0" y="0"/>
                        </a:moveTo>
                        <a:lnTo>
                          <a:pt x="1121094" y="0"/>
                        </a:lnTo>
                        <a:lnTo>
                          <a:pt x="1121094" y="112371"/>
                        </a:lnTo>
                        <a:lnTo>
                          <a:pt x="1048829" y="112371"/>
                        </a:lnTo>
                        <a:lnTo>
                          <a:pt x="1048829" y="375761"/>
                        </a:lnTo>
                        <a:lnTo>
                          <a:pt x="1121094" y="375761"/>
                        </a:lnTo>
                        <a:lnTo>
                          <a:pt x="1121094" y="568059"/>
                        </a:lnTo>
                        <a:lnTo>
                          <a:pt x="1084632" y="587850"/>
                        </a:lnTo>
                        <a:cubicBezTo>
                          <a:pt x="1046904" y="613339"/>
                          <a:pt x="1014345" y="645898"/>
                          <a:pt x="988856" y="683626"/>
                        </a:cubicBezTo>
                        <a:lnTo>
                          <a:pt x="974309" y="710428"/>
                        </a:lnTo>
                        <a:lnTo>
                          <a:pt x="978194" y="697911"/>
                        </a:lnTo>
                        <a:cubicBezTo>
                          <a:pt x="983873" y="670159"/>
                          <a:pt x="986855" y="641425"/>
                          <a:pt x="986855" y="611995"/>
                        </a:cubicBezTo>
                        <a:cubicBezTo>
                          <a:pt x="986855" y="376551"/>
                          <a:pt x="795991" y="185687"/>
                          <a:pt x="560547" y="185687"/>
                        </a:cubicBezTo>
                        <a:cubicBezTo>
                          <a:pt x="325104" y="185687"/>
                          <a:pt x="134239" y="376551"/>
                          <a:pt x="134239" y="611995"/>
                        </a:cubicBezTo>
                        <a:cubicBezTo>
                          <a:pt x="134239" y="847438"/>
                          <a:pt x="325104" y="1038302"/>
                          <a:pt x="560547" y="1038302"/>
                        </a:cubicBezTo>
                        <a:cubicBezTo>
                          <a:pt x="707700" y="1038302"/>
                          <a:pt x="837438" y="963746"/>
                          <a:pt x="914048" y="850347"/>
                        </a:cubicBezTo>
                        <a:lnTo>
                          <a:pt x="935453" y="810912"/>
                        </a:lnTo>
                        <a:lnTo>
                          <a:pt x="928299" y="881877"/>
                        </a:lnTo>
                        <a:cubicBezTo>
                          <a:pt x="928299" y="979793"/>
                          <a:pt x="967987" y="1068439"/>
                          <a:pt x="1032155" y="1132606"/>
                        </a:cubicBezTo>
                        <a:lnTo>
                          <a:pt x="1050089" y="1147403"/>
                        </a:lnTo>
                        <a:lnTo>
                          <a:pt x="1042171" y="1166519"/>
                        </a:lnTo>
                        <a:cubicBezTo>
                          <a:pt x="1042171" y="1175725"/>
                          <a:pt x="1045683" y="1184930"/>
                          <a:pt x="1052706" y="1191954"/>
                        </a:cubicBezTo>
                        <a:lnTo>
                          <a:pt x="1084742" y="1223989"/>
                        </a:lnTo>
                        <a:lnTo>
                          <a:pt x="0" y="122398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0" name="Freeform 19">
                    <a:extLst>
                      <a:ext uri="{FF2B5EF4-FFF2-40B4-BE49-F238E27FC236}">
                        <a16:creationId xmlns:a16="http://schemas.microsoft.com/office/drawing/2014/main" id="{73E80BD1-6A28-2F43-8B82-5CDDF3ED7FBD}"/>
                      </a:ext>
                    </a:extLst>
                  </p:cNvPr>
                  <p:cNvSpPr/>
                  <p:nvPr/>
                </p:nvSpPr>
                <p:spPr>
                  <a:xfrm>
                    <a:off x="4500107" y="1348235"/>
                    <a:ext cx="104240" cy="172096"/>
                  </a:xfrm>
                  <a:custGeom>
                    <a:avLst/>
                    <a:gdLst>
                      <a:gd name="connsiteX0" fmla="*/ 0 w 245755"/>
                      <a:gd name="connsiteY0" fmla="*/ 0 h 405731"/>
                      <a:gd name="connsiteX1" fmla="*/ 56625 w 245755"/>
                      <a:gd name="connsiteY1" fmla="*/ 17577 h 405731"/>
                      <a:gd name="connsiteX2" fmla="*/ 245755 w 245755"/>
                      <a:gd name="connsiteY2" fmla="*/ 302909 h 405731"/>
                      <a:gd name="connsiteX3" fmla="*/ 239464 w 245755"/>
                      <a:gd name="connsiteY3" fmla="*/ 365317 h 405731"/>
                      <a:gd name="connsiteX4" fmla="*/ 226919 w 245755"/>
                      <a:gd name="connsiteY4" fmla="*/ 405731 h 405731"/>
                      <a:gd name="connsiteX5" fmla="*/ 118334 w 245755"/>
                      <a:gd name="connsiteY5" fmla="*/ 343040 h 405731"/>
                      <a:gd name="connsiteX6" fmla="*/ 119105 w 245755"/>
                      <a:gd name="connsiteY6" fmla="*/ 340558 h 405731"/>
                      <a:gd name="connsiteX7" fmla="*/ 122900 w 245755"/>
                      <a:gd name="connsiteY7" fmla="*/ 302909 h 405731"/>
                      <a:gd name="connsiteX8" fmla="*/ 8804 w 245755"/>
                      <a:gd name="connsiteY8" fmla="*/ 130778 h 405731"/>
                      <a:gd name="connsiteX9" fmla="*/ 0 w 245755"/>
                      <a:gd name="connsiteY9" fmla="*/ 128045 h 405731"/>
                      <a:gd name="connsiteX10" fmla="*/ 0 w 245755"/>
                      <a:gd name="connsiteY10" fmla="*/ 0 h 40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5755" h="405731">
                        <a:moveTo>
                          <a:pt x="0" y="0"/>
                        </a:moveTo>
                        <a:lnTo>
                          <a:pt x="56625" y="17577"/>
                        </a:lnTo>
                        <a:cubicBezTo>
                          <a:pt x="167769" y="64587"/>
                          <a:pt x="245755" y="174641"/>
                          <a:pt x="245755" y="302909"/>
                        </a:cubicBezTo>
                        <a:cubicBezTo>
                          <a:pt x="245755" y="324287"/>
                          <a:pt x="243589" y="345159"/>
                          <a:pt x="239464" y="365317"/>
                        </a:cubicBezTo>
                        <a:lnTo>
                          <a:pt x="226919" y="405731"/>
                        </a:lnTo>
                        <a:lnTo>
                          <a:pt x="118334" y="343040"/>
                        </a:lnTo>
                        <a:lnTo>
                          <a:pt x="119105" y="340558"/>
                        </a:lnTo>
                        <a:cubicBezTo>
                          <a:pt x="121593" y="328397"/>
                          <a:pt x="122900" y="315806"/>
                          <a:pt x="122900" y="302909"/>
                        </a:cubicBezTo>
                        <a:cubicBezTo>
                          <a:pt x="122900" y="225529"/>
                          <a:pt x="75853" y="159138"/>
                          <a:pt x="8804" y="130778"/>
                        </a:cubicBezTo>
                        <a:lnTo>
                          <a:pt x="0" y="1280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1" name="Freeform 20">
                    <a:extLst>
                      <a:ext uri="{FF2B5EF4-FFF2-40B4-BE49-F238E27FC236}">
                        <a16:creationId xmlns:a16="http://schemas.microsoft.com/office/drawing/2014/main" id="{334EA982-3833-024C-8C78-855F2B0B068B}"/>
                      </a:ext>
                    </a:extLst>
                  </p:cNvPr>
                  <p:cNvSpPr/>
                  <p:nvPr/>
                </p:nvSpPr>
                <p:spPr>
                  <a:xfrm>
                    <a:off x="4341650" y="1348236"/>
                    <a:ext cx="104240" cy="168243"/>
                  </a:xfrm>
                  <a:custGeom>
                    <a:avLst/>
                    <a:gdLst>
                      <a:gd name="connsiteX0" fmla="*/ 245756 w 245756"/>
                      <a:gd name="connsiteY0" fmla="*/ 0 h 396647"/>
                      <a:gd name="connsiteX1" fmla="*/ 245756 w 245756"/>
                      <a:gd name="connsiteY1" fmla="*/ 128045 h 396647"/>
                      <a:gd name="connsiteX2" fmla="*/ 236952 w 245756"/>
                      <a:gd name="connsiteY2" fmla="*/ 130778 h 396647"/>
                      <a:gd name="connsiteX3" fmla="*/ 122856 w 245756"/>
                      <a:gd name="connsiteY3" fmla="*/ 302908 h 396647"/>
                      <a:gd name="connsiteX4" fmla="*/ 125909 w 245756"/>
                      <a:gd name="connsiteY4" fmla="*/ 333201 h 396647"/>
                      <a:gd name="connsiteX5" fmla="*/ 16017 w 245756"/>
                      <a:gd name="connsiteY5" fmla="*/ 396647 h 396647"/>
                      <a:gd name="connsiteX6" fmla="*/ 6292 w 245756"/>
                      <a:gd name="connsiteY6" fmla="*/ 365317 h 396647"/>
                      <a:gd name="connsiteX7" fmla="*/ 1 w 245756"/>
                      <a:gd name="connsiteY7" fmla="*/ 302908 h 396647"/>
                      <a:gd name="connsiteX8" fmla="*/ 189131 w 245756"/>
                      <a:gd name="connsiteY8" fmla="*/ 17577 h 396647"/>
                      <a:gd name="connsiteX9" fmla="*/ 245756 w 245756"/>
                      <a:gd name="connsiteY9" fmla="*/ 0 h 396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5756" h="396647">
                        <a:moveTo>
                          <a:pt x="245756" y="0"/>
                        </a:moveTo>
                        <a:lnTo>
                          <a:pt x="245756" y="128045"/>
                        </a:lnTo>
                        <a:lnTo>
                          <a:pt x="236952" y="130778"/>
                        </a:lnTo>
                        <a:cubicBezTo>
                          <a:pt x="169902" y="159137"/>
                          <a:pt x="122856" y="225529"/>
                          <a:pt x="122856" y="302908"/>
                        </a:cubicBezTo>
                        <a:lnTo>
                          <a:pt x="125909" y="333201"/>
                        </a:lnTo>
                        <a:lnTo>
                          <a:pt x="16017" y="396647"/>
                        </a:lnTo>
                        <a:lnTo>
                          <a:pt x="6292" y="365317"/>
                        </a:lnTo>
                        <a:cubicBezTo>
                          <a:pt x="2167" y="345158"/>
                          <a:pt x="0" y="324286"/>
                          <a:pt x="1" y="302908"/>
                        </a:cubicBezTo>
                        <a:cubicBezTo>
                          <a:pt x="0" y="174640"/>
                          <a:pt x="77986" y="64587"/>
                          <a:pt x="189131" y="17577"/>
                        </a:cubicBezTo>
                        <a:lnTo>
                          <a:pt x="24575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22" name="Freeform 21">
                    <a:extLst>
                      <a:ext uri="{FF2B5EF4-FFF2-40B4-BE49-F238E27FC236}">
                        <a16:creationId xmlns:a16="http://schemas.microsoft.com/office/drawing/2014/main" id="{89AFEE7B-6DD4-324F-BBCE-E5C737B34C11}"/>
                      </a:ext>
                    </a:extLst>
                  </p:cNvPr>
                  <p:cNvSpPr/>
                  <p:nvPr/>
                </p:nvSpPr>
                <p:spPr>
                  <a:xfrm>
                    <a:off x="4375202" y="1536731"/>
                    <a:ext cx="193054" cy="71335"/>
                  </a:xfrm>
                  <a:custGeom>
                    <a:avLst/>
                    <a:gdLst>
                      <a:gd name="connsiteX0" fmla="*/ 109853 w 455142"/>
                      <a:gd name="connsiteY0" fmla="*/ 0 h 168178"/>
                      <a:gd name="connsiteX1" fmla="*/ 126116 w 455142"/>
                      <a:gd name="connsiteY1" fmla="*/ 13418 h 168178"/>
                      <a:gd name="connsiteX2" fmla="*/ 230564 w 455142"/>
                      <a:gd name="connsiteY2" fmla="*/ 45323 h 168178"/>
                      <a:gd name="connsiteX3" fmla="*/ 335012 w 455142"/>
                      <a:gd name="connsiteY3" fmla="*/ 13418 h 168178"/>
                      <a:gd name="connsiteX4" fmla="*/ 343638 w 455142"/>
                      <a:gd name="connsiteY4" fmla="*/ 6301 h 168178"/>
                      <a:gd name="connsiteX5" fmla="*/ 455142 w 455142"/>
                      <a:gd name="connsiteY5" fmla="*/ 70678 h 168178"/>
                      <a:gd name="connsiteX6" fmla="*/ 449532 w 455142"/>
                      <a:gd name="connsiteY6" fmla="*/ 77478 h 168178"/>
                      <a:gd name="connsiteX7" fmla="*/ 230564 w 455142"/>
                      <a:gd name="connsiteY7" fmla="*/ 168178 h 168178"/>
                      <a:gd name="connsiteX8" fmla="*/ 11597 w 455142"/>
                      <a:gd name="connsiteY8" fmla="*/ 77479 h 168178"/>
                      <a:gd name="connsiteX9" fmla="*/ 0 w 455142"/>
                      <a:gd name="connsiteY9" fmla="*/ 63423 h 168178"/>
                      <a:gd name="connsiteX10" fmla="*/ 109853 w 455142"/>
                      <a:gd name="connsiteY10" fmla="*/ 0 h 168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5142" h="168178">
                        <a:moveTo>
                          <a:pt x="109853" y="0"/>
                        </a:moveTo>
                        <a:lnTo>
                          <a:pt x="126116" y="13418"/>
                        </a:lnTo>
                        <a:cubicBezTo>
                          <a:pt x="155932" y="33561"/>
                          <a:pt x="191874" y="45323"/>
                          <a:pt x="230564" y="45323"/>
                        </a:cubicBezTo>
                        <a:cubicBezTo>
                          <a:pt x="269254" y="45323"/>
                          <a:pt x="305197" y="33561"/>
                          <a:pt x="335012" y="13418"/>
                        </a:cubicBezTo>
                        <a:lnTo>
                          <a:pt x="343638" y="6301"/>
                        </a:lnTo>
                        <a:lnTo>
                          <a:pt x="455142" y="70678"/>
                        </a:lnTo>
                        <a:lnTo>
                          <a:pt x="449532" y="77478"/>
                        </a:lnTo>
                        <a:cubicBezTo>
                          <a:pt x="393493" y="133517"/>
                          <a:pt x="316076" y="168178"/>
                          <a:pt x="230564" y="168178"/>
                        </a:cubicBezTo>
                        <a:cubicBezTo>
                          <a:pt x="145052" y="168178"/>
                          <a:pt x="67635" y="133517"/>
                          <a:pt x="11597" y="77479"/>
                        </a:cubicBezTo>
                        <a:lnTo>
                          <a:pt x="0" y="63423"/>
                        </a:lnTo>
                        <a:lnTo>
                          <a:pt x="109853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7" name="Freeform 16">
                  <a:extLst>
                    <a:ext uri="{FF2B5EF4-FFF2-40B4-BE49-F238E27FC236}">
                      <a16:creationId xmlns:a16="http://schemas.microsoft.com/office/drawing/2014/main" id="{D3E8AA04-E4B6-5249-9D8C-97A02E3F9C4A}"/>
                    </a:ext>
                  </a:extLst>
                </p:cNvPr>
                <p:cNvSpPr/>
                <p:nvPr/>
              </p:nvSpPr>
              <p:spPr>
                <a:xfrm>
                  <a:off x="4667596" y="1478298"/>
                  <a:ext cx="227029" cy="472054"/>
                </a:xfrm>
                <a:custGeom>
                  <a:avLst/>
                  <a:gdLst>
                    <a:gd name="connsiteX0" fmla="*/ 601292 w 1208199"/>
                    <a:gd name="connsiteY0" fmla="*/ 204378 h 2512169"/>
                    <a:gd name="connsiteX1" fmla="*/ 399823 w 1208199"/>
                    <a:gd name="connsiteY1" fmla="*/ 405847 h 2512169"/>
                    <a:gd name="connsiteX2" fmla="*/ 601292 w 1208199"/>
                    <a:gd name="connsiteY2" fmla="*/ 607316 h 2512169"/>
                    <a:gd name="connsiteX3" fmla="*/ 802761 w 1208199"/>
                    <a:gd name="connsiteY3" fmla="*/ 405847 h 2512169"/>
                    <a:gd name="connsiteX4" fmla="*/ 601292 w 1208199"/>
                    <a:gd name="connsiteY4" fmla="*/ 204378 h 2512169"/>
                    <a:gd name="connsiteX5" fmla="*/ 604100 w 1208199"/>
                    <a:gd name="connsiteY5" fmla="*/ 0 h 2512169"/>
                    <a:gd name="connsiteX6" fmla="*/ 1208199 w 1208199"/>
                    <a:gd name="connsiteY6" fmla="*/ 604099 h 2512169"/>
                    <a:gd name="connsiteX7" fmla="*/ 941857 w 1208199"/>
                    <a:gd name="connsiteY7" fmla="*/ 1105028 h 2512169"/>
                    <a:gd name="connsiteX8" fmla="*/ 877420 w 1208199"/>
                    <a:gd name="connsiteY8" fmla="*/ 1140003 h 2512169"/>
                    <a:gd name="connsiteX9" fmla="*/ 944307 w 1208199"/>
                    <a:gd name="connsiteY9" fmla="*/ 1206890 h 2512169"/>
                    <a:gd name="connsiteX10" fmla="*/ 944307 w 1208199"/>
                    <a:gd name="connsiteY10" fmla="*/ 1290420 h 2512169"/>
                    <a:gd name="connsiteX11" fmla="*/ 827261 w 1208199"/>
                    <a:gd name="connsiteY11" fmla="*/ 1407466 h 2512169"/>
                    <a:gd name="connsiteX12" fmla="*/ 827261 w 1208199"/>
                    <a:gd name="connsiteY12" fmla="*/ 1433607 h 2512169"/>
                    <a:gd name="connsiteX13" fmla="*/ 895049 w 1208199"/>
                    <a:gd name="connsiteY13" fmla="*/ 1501394 h 2512169"/>
                    <a:gd name="connsiteX14" fmla="*/ 895049 w 1208199"/>
                    <a:gd name="connsiteY14" fmla="*/ 1595984 h 2512169"/>
                    <a:gd name="connsiteX15" fmla="*/ 827261 w 1208199"/>
                    <a:gd name="connsiteY15" fmla="*/ 1663771 h 2512169"/>
                    <a:gd name="connsiteX16" fmla="*/ 827261 w 1208199"/>
                    <a:gd name="connsiteY16" fmla="*/ 1704646 h 2512169"/>
                    <a:gd name="connsiteX17" fmla="*/ 895048 w 1208199"/>
                    <a:gd name="connsiteY17" fmla="*/ 1772433 h 2512169"/>
                    <a:gd name="connsiteX18" fmla="*/ 895048 w 1208199"/>
                    <a:gd name="connsiteY18" fmla="*/ 1867023 h 2512169"/>
                    <a:gd name="connsiteX19" fmla="*/ 827261 w 1208199"/>
                    <a:gd name="connsiteY19" fmla="*/ 1934810 h 2512169"/>
                    <a:gd name="connsiteX20" fmla="*/ 827261 w 1208199"/>
                    <a:gd name="connsiteY20" fmla="*/ 1976018 h 2512169"/>
                    <a:gd name="connsiteX21" fmla="*/ 895046 w 1208199"/>
                    <a:gd name="connsiteY21" fmla="*/ 2043804 h 2512169"/>
                    <a:gd name="connsiteX22" fmla="*/ 895046 w 1208199"/>
                    <a:gd name="connsiteY22" fmla="*/ 2138393 h 2512169"/>
                    <a:gd name="connsiteX23" fmla="*/ 827261 w 1208199"/>
                    <a:gd name="connsiteY23" fmla="*/ 2206179 h 2512169"/>
                    <a:gd name="connsiteX24" fmla="*/ 827261 w 1208199"/>
                    <a:gd name="connsiteY24" fmla="*/ 2280797 h 2512169"/>
                    <a:gd name="connsiteX25" fmla="*/ 816914 w 1208199"/>
                    <a:gd name="connsiteY25" fmla="*/ 2309447 h 2512169"/>
                    <a:gd name="connsiteX26" fmla="*/ 625299 w 1208199"/>
                    <a:gd name="connsiteY26" fmla="*/ 2501062 h 2512169"/>
                    <a:gd name="connsiteX27" fmla="*/ 571669 w 1208199"/>
                    <a:gd name="connsiteY27" fmla="*/ 2501062 h 2512169"/>
                    <a:gd name="connsiteX28" fmla="*/ 380053 w 1208199"/>
                    <a:gd name="connsiteY28" fmla="*/ 2309447 h 2512169"/>
                    <a:gd name="connsiteX29" fmla="*/ 368946 w 1208199"/>
                    <a:gd name="connsiteY29" fmla="*/ 2282631 h 2512169"/>
                    <a:gd name="connsiteX30" fmla="*/ 369953 w 1208199"/>
                    <a:gd name="connsiteY30" fmla="*/ 1396484 h 2512169"/>
                    <a:gd name="connsiteX31" fmla="*/ 263888 w 1208199"/>
                    <a:gd name="connsiteY31" fmla="*/ 1290420 h 2512169"/>
                    <a:gd name="connsiteX32" fmla="*/ 263888 w 1208199"/>
                    <a:gd name="connsiteY32" fmla="*/ 1206891 h 2512169"/>
                    <a:gd name="connsiteX33" fmla="*/ 330775 w 1208199"/>
                    <a:gd name="connsiteY33" fmla="*/ 1140002 h 2512169"/>
                    <a:gd name="connsiteX34" fmla="*/ 266341 w 1208199"/>
                    <a:gd name="connsiteY34" fmla="*/ 1105027 h 2512169"/>
                    <a:gd name="connsiteX35" fmla="*/ 0 w 1208199"/>
                    <a:gd name="connsiteY35" fmla="*/ 604099 h 2512169"/>
                    <a:gd name="connsiteX36" fmla="*/ 604100 w 1208199"/>
                    <a:gd name="connsiteY36" fmla="*/ 0 h 251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08199" h="2512169">
                      <a:moveTo>
                        <a:pt x="601292" y="204378"/>
                      </a:moveTo>
                      <a:cubicBezTo>
                        <a:pt x="490024" y="204378"/>
                        <a:pt x="399823" y="294579"/>
                        <a:pt x="399823" y="405847"/>
                      </a:cubicBezTo>
                      <a:cubicBezTo>
                        <a:pt x="399823" y="517115"/>
                        <a:pt x="490024" y="607316"/>
                        <a:pt x="601292" y="607316"/>
                      </a:cubicBezTo>
                      <a:cubicBezTo>
                        <a:pt x="712560" y="607316"/>
                        <a:pt x="802761" y="517115"/>
                        <a:pt x="802761" y="405847"/>
                      </a:cubicBezTo>
                      <a:cubicBezTo>
                        <a:pt x="802761" y="294579"/>
                        <a:pt x="712560" y="204378"/>
                        <a:pt x="601292" y="204378"/>
                      </a:cubicBezTo>
                      <a:close/>
                      <a:moveTo>
                        <a:pt x="604100" y="0"/>
                      </a:moveTo>
                      <a:cubicBezTo>
                        <a:pt x="937734" y="0"/>
                        <a:pt x="1208198" y="270464"/>
                        <a:pt x="1208199" y="604099"/>
                      </a:cubicBezTo>
                      <a:cubicBezTo>
                        <a:pt x="1208198" y="812621"/>
                        <a:pt x="1102548" y="996467"/>
                        <a:pt x="941857" y="1105028"/>
                      </a:cubicBezTo>
                      <a:lnTo>
                        <a:pt x="877420" y="1140003"/>
                      </a:lnTo>
                      <a:lnTo>
                        <a:pt x="944307" y="1206890"/>
                      </a:lnTo>
                      <a:cubicBezTo>
                        <a:pt x="967374" y="1229956"/>
                        <a:pt x="967374" y="1267354"/>
                        <a:pt x="944307" y="1290420"/>
                      </a:cubicBezTo>
                      <a:lnTo>
                        <a:pt x="827261" y="1407466"/>
                      </a:lnTo>
                      <a:lnTo>
                        <a:pt x="827261" y="1433607"/>
                      </a:lnTo>
                      <a:lnTo>
                        <a:pt x="895049" y="1501394"/>
                      </a:lnTo>
                      <a:cubicBezTo>
                        <a:pt x="921169" y="1527515"/>
                        <a:pt x="921169" y="1569863"/>
                        <a:pt x="895049" y="1595984"/>
                      </a:cubicBezTo>
                      <a:lnTo>
                        <a:pt x="827261" y="1663771"/>
                      </a:lnTo>
                      <a:lnTo>
                        <a:pt x="827261" y="1704646"/>
                      </a:lnTo>
                      <a:lnTo>
                        <a:pt x="895048" y="1772433"/>
                      </a:lnTo>
                      <a:cubicBezTo>
                        <a:pt x="921168" y="1798554"/>
                        <a:pt x="921168" y="1840902"/>
                        <a:pt x="895048" y="1867023"/>
                      </a:cubicBezTo>
                      <a:lnTo>
                        <a:pt x="827261" y="1934810"/>
                      </a:lnTo>
                      <a:lnTo>
                        <a:pt x="827261" y="1976018"/>
                      </a:lnTo>
                      <a:lnTo>
                        <a:pt x="895046" y="2043804"/>
                      </a:lnTo>
                      <a:cubicBezTo>
                        <a:pt x="921167" y="2069924"/>
                        <a:pt x="921167" y="2112273"/>
                        <a:pt x="895046" y="2138393"/>
                      </a:cubicBezTo>
                      <a:lnTo>
                        <a:pt x="827261" y="2206179"/>
                      </a:lnTo>
                      <a:lnTo>
                        <a:pt x="827261" y="2280797"/>
                      </a:lnTo>
                      <a:lnTo>
                        <a:pt x="816914" y="2309447"/>
                      </a:lnTo>
                      <a:lnTo>
                        <a:pt x="625299" y="2501062"/>
                      </a:lnTo>
                      <a:cubicBezTo>
                        <a:pt x="610489" y="2515872"/>
                        <a:pt x="586478" y="2515872"/>
                        <a:pt x="571669" y="2501062"/>
                      </a:cubicBezTo>
                      <a:lnTo>
                        <a:pt x="380053" y="2309447"/>
                      </a:lnTo>
                      <a:lnTo>
                        <a:pt x="368946" y="2282631"/>
                      </a:lnTo>
                      <a:lnTo>
                        <a:pt x="369953" y="1396484"/>
                      </a:lnTo>
                      <a:lnTo>
                        <a:pt x="263888" y="1290420"/>
                      </a:lnTo>
                      <a:cubicBezTo>
                        <a:pt x="240822" y="1267353"/>
                        <a:pt x="240822" y="1229956"/>
                        <a:pt x="263888" y="1206891"/>
                      </a:cubicBezTo>
                      <a:lnTo>
                        <a:pt x="330775" y="1140002"/>
                      </a:lnTo>
                      <a:lnTo>
                        <a:pt x="266341" y="1105027"/>
                      </a:lnTo>
                      <a:cubicBezTo>
                        <a:pt x="105650" y="996466"/>
                        <a:pt x="-1" y="812621"/>
                        <a:pt x="0" y="604099"/>
                      </a:cubicBezTo>
                      <a:cubicBezTo>
                        <a:pt x="-1" y="270464"/>
                        <a:pt x="270463" y="0"/>
                        <a:pt x="604100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5" name="Shape 187">
                <a:extLst>
                  <a:ext uri="{FF2B5EF4-FFF2-40B4-BE49-F238E27FC236}">
                    <a16:creationId xmlns:a16="http://schemas.microsoft.com/office/drawing/2014/main" id="{4EF8DEE7-9E34-8E44-8531-A3EC98C156E9}"/>
                  </a:ext>
                </a:extLst>
              </p:cNvPr>
              <p:cNvSpPr txBox="1"/>
              <p:nvPr/>
            </p:nvSpPr>
            <p:spPr>
              <a:xfrm>
                <a:off x="1912719" y="3928490"/>
                <a:ext cx="1284326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>
                  <a:defRPr sz="1400" kern="0">
                    <a:solidFill>
                      <a:srgbClr val="000000"/>
                    </a:solidFill>
                  </a:defRPr>
                </a:lvl1pPr>
              </a:lstStyle>
              <a:p>
                <a:r>
                  <a:rPr lang="en-US" dirty="0">
                    <a:sym typeface="Calibri"/>
                  </a:rPr>
                  <a:t>CyberArk Vault</a:t>
                </a:r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0094907-7D78-2548-AA00-C65187EF9BDC}"/>
                </a:ext>
              </a:extLst>
            </p:cNvPr>
            <p:cNvSpPr/>
            <p:nvPr/>
          </p:nvSpPr>
          <p:spPr>
            <a:xfrm>
              <a:off x="2235678" y="3270314"/>
              <a:ext cx="116891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2D3842"/>
                  </a:solidFill>
                  <a:latin typeface="Calibri" panose="020F0502020204030204" pitchFamily="34" charset="0"/>
                </a:rPr>
                <a:t>(System of Record)</a:t>
              </a:r>
              <a:endParaRPr lang="en-US" sz="1000" dirty="0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D8D040-0F59-0A4C-ADE1-C41BD68E17AB}"/>
                </a:ext>
              </a:extLst>
            </p:cNvPr>
            <p:cNvGrpSpPr/>
            <p:nvPr/>
          </p:nvGrpSpPr>
          <p:grpSpPr>
            <a:xfrm>
              <a:off x="6287458" y="2002326"/>
              <a:ext cx="1800493" cy="1504226"/>
              <a:chOff x="6873288" y="2018654"/>
              <a:chExt cx="1800493" cy="150422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EF54AC8-0D10-DE49-93BB-16A862BEDB82}"/>
                  </a:ext>
                </a:extLst>
              </p:cNvPr>
              <p:cNvGrpSpPr/>
              <p:nvPr/>
            </p:nvGrpSpPr>
            <p:grpSpPr>
              <a:xfrm>
                <a:off x="6873288" y="2018654"/>
                <a:ext cx="1800493" cy="1317342"/>
                <a:chOff x="6579373" y="2935253"/>
                <a:chExt cx="1800493" cy="1317342"/>
              </a:xfrm>
            </p:grpSpPr>
            <p:pic>
              <p:nvPicPr>
                <p:cNvPr id="5" name="Graphic 17">
                  <a:extLst>
                    <a:ext uri="{FF2B5EF4-FFF2-40B4-BE49-F238E27FC236}">
                      <a16:creationId xmlns:a16="http://schemas.microsoft.com/office/drawing/2014/main" id="{7FAF3A4F-2346-1648-B1C1-31ECD2998DA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83055" y="2935253"/>
                  <a:ext cx="881973" cy="8819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9E98E2D-802F-344A-BB8E-9FC6869AC43A}"/>
                    </a:ext>
                  </a:extLst>
                </p:cNvPr>
                <p:cNvSpPr/>
                <p:nvPr/>
              </p:nvSpPr>
              <p:spPr>
                <a:xfrm>
                  <a:off x="6579373" y="3944818"/>
                  <a:ext cx="1800493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kern="0" dirty="0">
                      <a:solidFill>
                        <a:srgbClr val="000000"/>
                      </a:solidFill>
                    </a:rPr>
                    <a:t>AWS Secrets Manager</a:t>
                  </a:r>
                  <a:endParaRPr lang="en-US" sz="1400" dirty="0"/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16EEA3A-7F68-0845-BCFD-EDDA2ADF9B06}"/>
                  </a:ext>
                </a:extLst>
              </p:cNvPr>
              <p:cNvSpPr/>
              <p:nvPr/>
            </p:nvSpPr>
            <p:spPr>
              <a:xfrm>
                <a:off x="7143920" y="3276659"/>
                <a:ext cx="1148071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(System of Access)</a:t>
                </a:r>
                <a:endParaRPr lang="en-US" sz="1000" dirty="0"/>
              </a:p>
            </p:txBody>
          </p:sp>
        </p:grp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FA9A7523-0A0B-2A4C-BA4C-383AA93C32D3}"/>
                </a:ext>
              </a:extLst>
            </p:cNvPr>
            <p:cNvSpPr/>
            <p:nvPr/>
          </p:nvSpPr>
          <p:spPr>
            <a:xfrm>
              <a:off x="1831456" y="1494454"/>
              <a:ext cx="6256495" cy="2038945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618379-F723-5945-97CC-4C4DCA5919A4}"/>
              </a:ext>
            </a:extLst>
          </p:cNvPr>
          <p:cNvGrpSpPr/>
          <p:nvPr/>
        </p:nvGrpSpPr>
        <p:grpSpPr>
          <a:xfrm>
            <a:off x="462214" y="964135"/>
            <a:ext cx="5566135" cy="1233914"/>
            <a:chOff x="1324409" y="4473622"/>
            <a:chExt cx="5566135" cy="1233914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CD64EE-BB50-6F43-AD94-BF4C09583842}"/>
                </a:ext>
              </a:extLst>
            </p:cNvPr>
            <p:cNvSpPr/>
            <p:nvPr/>
          </p:nvSpPr>
          <p:spPr>
            <a:xfrm>
              <a:off x="1324409" y="4490477"/>
              <a:ext cx="5435617" cy="12170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7DCA60E-D480-024C-96BD-62F4CD2C3113}"/>
                </a:ext>
              </a:extLst>
            </p:cNvPr>
            <p:cNvGrpSpPr/>
            <p:nvPr/>
          </p:nvGrpSpPr>
          <p:grpSpPr>
            <a:xfrm>
              <a:off x="1499022" y="4473622"/>
              <a:ext cx="5391522" cy="1200329"/>
              <a:chOff x="1113977" y="4446561"/>
              <a:chExt cx="5391522" cy="1200329"/>
            </a:xfrm>
          </p:grpSpPr>
          <p:pic>
            <p:nvPicPr>
              <p:cNvPr id="25" name="תמונה 6">
                <a:extLst>
                  <a:ext uri="{FF2B5EF4-FFF2-40B4-BE49-F238E27FC236}">
                    <a16:creationId xmlns:a16="http://schemas.microsoft.com/office/drawing/2014/main" id="{7E97C830-7CD3-1049-BAB5-359BA8DF93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79100" y="4801822"/>
                <a:ext cx="517885" cy="568323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6C4AC9E-9741-CB48-9252-2705EC88CB21}"/>
                  </a:ext>
                </a:extLst>
              </p:cNvPr>
              <p:cNvSpPr/>
              <p:nvPr/>
            </p:nvSpPr>
            <p:spPr>
              <a:xfrm>
                <a:off x="1848486" y="4446561"/>
                <a:ext cx="465701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Central Management </a:t>
                </a:r>
                <a:endParaRPr lang="en-US" dirty="0">
                  <a:solidFill>
                    <a:srgbClr val="2D3842"/>
                  </a:solidFill>
                  <a:latin typeface="ArialM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Enforce one policy across the organization </a:t>
                </a:r>
                <a:endParaRPr lang="en-US" dirty="0">
                  <a:solidFill>
                    <a:srgbClr val="2D3842"/>
                  </a:solidFill>
                  <a:latin typeface="ArialM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Single pane of glass </a:t>
                </a:r>
                <a:endParaRPr lang="en-US" dirty="0">
                  <a:solidFill>
                    <a:srgbClr val="2D3842"/>
                  </a:solidFill>
                  <a:latin typeface="ArialM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Unified audit system </a:t>
                </a:r>
                <a:endParaRPr lang="en-US" dirty="0">
                  <a:solidFill>
                    <a:srgbClr val="2D3842"/>
                  </a:solidFill>
                  <a:latin typeface="ArialMT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0726525-D338-234D-AA79-64F0A83E43C0}"/>
                  </a:ext>
                </a:extLst>
              </p:cNvPr>
              <p:cNvSpPr/>
              <p:nvPr/>
            </p:nvSpPr>
            <p:spPr>
              <a:xfrm>
                <a:off x="1113977" y="4515228"/>
                <a:ext cx="686406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2D3842"/>
                    </a:solidFill>
                    <a:latin typeface="Calibri" panose="020F0502020204030204" pitchFamily="34" charset="0"/>
                  </a:rPr>
                  <a:t>Security</a:t>
                </a:r>
                <a:endParaRPr lang="en-US" sz="1200" dirty="0"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91A3FCC-5848-8543-BC55-9385E5A0120D}"/>
              </a:ext>
            </a:extLst>
          </p:cNvPr>
          <p:cNvGrpSpPr/>
          <p:nvPr/>
        </p:nvGrpSpPr>
        <p:grpSpPr>
          <a:xfrm>
            <a:off x="7363906" y="4881213"/>
            <a:ext cx="4715618" cy="1783626"/>
            <a:chOff x="6748117" y="4836665"/>
            <a:chExt cx="4715618" cy="1783626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2438031-0D17-1B4D-85E9-B42ED651FB86}"/>
                </a:ext>
              </a:extLst>
            </p:cNvPr>
            <p:cNvSpPr/>
            <p:nvPr/>
          </p:nvSpPr>
          <p:spPr>
            <a:xfrm>
              <a:off x="6748117" y="4836665"/>
              <a:ext cx="4715618" cy="178362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A3F5D2B-048A-6E4E-BD20-9098B2B1C681}"/>
                </a:ext>
              </a:extLst>
            </p:cNvPr>
            <p:cNvSpPr/>
            <p:nvPr/>
          </p:nvSpPr>
          <p:spPr>
            <a:xfrm>
              <a:off x="8548610" y="5059986"/>
              <a:ext cx="291512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Native cloud experience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 need to write rotators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Secure workloads without impacting workflows </a:t>
              </a:r>
            </a:p>
          </p:txBody>
        </p:sp>
        <p:pic>
          <p:nvPicPr>
            <p:cNvPr id="30" name="תמונה 8">
              <a:extLst>
                <a:ext uri="{FF2B5EF4-FFF2-40B4-BE49-F238E27FC236}">
                  <a16:creationId xmlns:a16="http://schemas.microsoft.com/office/drawing/2014/main" id="{84F399A5-00B6-F741-B3E2-CE924FC0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0508" y="4964960"/>
              <a:ext cx="556780" cy="625933"/>
            </a:xfrm>
            <a:prstGeom prst="rect">
              <a:avLst/>
            </a:prstGeom>
          </p:spPr>
        </p:pic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24446FC-9008-8A42-BF94-1B6159A063F6}"/>
                </a:ext>
              </a:extLst>
            </p:cNvPr>
            <p:cNvGrpSpPr/>
            <p:nvPr/>
          </p:nvGrpSpPr>
          <p:grpSpPr>
            <a:xfrm>
              <a:off x="6927245" y="5886904"/>
              <a:ext cx="1442237" cy="458127"/>
              <a:chOff x="9513366" y="4652654"/>
              <a:chExt cx="1799492" cy="571609"/>
            </a:xfrm>
          </p:grpSpPr>
          <p:pic>
            <p:nvPicPr>
              <p:cNvPr id="42" name="Graphic 23">
                <a:extLst>
                  <a:ext uri="{FF2B5EF4-FFF2-40B4-BE49-F238E27FC236}">
                    <a16:creationId xmlns:a16="http://schemas.microsoft.com/office/drawing/2014/main" id="{310734AA-EC7F-1C4E-AB2E-10CC8C838D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19643" y="4652654"/>
                <a:ext cx="571609" cy="571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Graphic 7">
                <a:extLst>
                  <a:ext uri="{FF2B5EF4-FFF2-40B4-BE49-F238E27FC236}">
                    <a16:creationId xmlns:a16="http://schemas.microsoft.com/office/drawing/2014/main" id="{4AE7F77A-020F-6F46-AA65-C1C1D67276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41249" y="4652654"/>
                <a:ext cx="571609" cy="571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Graphic 5">
                <a:extLst>
                  <a:ext uri="{FF2B5EF4-FFF2-40B4-BE49-F238E27FC236}">
                    <a16:creationId xmlns:a16="http://schemas.microsoft.com/office/drawing/2014/main" id="{45ABCB94-171F-EA4B-B242-18358ED034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3366" y="4652654"/>
                <a:ext cx="571609" cy="5716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37B84AA-038A-864C-859D-BB85D87CE9C0}"/>
                </a:ext>
              </a:extLst>
            </p:cNvPr>
            <p:cNvSpPr/>
            <p:nvPr/>
          </p:nvSpPr>
          <p:spPr>
            <a:xfrm>
              <a:off x="7295105" y="6343292"/>
              <a:ext cx="69422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D3842"/>
                  </a:solidFill>
                  <a:latin typeface="Calibri" panose="020F0502020204030204" pitchFamily="34" charset="0"/>
                </a:rPr>
                <a:t>Services</a:t>
              </a:r>
              <a:endParaRPr lang="en-US" sz="12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180C20A-0F70-3748-9C56-71270F84D571}"/>
                </a:ext>
              </a:extLst>
            </p:cNvPr>
            <p:cNvSpPr/>
            <p:nvPr/>
          </p:nvSpPr>
          <p:spPr>
            <a:xfrm>
              <a:off x="7205807" y="5566544"/>
              <a:ext cx="8851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D3842"/>
                  </a:solidFill>
                  <a:latin typeface="Calibri" panose="020F0502020204030204" pitchFamily="34" charset="0"/>
                </a:rPr>
                <a:t>Developers</a:t>
              </a:r>
              <a:endParaRPr lang="en-US" sz="1200" dirty="0"/>
            </a:p>
          </p:txBody>
        </p:sp>
      </p:grpSp>
      <p:sp>
        <p:nvSpPr>
          <p:cNvPr id="57" name="Bent-Up Arrow 56">
            <a:extLst>
              <a:ext uri="{FF2B5EF4-FFF2-40B4-BE49-F238E27FC236}">
                <a16:creationId xmlns:a16="http://schemas.microsoft.com/office/drawing/2014/main" id="{F8650A6E-0453-1D49-B9AE-263785277F3D}"/>
              </a:ext>
            </a:extLst>
          </p:cNvPr>
          <p:cNvSpPr/>
          <p:nvPr/>
        </p:nvSpPr>
        <p:spPr>
          <a:xfrm rot="5400000">
            <a:off x="1657551" y="1829949"/>
            <a:ext cx="1314582" cy="2277299"/>
          </a:xfrm>
          <a:prstGeom prst="bentUpArrow">
            <a:avLst>
              <a:gd name="adj1" fmla="val 11128"/>
              <a:gd name="adj2" fmla="val 15874"/>
              <a:gd name="adj3" fmla="val 19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194EEC7-CA61-DB4E-A534-D74D675BE5E3}"/>
              </a:ext>
            </a:extLst>
          </p:cNvPr>
          <p:cNvSpPr/>
          <p:nvPr/>
        </p:nvSpPr>
        <p:spPr>
          <a:xfrm>
            <a:off x="1698031" y="3517216"/>
            <a:ext cx="947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3842"/>
                </a:solidFill>
                <a:latin typeface="Calibri" panose="020F0502020204030204" pitchFamily="34" charset="0"/>
              </a:rPr>
              <a:t>Manage</a:t>
            </a:r>
          </a:p>
        </p:txBody>
      </p:sp>
      <p:sp>
        <p:nvSpPr>
          <p:cNvPr id="59" name="Bent-Up Arrow 58">
            <a:extLst>
              <a:ext uri="{FF2B5EF4-FFF2-40B4-BE49-F238E27FC236}">
                <a16:creationId xmlns:a16="http://schemas.microsoft.com/office/drawing/2014/main" id="{E3A04896-083E-D449-BA33-2617F5E514BD}"/>
              </a:ext>
            </a:extLst>
          </p:cNvPr>
          <p:cNvSpPr/>
          <p:nvPr/>
        </p:nvSpPr>
        <p:spPr>
          <a:xfrm flipV="1">
            <a:off x="8907326" y="3280492"/>
            <a:ext cx="1454167" cy="1548782"/>
          </a:xfrm>
          <a:prstGeom prst="bentUpArrow">
            <a:avLst>
              <a:gd name="adj1" fmla="val 11128"/>
              <a:gd name="adj2" fmla="val 15874"/>
              <a:gd name="adj3" fmla="val 19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604EEC2-585D-C84F-AD49-DB6145BA788D}"/>
              </a:ext>
            </a:extLst>
          </p:cNvPr>
          <p:cNvSpPr/>
          <p:nvPr/>
        </p:nvSpPr>
        <p:spPr>
          <a:xfrm>
            <a:off x="10214811" y="3625889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D3842"/>
                </a:solidFill>
                <a:latin typeface="Calibri" panose="020F0502020204030204" pitchFamily="34" charset="0"/>
              </a:rPr>
              <a:t>Consume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585A28F-98B5-8749-A33F-FFD18EC787DF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473887" y="3309785"/>
            <a:ext cx="98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948D2FC-1392-5D4C-B851-88A56089A260}"/>
              </a:ext>
            </a:extLst>
          </p:cNvPr>
          <p:cNvCxnSpPr>
            <a:cxnSpLocks/>
          </p:cNvCxnSpPr>
          <p:nvPr/>
        </p:nvCxnSpPr>
        <p:spPr>
          <a:xfrm>
            <a:off x="6646731" y="3309785"/>
            <a:ext cx="9831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896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6FCD6-59D9-1A4C-B795-23374866D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Hub –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6A6FD7-68F1-5641-A1D9-A02046B5E5EE}"/>
              </a:ext>
            </a:extLst>
          </p:cNvPr>
          <p:cNvSpPr txBox="1"/>
          <p:nvPr/>
        </p:nvSpPr>
        <p:spPr>
          <a:xfrm>
            <a:off x="351542" y="1432543"/>
            <a:ext cx="6319158" cy="424731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PVWA: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SecretsHub</a:t>
            </a:r>
            <a:r>
              <a:rPr lang="en-US" dirty="0"/>
              <a:t> user to CyberArk Safe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AWS Cloud Formation: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SecretsHub</a:t>
            </a:r>
            <a:r>
              <a:rPr lang="en-US" dirty="0"/>
              <a:t> Role to AWS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Grants </a:t>
            </a:r>
            <a:r>
              <a:rPr lang="en-US" dirty="0" err="1"/>
              <a:t>SecretsHub</a:t>
            </a:r>
            <a:r>
              <a:rPr lang="en-US" dirty="0"/>
              <a:t> access to AWS Secrets Manager (ASM)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SecretsHub</a:t>
            </a:r>
            <a:r>
              <a:rPr lang="en-US" dirty="0"/>
              <a:t> Console: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Target object for AWS account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Sync policy naming Safe and AWS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Changes in Safes are synced to ASM every minute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New accounts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Option to create secrets first in ASM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Deny policy can be applied to to make </a:t>
            </a:r>
            <a:r>
              <a:rPr lang="en-US" dirty="0" err="1"/>
              <a:t>SecretsHub</a:t>
            </a:r>
            <a:r>
              <a:rPr lang="en-US" dirty="0"/>
              <a:t>-managed secrets read-only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195D14-0B05-AB4B-967B-0686258198DE}"/>
              </a:ext>
            </a:extLst>
          </p:cNvPr>
          <p:cNvGrpSpPr/>
          <p:nvPr/>
        </p:nvGrpSpPr>
        <p:grpSpPr>
          <a:xfrm>
            <a:off x="6833985" y="1438381"/>
            <a:ext cx="5077708" cy="4240961"/>
            <a:chOff x="6833985" y="1438381"/>
            <a:chExt cx="5077708" cy="424096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A3B3914-1DDE-6648-A0A4-FAC741155ED7}"/>
                </a:ext>
              </a:extLst>
            </p:cNvPr>
            <p:cNvGrpSpPr/>
            <p:nvPr/>
          </p:nvGrpSpPr>
          <p:grpSpPr>
            <a:xfrm>
              <a:off x="6833985" y="1438381"/>
              <a:ext cx="5077708" cy="4240961"/>
              <a:chOff x="6907463" y="924031"/>
              <a:chExt cx="5077708" cy="4240961"/>
            </a:xfr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598AB566-34FF-B74F-AB75-84BC6B3A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07463" y="924031"/>
                <a:ext cx="5077708" cy="4240961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13E6C5-D067-1D43-8D0F-22E0082582C5}"/>
                  </a:ext>
                </a:extLst>
              </p:cNvPr>
              <p:cNvSpPr/>
              <p:nvPr/>
            </p:nvSpPr>
            <p:spPr>
              <a:xfrm>
                <a:off x="10626153" y="1561264"/>
                <a:ext cx="1140056" cy="2308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900" dirty="0"/>
                  <a:t>AWS Account admin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BA3EE3C-8299-CD42-9DDE-E845C58B2384}"/>
                </a:ext>
              </a:extLst>
            </p:cNvPr>
            <p:cNvSpPr/>
            <p:nvPr/>
          </p:nvSpPr>
          <p:spPr>
            <a:xfrm>
              <a:off x="9161884" y="3990995"/>
              <a:ext cx="3295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900" dirty="0"/>
                <a:t>safes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BF7FD6-7ABD-7241-9C37-DA4866E9471E}"/>
                </a:ext>
              </a:extLst>
            </p:cNvPr>
            <p:cNvSpPr/>
            <p:nvPr/>
          </p:nvSpPr>
          <p:spPr>
            <a:xfrm>
              <a:off x="9178211" y="3999159"/>
              <a:ext cx="329577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45720" rIns="45720">
              <a:spAutoFit/>
            </a:bodyPr>
            <a:lstStyle/>
            <a:p>
              <a:r>
                <a:rPr lang="en-US" sz="900" dirty="0"/>
                <a:t>safes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5154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1BFB-A8E4-EE46-B98C-562B5954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Secrets Hub – Architecture (early access)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C286C-7F62-2F45-9910-5C2394F06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3" y="1831953"/>
            <a:ext cx="8789217" cy="373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3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605" y="3023575"/>
            <a:ext cx="6654628" cy="832600"/>
          </a:xfrm>
        </p:spPr>
        <p:txBody>
          <a:bodyPr/>
          <a:lstStyle/>
          <a:p>
            <a:r>
              <a:rPr lang="en-US" dirty="0" err="1"/>
              <a:t>Conjur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7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Conjur</a:t>
            </a:r>
            <a:r>
              <a:rPr lang="en-US" dirty="0"/>
              <a:t> Secrets Manager - Solution Architecture</a:t>
            </a:r>
          </a:p>
        </p:txBody>
      </p:sp>
      <p:sp>
        <p:nvSpPr>
          <p:cNvPr id="24" name="Trapezoid 23">
            <a:extLst>
              <a:ext uri="{FF2B5EF4-FFF2-40B4-BE49-F238E27FC236}">
                <a16:creationId xmlns:a16="http://schemas.microsoft.com/office/drawing/2014/main" id="{75175685-FD07-0647-9C9B-9EB950535F37}"/>
              </a:ext>
            </a:extLst>
          </p:cNvPr>
          <p:cNvSpPr/>
          <p:nvPr/>
        </p:nvSpPr>
        <p:spPr>
          <a:xfrm>
            <a:off x="4450079" y="2155250"/>
            <a:ext cx="3291840" cy="515818"/>
          </a:xfrm>
          <a:prstGeom prst="trapezoid">
            <a:avLst>
              <a:gd name="adj" fmla="val 282850"/>
            </a:avLst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0D64A240-8C05-744E-8D5C-926B68031CAA}"/>
              </a:ext>
            </a:extLst>
          </p:cNvPr>
          <p:cNvSpPr/>
          <p:nvPr/>
        </p:nvSpPr>
        <p:spPr>
          <a:xfrm>
            <a:off x="846661" y="3491328"/>
            <a:ext cx="10498667" cy="623337"/>
          </a:xfrm>
          <a:prstGeom prst="trapezoid">
            <a:avLst>
              <a:gd name="adj" fmla="val 808013"/>
            </a:avLst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5E3D3245-121E-3A4E-B539-BA161C7F7B35}"/>
              </a:ext>
            </a:extLst>
          </p:cNvPr>
          <p:cNvSpPr/>
          <p:nvPr/>
        </p:nvSpPr>
        <p:spPr>
          <a:xfrm>
            <a:off x="4311011" y="2668369"/>
            <a:ext cx="3569969" cy="822960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solidFill>
              <a:srgbClr val="22498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Leader/Standby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(update availability)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F70D7D0-7D80-7748-8C61-A7AE05786DE6}"/>
              </a:ext>
            </a:extLst>
          </p:cNvPr>
          <p:cNvSpPr/>
          <p:nvPr/>
        </p:nvSpPr>
        <p:spPr>
          <a:xfrm>
            <a:off x="609601" y="4114665"/>
            <a:ext cx="10972799" cy="822960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solidFill>
              <a:srgbClr val="22498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Followers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(service availability, scalability, accessibility)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7A12E33F-B763-EE42-8DD1-458B17E50CEC}"/>
              </a:ext>
            </a:extLst>
          </p:cNvPr>
          <p:cNvSpPr/>
          <p:nvPr/>
        </p:nvSpPr>
        <p:spPr>
          <a:xfrm>
            <a:off x="4877538" y="1330469"/>
            <a:ext cx="2436907" cy="822960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solidFill>
              <a:srgbClr val="224982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Vault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(system of record)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DFCE54-73FF-9B47-8A71-11133EE165F6}"/>
              </a:ext>
            </a:extLst>
          </p:cNvPr>
          <p:cNvSpPr/>
          <p:nvPr/>
        </p:nvSpPr>
        <p:spPr>
          <a:xfrm>
            <a:off x="609600" y="5144544"/>
            <a:ext cx="3115733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Build Automation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E9737DB-E826-A641-A12E-8344C0CFA682}"/>
              </a:ext>
            </a:extLst>
          </p:cNvPr>
          <p:cNvSpPr/>
          <p:nvPr/>
        </p:nvSpPr>
        <p:spPr>
          <a:xfrm>
            <a:off x="4538126" y="5144544"/>
            <a:ext cx="3115733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 Automation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470BF91-B089-5046-8BC9-6867C0A0461D}"/>
              </a:ext>
            </a:extLst>
          </p:cNvPr>
          <p:cNvSpPr/>
          <p:nvPr/>
        </p:nvSpPr>
        <p:spPr>
          <a:xfrm>
            <a:off x="8466652" y="5144543"/>
            <a:ext cx="3115733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Infrastructure Automation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8DD5646-C463-FA47-BB90-8F52DB41AAA3}"/>
              </a:ext>
            </a:extLst>
          </p:cNvPr>
          <p:cNvSpPr/>
          <p:nvPr/>
        </p:nvSpPr>
        <p:spPr>
          <a:xfrm>
            <a:off x="6587052" y="5889710"/>
            <a:ext cx="3115733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245E29-9B1F-2C46-9743-181C39674EE6}"/>
              </a:ext>
            </a:extLst>
          </p:cNvPr>
          <p:cNvSpPr/>
          <p:nvPr/>
        </p:nvSpPr>
        <p:spPr>
          <a:xfrm>
            <a:off x="2506119" y="5889710"/>
            <a:ext cx="3115733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Applications</a:t>
            </a:r>
          </a:p>
        </p:txBody>
      </p:sp>
      <p:sp>
        <p:nvSpPr>
          <p:cNvPr id="39" name="Up Arrow 38">
            <a:extLst>
              <a:ext uri="{FF2B5EF4-FFF2-40B4-BE49-F238E27FC236}">
                <a16:creationId xmlns:a16="http://schemas.microsoft.com/office/drawing/2014/main" id="{AFA20BA5-5D49-9046-B98A-207331D4ABA6}"/>
              </a:ext>
            </a:extLst>
          </p:cNvPr>
          <p:cNvSpPr/>
          <p:nvPr/>
        </p:nvSpPr>
        <p:spPr>
          <a:xfrm flipV="1">
            <a:off x="609600" y="1330468"/>
            <a:ext cx="1076989" cy="2577276"/>
          </a:xfrm>
          <a:prstGeom prst="upArrow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Secrets Updates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EC5CE38D-FB99-834C-BB62-10367DA4C159}"/>
              </a:ext>
            </a:extLst>
          </p:cNvPr>
          <p:cNvSpPr/>
          <p:nvPr/>
        </p:nvSpPr>
        <p:spPr>
          <a:xfrm>
            <a:off x="10582990" y="1322538"/>
            <a:ext cx="961529" cy="2529085"/>
          </a:xfrm>
          <a:prstGeom prst="upArrow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Audit Updates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475584C-7FC6-AB46-A495-3A405EE38556}"/>
              </a:ext>
            </a:extLst>
          </p:cNvPr>
          <p:cNvSpPr/>
          <p:nvPr/>
        </p:nvSpPr>
        <p:spPr>
          <a:xfrm>
            <a:off x="7880980" y="4159035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5BACBD5-6971-B845-8698-A9FE7CCC3344}"/>
              </a:ext>
            </a:extLst>
          </p:cNvPr>
          <p:cNvSpPr/>
          <p:nvPr/>
        </p:nvSpPr>
        <p:spPr>
          <a:xfrm>
            <a:off x="3945251" y="2715438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0" dirty="0">
                <a:solidFill>
                  <a:srgbClr val="FFFFFF"/>
                </a:solidFill>
                <a:latin typeface="Calibri"/>
              </a:rPr>
              <a:t>L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1946D09-22DB-DA44-97A8-32C221D17FE3}"/>
              </a:ext>
            </a:extLst>
          </p:cNvPr>
          <p:cNvSpPr/>
          <p:nvPr/>
        </p:nvSpPr>
        <p:spPr>
          <a:xfrm>
            <a:off x="7386520" y="2715438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4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7D2EC1D-3175-2A40-BBDA-1F8CFF829A01}"/>
              </a:ext>
            </a:extLst>
          </p:cNvPr>
          <p:cNvSpPr/>
          <p:nvPr/>
        </p:nvSpPr>
        <p:spPr>
          <a:xfrm>
            <a:off x="3718559" y="4159035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75F55A9-2FB4-6A4E-AAEA-B61B87B0234A}"/>
              </a:ext>
            </a:extLst>
          </p:cNvPr>
          <p:cNvSpPr/>
          <p:nvPr/>
        </p:nvSpPr>
        <p:spPr>
          <a:xfrm>
            <a:off x="5525097" y="2275345"/>
            <a:ext cx="1141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FFFFFF"/>
                </a:solidFill>
                <a:latin typeface="Calibri"/>
              </a:rPr>
              <a:t>Synchronizer</a:t>
            </a:r>
            <a:endParaRPr lang="en-US" sz="1400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656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56C1-58E5-AC42-B8F0-143B1AB39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Everybody wants a secure DevOps flow, but…</a:t>
            </a:r>
          </a:p>
        </p:txBody>
      </p:sp>
      <p:pic>
        <p:nvPicPr>
          <p:cNvPr id="3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7ED24AE-B164-ED4D-9939-D58E27F609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b="4651"/>
          <a:stretch/>
        </p:blipFill>
        <p:spPr bwMode="auto">
          <a:xfrm>
            <a:off x="6809584" y="2258198"/>
            <a:ext cx="3279599" cy="3267085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cat, table, bed, standing&#10;&#10;Description automatically generated">
            <a:extLst>
              <a:ext uri="{FF2B5EF4-FFF2-40B4-BE49-F238E27FC236}">
                <a16:creationId xmlns:a16="http://schemas.microsoft.com/office/drawing/2014/main" id="{8A669A3A-B31F-F344-AA86-D51F42EF94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42" r="10265"/>
          <a:stretch/>
        </p:blipFill>
        <p:spPr>
          <a:xfrm>
            <a:off x="2159756" y="1214323"/>
            <a:ext cx="3222662" cy="3267085"/>
          </a:xfrm>
          <a:prstGeom prst="rect">
            <a:avLst/>
          </a:prstGeom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93B70E-97A4-9A46-B483-08715ECABC66}"/>
              </a:ext>
            </a:extLst>
          </p:cNvPr>
          <p:cNvSpPr/>
          <p:nvPr/>
        </p:nvSpPr>
        <p:spPr>
          <a:xfrm>
            <a:off x="1043321" y="4567430"/>
            <a:ext cx="5455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cap="all" dirty="0">
                <a:solidFill>
                  <a:srgbClr val="0F2233"/>
                </a:solidFill>
                <a:latin typeface="Arial" charset="0"/>
                <a:cs typeface="Arial" charset="0"/>
              </a:rPr>
              <a:t>Good USER EXPERIENCE IS IMPORTANT!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60A752-1649-ED42-B1FF-E8E3308DFA84}"/>
              </a:ext>
            </a:extLst>
          </p:cNvPr>
          <p:cNvSpPr/>
          <p:nvPr/>
        </p:nvSpPr>
        <p:spPr>
          <a:xfrm>
            <a:off x="6820475" y="5666887"/>
            <a:ext cx="3257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cap="all" dirty="0">
                <a:solidFill>
                  <a:srgbClr val="0F2233"/>
                </a:solidFill>
                <a:latin typeface="Arial" charset="0"/>
                <a:cs typeface="Arial" charset="0"/>
              </a:rPr>
              <a:t>So is collaboration!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F79147-948A-C446-BE4D-DCD61DF3EF12}"/>
              </a:ext>
            </a:extLst>
          </p:cNvPr>
          <p:cNvSpPr/>
          <p:nvPr/>
        </p:nvSpPr>
        <p:spPr>
          <a:xfrm rot="18736573">
            <a:off x="7754617" y="3645043"/>
            <a:ext cx="9460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solidFill>
                  <a:schemeClr val="bg1">
                    <a:lumMod val="85000"/>
                  </a:schemeClr>
                </a:solidFill>
                <a:latin typeface="Arial" charset="0"/>
                <a:cs typeface="Arial" charset="0"/>
              </a:rPr>
              <a:t>Developers</a:t>
            </a:r>
            <a:endParaRPr lang="en-US" sz="11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A9BB1C-1DE2-444F-8B9F-7A60A110B274}"/>
              </a:ext>
            </a:extLst>
          </p:cNvPr>
          <p:cNvSpPr/>
          <p:nvPr/>
        </p:nvSpPr>
        <p:spPr>
          <a:xfrm rot="18736573">
            <a:off x="8823129" y="3659052"/>
            <a:ext cx="7644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chemeClr val="tx2"/>
                </a:solidFill>
                <a:latin typeface="Arial" charset="0"/>
                <a:cs typeface="Arial" charset="0"/>
              </a:rPr>
              <a:t>Security</a:t>
            </a:r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64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Conjur</a:t>
            </a:r>
            <a:r>
              <a:rPr lang="en-US" dirty="0"/>
              <a:t> Secrets Manager Architecture – Example</a:t>
            </a:r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3FDFE68B-0C27-EC48-9010-C2BFC59114A1}"/>
              </a:ext>
            </a:extLst>
          </p:cNvPr>
          <p:cNvSpPr/>
          <p:nvPr/>
        </p:nvSpPr>
        <p:spPr>
          <a:xfrm>
            <a:off x="235975" y="3692220"/>
            <a:ext cx="11720052" cy="1829190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33ECF2B-3CF6-1849-A4A5-7EECCA8AC25E}"/>
              </a:ext>
            </a:extLst>
          </p:cNvPr>
          <p:cNvSpPr/>
          <p:nvPr/>
        </p:nvSpPr>
        <p:spPr>
          <a:xfrm>
            <a:off x="2686138" y="1776350"/>
            <a:ext cx="6642747" cy="1527042"/>
          </a:xfrm>
          <a:prstGeom prst="roundRect">
            <a:avLst/>
          </a:prstGeom>
          <a:solidFill>
            <a:srgbClr val="FFFFFF">
              <a:lumMod val="8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Trapezoid 95">
            <a:extLst>
              <a:ext uri="{FF2B5EF4-FFF2-40B4-BE49-F238E27FC236}">
                <a16:creationId xmlns:a16="http://schemas.microsoft.com/office/drawing/2014/main" id="{1C146554-AA2A-9340-BD65-820742FE67E1}"/>
              </a:ext>
            </a:extLst>
          </p:cNvPr>
          <p:cNvSpPr/>
          <p:nvPr/>
        </p:nvSpPr>
        <p:spPr>
          <a:xfrm>
            <a:off x="8436816" y="5370473"/>
            <a:ext cx="3149111" cy="515818"/>
          </a:xfrm>
          <a:prstGeom prst="trapezoid">
            <a:avLst>
              <a:gd name="adj" fmla="val 282850"/>
            </a:avLst>
          </a:prstGeom>
          <a:solidFill>
            <a:srgbClr val="224982">
              <a:alpha val="18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horz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rapezoid 97">
            <a:extLst>
              <a:ext uri="{FF2B5EF4-FFF2-40B4-BE49-F238E27FC236}">
                <a16:creationId xmlns:a16="http://schemas.microsoft.com/office/drawing/2014/main" id="{82263C0A-EE21-6241-99B1-079F8F892EEE}"/>
              </a:ext>
            </a:extLst>
          </p:cNvPr>
          <p:cNvSpPr/>
          <p:nvPr/>
        </p:nvSpPr>
        <p:spPr>
          <a:xfrm>
            <a:off x="501323" y="5337816"/>
            <a:ext cx="3188245" cy="515818"/>
          </a:xfrm>
          <a:prstGeom prst="trapezoid">
            <a:avLst>
              <a:gd name="adj" fmla="val 282850"/>
            </a:avLst>
          </a:prstGeom>
          <a:solidFill>
            <a:srgbClr val="224982">
              <a:alpha val="18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F2FA0385-C4C9-4C4E-BAD1-1337D175C587}"/>
              </a:ext>
            </a:extLst>
          </p:cNvPr>
          <p:cNvSpPr/>
          <p:nvPr/>
        </p:nvSpPr>
        <p:spPr>
          <a:xfrm>
            <a:off x="9817512" y="1905000"/>
            <a:ext cx="1788934" cy="1221837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FD48CE4F-3F90-8A41-BA51-EB6993FD2185}"/>
              </a:ext>
            </a:extLst>
          </p:cNvPr>
          <p:cNvSpPr/>
          <p:nvPr/>
        </p:nvSpPr>
        <p:spPr>
          <a:xfrm>
            <a:off x="3026852" y="1904635"/>
            <a:ext cx="6113273" cy="1214296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algn="r" defTabSz="914400">
              <a:defRPr/>
            </a:pPr>
            <a:r>
              <a:rPr lang="en-US" dirty="0">
                <a:solidFill>
                  <a:srgbClr val="FFFFFF"/>
                </a:solidFill>
                <a:latin typeface="Calibri"/>
              </a:rPr>
              <a:t>Leader cluster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873E2C44-F774-9A4D-A686-CEA7CE07C63E}"/>
              </a:ext>
            </a:extLst>
          </p:cNvPr>
          <p:cNvSpPr/>
          <p:nvPr/>
        </p:nvSpPr>
        <p:spPr>
          <a:xfrm>
            <a:off x="5645811" y="2191198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9D197D53-4379-C845-9D69-51BB8C72D3B8}"/>
              </a:ext>
            </a:extLst>
          </p:cNvPr>
          <p:cNvSpPr/>
          <p:nvPr/>
        </p:nvSpPr>
        <p:spPr>
          <a:xfrm>
            <a:off x="3452976" y="2244343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4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7D85C81-6995-7C47-AB6B-A526CBBC8784}"/>
              </a:ext>
            </a:extLst>
          </p:cNvPr>
          <p:cNvSpPr/>
          <p:nvPr/>
        </p:nvSpPr>
        <p:spPr>
          <a:xfrm>
            <a:off x="7845200" y="2244343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4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Right Arrow 104">
            <a:extLst>
              <a:ext uri="{FF2B5EF4-FFF2-40B4-BE49-F238E27FC236}">
                <a16:creationId xmlns:a16="http://schemas.microsoft.com/office/drawing/2014/main" id="{4AD8B032-3EB0-0740-B9E4-195CDC446CD3}"/>
              </a:ext>
            </a:extLst>
          </p:cNvPr>
          <p:cNvSpPr/>
          <p:nvPr/>
        </p:nvSpPr>
        <p:spPr>
          <a:xfrm>
            <a:off x="6314126" y="2306523"/>
            <a:ext cx="1531074" cy="627328"/>
          </a:xfrm>
          <a:prstGeom prst="rightArrow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</a:t>
            </a:r>
          </a:p>
        </p:txBody>
      </p:sp>
      <p:sp>
        <p:nvSpPr>
          <p:cNvPr id="106" name="Left Arrow 105">
            <a:extLst>
              <a:ext uri="{FF2B5EF4-FFF2-40B4-BE49-F238E27FC236}">
                <a16:creationId xmlns:a16="http://schemas.microsoft.com/office/drawing/2014/main" id="{A4828955-9651-BD48-BAA5-DB4C6ED7353C}"/>
              </a:ext>
            </a:extLst>
          </p:cNvPr>
          <p:cNvSpPr/>
          <p:nvPr/>
        </p:nvSpPr>
        <p:spPr>
          <a:xfrm>
            <a:off x="4184496" y="2326715"/>
            <a:ext cx="1507438" cy="588732"/>
          </a:xfrm>
          <a:prstGeom prst="leftArrow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Async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C256498-3CAA-2547-8B7E-715BA4608BF5}"/>
              </a:ext>
            </a:extLst>
          </p:cNvPr>
          <p:cNvGrpSpPr/>
          <p:nvPr/>
        </p:nvGrpSpPr>
        <p:grpSpPr>
          <a:xfrm>
            <a:off x="438927" y="3817282"/>
            <a:ext cx="3465046" cy="1696216"/>
            <a:chOff x="1949319" y="3882596"/>
            <a:chExt cx="3465046" cy="1696216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16EA8DDE-2324-1C42-A550-87BFFE3B93E8}"/>
                </a:ext>
              </a:extLst>
            </p:cNvPr>
            <p:cNvSpPr/>
            <p:nvPr/>
          </p:nvSpPr>
          <p:spPr>
            <a:xfrm>
              <a:off x="1949319" y="3882596"/>
              <a:ext cx="3465046" cy="1439278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Cloud</a:t>
              </a:r>
              <a:b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</a:b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Region</a:t>
              </a: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6B037A8-1269-0241-B29B-88DEB3C206D7}"/>
                </a:ext>
              </a:extLst>
            </p:cNvPr>
            <p:cNvSpPr/>
            <p:nvPr/>
          </p:nvSpPr>
          <p:spPr>
            <a:xfrm>
              <a:off x="3937633" y="4335979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3D93C00-EA85-DC40-84A9-032FAE366D45}"/>
                </a:ext>
              </a:extLst>
            </p:cNvPr>
            <p:cNvSpPr/>
            <p:nvPr/>
          </p:nvSpPr>
          <p:spPr>
            <a:xfrm>
              <a:off x="2509063" y="4318986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F000A239-D6A6-224A-AF5D-49D48DD75044}"/>
                </a:ext>
              </a:extLst>
            </p:cNvPr>
            <p:cNvSpPr/>
            <p:nvPr/>
          </p:nvSpPr>
          <p:spPr>
            <a:xfrm>
              <a:off x="3282387" y="5030172"/>
              <a:ext cx="548640" cy="548640"/>
            </a:xfrm>
            <a:prstGeom prst="ellipse">
              <a:avLst/>
            </a:prstGeom>
            <a:solidFill>
              <a:srgbClr val="54B847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</a:t>
              </a:r>
            </a:p>
          </p:txBody>
        </p:sp>
      </p:grpSp>
      <p:sp>
        <p:nvSpPr>
          <p:cNvPr id="113" name="Rounded Rectangle 112">
            <a:extLst>
              <a:ext uri="{FF2B5EF4-FFF2-40B4-BE49-F238E27FC236}">
                <a16:creationId xmlns:a16="http://schemas.microsoft.com/office/drawing/2014/main" id="{5F2942DF-E264-DB4D-8D56-CA3F444D725D}"/>
              </a:ext>
            </a:extLst>
          </p:cNvPr>
          <p:cNvSpPr/>
          <p:nvPr/>
        </p:nvSpPr>
        <p:spPr>
          <a:xfrm>
            <a:off x="397729" y="5849129"/>
            <a:ext cx="3464476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CI-CD Tools / Applications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5BE4CAB3-C5D3-1C45-A045-ACBFF0B913B5}"/>
              </a:ext>
            </a:extLst>
          </p:cNvPr>
          <p:cNvSpPr/>
          <p:nvPr/>
        </p:nvSpPr>
        <p:spPr>
          <a:xfrm>
            <a:off x="8198615" y="5881786"/>
            <a:ext cx="3530041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CI-CD Tools / Applications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CEED660-C8FB-2340-8ABA-D4D040E7734D}"/>
              </a:ext>
            </a:extLst>
          </p:cNvPr>
          <p:cNvGrpSpPr/>
          <p:nvPr/>
        </p:nvGrpSpPr>
        <p:grpSpPr>
          <a:xfrm flipH="1">
            <a:off x="1364432" y="3462102"/>
            <a:ext cx="4185881" cy="808563"/>
            <a:chOff x="6385193" y="3451539"/>
            <a:chExt cx="6530819" cy="808563"/>
          </a:xfrm>
        </p:grpSpPr>
        <p:cxnSp>
          <p:nvCxnSpPr>
            <p:cNvPr id="116" name="Elbow Connector 115">
              <a:extLst>
                <a:ext uri="{FF2B5EF4-FFF2-40B4-BE49-F238E27FC236}">
                  <a16:creationId xmlns:a16="http://schemas.microsoft.com/office/drawing/2014/main" id="{839102AD-0558-0041-AFA4-A6A38B045221}"/>
                </a:ext>
              </a:extLst>
            </p:cNvPr>
            <p:cNvCxnSpPr>
              <a:stCxn id="107" idx="2"/>
              <a:endCxn id="110" idx="0"/>
            </p:cNvCxnSpPr>
            <p:nvPr/>
          </p:nvCxnSpPr>
          <p:spPr>
            <a:xfrm rot="10800000" flipH="1" flipV="1">
              <a:off x="6385193" y="3451540"/>
              <a:ext cx="4301962" cy="808562"/>
            </a:xfrm>
            <a:prstGeom prst="bentConnector2">
              <a:avLst/>
            </a:prstGeom>
            <a:noFill/>
            <a:ln w="76200" cap="flat" cmpd="sng" algn="ctr">
              <a:solidFill>
                <a:srgbClr val="224982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8C3E8E06-72B5-5843-AD92-684B2100ED1E}"/>
                </a:ext>
              </a:extLst>
            </p:cNvPr>
            <p:cNvCxnSpPr>
              <a:stCxn id="107" idx="2"/>
              <a:endCxn id="111" idx="0"/>
            </p:cNvCxnSpPr>
            <p:nvPr/>
          </p:nvCxnSpPr>
          <p:spPr>
            <a:xfrm rot="10800000" flipH="1" flipV="1">
              <a:off x="6385193" y="3451539"/>
              <a:ext cx="6530819" cy="791569"/>
            </a:xfrm>
            <a:prstGeom prst="bentConnector2">
              <a:avLst/>
            </a:prstGeom>
            <a:noFill/>
            <a:ln w="76200" cap="flat" cmpd="sng" algn="ctr">
              <a:solidFill>
                <a:srgbClr val="224982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7D2A5A3B-DCA0-E648-9BDD-7232AAF1B578}"/>
              </a:ext>
            </a:extLst>
          </p:cNvPr>
          <p:cNvGrpSpPr/>
          <p:nvPr/>
        </p:nvGrpSpPr>
        <p:grpSpPr>
          <a:xfrm>
            <a:off x="8268010" y="3849939"/>
            <a:ext cx="3465046" cy="1716550"/>
            <a:chOff x="1949319" y="3882596"/>
            <a:chExt cx="3465046" cy="1716550"/>
          </a:xfrm>
        </p:grpSpPr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6BFFCFAF-31BA-CF47-BA96-A2A5C75DA322}"/>
                </a:ext>
              </a:extLst>
            </p:cNvPr>
            <p:cNvSpPr/>
            <p:nvPr/>
          </p:nvSpPr>
          <p:spPr>
            <a:xfrm>
              <a:off x="1949319" y="3882596"/>
              <a:ext cx="3465046" cy="1439278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OpenShift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/ K8s</a:t>
              </a: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19D6228-5712-C348-9A94-37AA3C0EE022}"/>
                </a:ext>
              </a:extLst>
            </p:cNvPr>
            <p:cNvSpPr/>
            <p:nvPr/>
          </p:nvSpPr>
          <p:spPr>
            <a:xfrm>
              <a:off x="4266073" y="4335979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D1527E8C-C980-3440-AC08-31758B56E41E}"/>
                </a:ext>
              </a:extLst>
            </p:cNvPr>
            <p:cNvSpPr/>
            <p:nvPr/>
          </p:nvSpPr>
          <p:spPr>
            <a:xfrm>
              <a:off x="2837503" y="4318986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DBA02DF7-6946-F74B-9FEE-BE8E71F6CCF5}"/>
                </a:ext>
              </a:extLst>
            </p:cNvPr>
            <p:cNvSpPr/>
            <p:nvPr/>
          </p:nvSpPr>
          <p:spPr>
            <a:xfrm>
              <a:off x="3506521" y="5050506"/>
              <a:ext cx="548640" cy="548640"/>
            </a:xfrm>
            <a:prstGeom prst="ellipse">
              <a:avLst/>
            </a:prstGeom>
            <a:solidFill>
              <a:srgbClr val="54B847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</a:t>
              </a: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AE3A50F9-9E1F-3E49-85DE-94B09FB09ABD}"/>
              </a:ext>
            </a:extLst>
          </p:cNvPr>
          <p:cNvGrpSpPr/>
          <p:nvPr/>
        </p:nvGrpSpPr>
        <p:grpSpPr>
          <a:xfrm>
            <a:off x="6464712" y="3462103"/>
            <a:ext cx="4485812" cy="841219"/>
            <a:chOff x="6144683" y="3451540"/>
            <a:chExt cx="6998777" cy="841219"/>
          </a:xfrm>
        </p:grpSpPr>
        <p:cxnSp>
          <p:nvCxnSpPr>
            <p:cNvPr id="124" name="Elbow Connector 123">
              <a:extLst>
                <a:ext uri="{FF2B5EF4-FFF2-40B4-BE49-F238E27FC236}">
                  <a16:creationId xmlns:a16="http://schemas.microsoft.com/office/drawing/2014/main" id="{75F63164-5B71-D244-AA51-923CD3557163}"/>
                </a:ext>
              </a:extLst>
            </p:cNvPr>
            <p:cNvCxnSpPr>
              <a:cxnSpLocks/>
              <a:stCxn id="107" idx="6"/>
              <a:endCxn id="121" idx="0"/>
            </p:cNvCxnSpPr>
            <p:nvPr/>
          </p:nvCxnSpPr>
          <p:spPr>
            <a:xfrm>
              <a:off x="6144683" y="3451540"/>
              <a:ext cx="4769918" cy="824226"/>
            </a:xfrm>
            <a:prstGeom prst="bentConnector2">
              <a:avLst/>
            </a:prstGeom>
            <a:noFill/>
            <a:ln w="76200" cap="flat" cmpd="sng" algn="ctr">
              <a:solidFill>
                <a:srgbClr val="224982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125" name="Elbow Connector 124">
              <a:extLst>
                <a:ext uri="{FF2B5EF4-FFF2-40B4-BE49-F238E27FC236}">
                  <a16:creationId xmlns:a16="http://schemas.microsoft.com/office/drawing/2014/main" id="{5376EAA7-E801-5F4B-9E02-F383D03D6D6F}"/>
                </a:ext>
              </a:extLst>
            </p:cNvPr>
            <p:cNvCxnSpPr>
              <a:cxnSpLocks/>
              <a:stCxn id="107" idx="6"/>
              <a:endCxn id="120" idx="0"/>
            </p:cNvCxnSpPr>
            <p:nvPr/>
          </p:nvCxnSpPr>
          <p:spPr>
            <a:xfrm>
              <a:off x="6144683" y="3451540"/>
              <a:ext cx="6998777" cy="841219"/>
            </a:xfrm>
            <a:prstGeom prst="bentConnector2">
              <a:avLst/>
            </a:prstGeom>
            <a:noFill/>
            <a:ln w="76200" cap="flat" cmpd="sng" algn="ctr">
              <a:solidFill>
                <a:srgbClr val="224982"/>
              </a:solidFill>
              <a:prstDash val="solid"/>
              <a:headEnd type="triangle"/>
              <a:tailEnd type="triangle"/>
            </a:ln>
            <a:effectLst/>
          </p:spPr>
        </p:cxn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1E10F37-28B3-0F44-8188-C6BF93FD71CB}"/>
              </a:ext>
            </a:extLst>
          </p:cNvPr>
          <p:cNvSpPr/>
          <p:nvPr/>
        </p:nvSpPr>
        <p:spPr>
          <a:xfrm>
            <a:off x="5480808" y="1503491"/>
            <a:ext cx="11417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00000">
                    <a:lumMod val="50000"/>
                    <a:lumOff val="50000"/>
                  </a:srgbClr>
                </a:solidFill>
                <a:latin typeface="Calibri"/>
              </a:rPr>
              <a:t>Synchronizer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6095CA67-BF18-3749-9A62-434B275FE194}"/>
              </a:ext>
            </a:extLst>
          </p:cNvPr>
          <p:cNvSpPr/>
          <p:nvPr/>
        </p:nvSpPr>
        <p:spPr>
          <a:xfrm>
            <a:off x="4313055" y="1132856"/>
            <a:ext cx="3388912" cy="393639"/>
          </a:xfrm>
          <a:prstGeom prst="roundRect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Enterprise Vault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CC44BA22-309B-BD4D-9295-3E8E587FBB23}"/>
              </a:ext>
            </a:extLst>
          </p:cNvPr>
          <p:cNvSpPr/>
          <p:nvPr/>
        </p:nvSpPr>
        <p:spPr>
          <a:xfrm>
            <a:off x="10350912" y="2209800"/>
            <a:ext cx="731520" cy="731520"/>
          </a:xfrm>
          <a:prstGeom prst="ellipse">
            <a:avLst/>
          </a:prstGeom>
          <a:solidFill>
            <a:srgbClr val="22498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</a:t>
            </a:r>
            <a:endParaRPr kumimoji="0" lang="en-US" sz="4400" b="0" i="0" u="none" strike="noStrike" kern="0" cap="none" spc="0" normalizeH="0" baseline="-250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0" name="Elbow Connector 129">
            <a:extLst>
              <a:ext uri="{FF2B5EF4-FFF2-40B4-BE49-F238E27FC236}">
                <a16:creationId xmlns:a16="http://schemas.microsoft.com/office/drawing/2014/main" id="{52BA03F0-2C23-824E-9F5A-50284642F7D3}"/>
              </a:ext>
            </a:extLst>
          </p:cNvPr>
          <p:cNvCxnSpPr>
            <a:cxnSpLocks/>
            <a:stCxn id="102" idx="7"/>
            <a:endCxn id="129" idx="0"/>
          </p:cNvCxnSpPr>
          <p:nvPr/>
        </p:nvCxnSpPr>
        <p:spPr>
          <a:xfrm rot="5400000" flipH="1" flipV="1">
            <a:off x="8449174" y="30829"/>
            <a:ext cx="88527" cy="4446470"/>
          </a:xfrm>
          <a:prstGeom prst="bentConnector3">
            <a:avLst>
              <a:gd name="adj1" fmla="val 545837"/>
            </a:avLst>
          </a:prstGeom>
          <a:noFill/>
          <a:ln w="76200" cap="flat" cmpd="sng" algn="ctr">
            <a:solidFill>
              <a:srgbClr val="224982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BBD4CC-098C-D545-8397-A11F27BD9DB2}"/>
              </a:ext>
            </a:extLst>
          </p:cNvPr>
          <p:cNvSpPr txBox="1"/>
          <p:nvPr/>
        </p:nvSpPr>
        <p:spPr>
          <a:xfrm>
            <a:off x="10453562" y="2826327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08C59553-6691-EB4C-ACF3-9EC3173899C1}"/>
              </a:ext>
            </a:extLst>
          </p:cNvPr>
          <p:cNvSpPr/>
          <p:nvPr/>
        </p:nvSpPr>
        <p:spPr>
          <a:xfrm>
            <a:off x="4430188" y="5340450"/>
            <a:ext cx="3188245" cy="515818"/>
          </a:xfrm>
          <a:prstGeom prst="trapezoid">
            <a:avLst>
              <a:gd name="adj" fmla="val 282850"/>
            </a:avLst>
          </a:prstGeom>
          <a:solidFill>
            <a:srgbClr val="224982">
              <a:alpha val="18000"/>
            </a:srgbClr>
          </a:solidFill>
          <a:ln w="127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EE8232A-C5C3-7745-9CC8-0910CEAE552A}"/>
              </a:ext>
            </a:extLst>
          </p:cNvPr>
          <p:cNvGrpSpPr/>
          <p:nvPr/>
        </p:nvGrpSpPr>
        <p:grpSpPr>
          <a:xfrm>
            <a:off x="4367792" y="3819916"/>
            <a:ext cx="3465046" cy="1696216"/>
            <a:chOff x="1949319" y="3882596"/>
            <a:chExt cx="3465046" cy="1696216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695A8BA-6E4F-9E49-AF3C-7901A0329A58}"/>
                </a:ext>
              </a:extLst>
            </p:cNvPr>
            <p:cNvSpPr/>
            <p:nvPr/>
          </p:nvSpPr>
          <p:spPr>
            <a:xfrm>
              <a:off x="1949319" y="3882596"/>
              <a:ext cx="3465046" cy="1439278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On-Prem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709B0BC-6B79-404D-98A7-368C747791AA}"/>
                </a:ext>
              </a:extLst>
            </p:cNvPr>
            <p:cNvSpPr/>
            <p:nvPr/>
          </p:nvSpPr>
          <p:spPr>
            <a:xfrm>
              <a:off x="4094950" y="4335979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310F874-E41F-8241-8FC7-1B8380ED7E02}"/>
                </a:ext>
              </a:extLst>
            </p:cNvPr>
            <p:cNvSpPr/>
            <p:nvPr/>
          </p:nvSpPr>
          <p:spPr>
            <a:xfrm>
              <a:off x="2381247" y="4338650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D8B0E3A7-FFAC-BF4C-BA1E-094292DD76C1}"/>
                </a:ext>
              </a:extLst>
            </p:cNvPr>
            <p:cNvSpPr/>
            <p:nvPr/>
          </p:nvSpPr>
          <p:spPr>
            <a:xfrm>
              <a:off x="3282387" y="5030172"/>
              <a:ext cx="548640" cy="548640"/>
            </a:xfrm>
            <a:prstGeom prst="ellipse">
              <a:avLst/>
            </a:prstGeom>
            <a:solidFill>
              <a:srgbClr val="54B847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LB</a:t>
              </a:r>
            </a:p>
          </p:txBody>
        </p:sp>
      </p:grp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5E5C05E-ADD6-E042-B614-0234E04B8C0E}"/>
              </a:ext>
            </a:extLst>
          </p:cNvPr>
          <p:cNvSpPr/>
          <p:nvPr/>
        </p:nvSpPr>
        <p:spPr>
          <a:xfrm>
            <a:off x="4326594" y="5851763"/>
            <a:ext cx="3464476" cy="538247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CI-CD Tools / Applications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FF8FD0EF-6727-4143-B1A7-AC38C250999C}"/>
              </a:ext>
            </a:extLst>
          </p:cNvPr>
          <p:cNvSpPr/>
          <p:nvPr/>
        </p:nvSpPr>
        <p:spPr>
          <a:xfrm>
            <a:off x="5550312" y="3004903"/>
            <a:ext cx="914400" cy="914400"/>
          </a:xfrm>
          <a:prstGeom prst="ellipse">
            <a:avLst/>
          </a:prstGeom>
          <a:solidFill>
            <a:srgbClr val="54B847">
              <a:lumMod val="40000"/>
              <a:lumOff val="6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LB w/ Health check</a:t>
            </a:r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8B7DC07E-7317-1F48-AA1A-3C1E548F70F3}"/>
              </a:ext>
            </a:extLst>
          </p:cNvPr>
          <p:cNvCxnSpPr>
            <a:cxnSpLocks/>
            <a:stCxn id="107" idx="4"/>
            <a:endCxn id="47" idx="2"/>
          </p:cNvCxnSpPr>
          <p:nvPr/>
        </p:nvCxnSpPr>
        <p:spPr>
          <a:xfrm rot="16200000" flipH="1">
            <a:off x="5900589" y="4026225"/>
            <a:ext cx="719756" cy="505911"/>
          </a:xfrm>
          <a:prstGeom prst="bentConnector2">
            <a:avLst/>
          </a:prstGeom>
          <a:noFill/>
          <a:ln w="76200" cap="flat" cmpd="sng" algn="ctr">
            <a:solidFill>
              <a:srgbClr val="224982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2F407934-C080-134D-A628-01EC09805778}"/>
              </a:ext>
            </a:extLst>
          </p:cNvPr>
          <p:cNvCxnSpPr>
            <a:cxnSpLocks/>
            <a:stCxn id="107" idx="4"/>
            <a:endCxn id="48" idx="6"/>
          </p:cNvCxnSpPr>
          <p:nvPr/>
        </p:nvCxnSpPr>
        <p:spPr>
          <a:xfrm rot="5400000">
            <a:off x="5408163" y="4042380"/>
            <a:ext cx="722427" cy="476272"/>
          </a:xfrm>
          <a:prstGeom prst="bentConnector2">
            <a:avLst/>
          </a:prstGeom>
          <a:noFill/>
          <a:ln w="76200" cap="flat" cmpd="sng" algn="ctr">
            <a:solidFill>
              <a:srgbClr val="224982"/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72319506-FAE5-FD41-86C2-1BC4629365BB}"/>
              </a:ext>
            </a:extLst>
          </p:cNvPr>
          <p:cNvCxnSpPr>
            <a:cxnSpLocks/>
            <a:stCxn id="126" idx="1"/>
            <a:endCxn id="107" idx="1"/>
          </p:cNvCxnSpPr>
          <p:nvPr/>
        </p:nvCxnSpPr>
        <p:spPr>
          <a:xfrm rot="10800000" flipH="1" flipV="1">
            <a:off x="5480807" y="1657380"/>
            <a:ext cx="203415" cy="1481434"/>
          </a:xfrm>
          <a:prstGeom prst="bentConnector4">
            <a:avLst>
              <a:gd name="adj1" fmla="val -1505535"/>
              <a:gd name="adj2" fmla="val 99135"/>
            </a:avLst>
          </a:prstGeom>
          <a:noFill/>
          <a:ln w="50800" cap="flat" cmpd="sng" algn="ctr">
            <a:solidFill>
              <a:srgbClr val="224982"/>
            </a:solidFill>
            <a:prstDash val="solid"/>
            <a:headEnd type="non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842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61806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79"/>
          <p:cNvSpPr txBox="1"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Build on a chain of trust</a:t>
            </a:r>
          </a:p>
          <a:p>
            <a:pPr lvl="1"/>
            <a:r>
              <a:rPr lang="en-US" dirty="0"/>
              <a:t>Authenticate all requests</a:t>
            </a:r>
          </a:p>
          <a:p>
            <a:pPr lvl="1"/>
            <a:r>
              <a:rPr lang="en-US" dirty="0"/>
              <a:t>Authorize w/ least amount of privilege</a:t>
            </a:r>
          </a:p>
          <a:p>
            <a:pPr lvl="1"/>
            <a:r>
              <a:rPr lang="en-US" dirty="0"/>
              <a:t>Audit everything</a:t>
            </a:r>
          </a:p>
          <a:p>
            <a:pPr lvl="1"/>
            <a:r>
              <a:rPr lang="en-US" dirty="0"/>
              <a:t>...and do it with code!</a:t>
            </a:r>
          </a:p>
          <a:p>
            <a:r>
              <a:rPr lang="en-US" dirty="0"/>
              <a:t>The Secret-Zero Problem…</a:t>
            </a:r>
          </a:p>
          <a:p>
            <a:pPr lvl="1"/>
            <a:r>
              <a:rPr lang="en-US" dirty="0"/>
              <a:t>Humans have built-in authentication support:</a:t>
            </a:r>
          </a:p>
          <a:p>
            <a:pPr lvl="2"/>
            <a:r>
              <a:rPr lang="en-US" dirty="0"/>
              <a:t>Built-in vault for passwords</a:t>
            </a:r>
          </a:p>
          <a:p>
            <a:pPr lvl="2"/>
            <a:r>
              <a:rPr lang="en-US" dirty="0"/>
              <a:t>Back-channels for MFA (e.g. phones)</a:t>
            </a:r>
          </a:p>
          <a:p>
            <a:pPr lvl="1"/>
            <a:r>
              <a:rPr lang="en-US" dirty="0"/>
              <a:t>Non-humans need a way to bootstrap identity authentication that doesn’t put credentials at risk</a:t>
            </a:r>
          </a:p>
          <a:p>
            <a:pPr lvl="1"/>
            <a:r>
              <a:rPr lang="en-US" dirty="0"/>
              <a:t>But how to manage that initial secret required by apps to bootstrap identity?</a:t>
            </a:r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If it can be identified, It</a:t>
            </a:r>
            <a:r>
              <a:rPr lang="en-US" dirty="0"/>
              <a:t>s access</a:t>
            </a:r>
            <a:r>
              <a:rPr lang="en" dirty="0"/>
              <a:t> can be managed</a:t>
            </a:r>
          </a:p>
        </p:txBody>
      </p:sp>
      <p:pic>
        <p:nvPicPr>
          <p:cNvPr id="12" name="Shape 164">
            <a:extLst>
              <a:ext uri="{FF2B5EF4-FFF2-40B4-BE49-F238E27FC236}">
                <a16:creationId xmlns:a16="http://schemas.microsoft.com/office/drawing/2014/main" id="{4E7C7DE7-92DA-7344-8260-59C700AB9737}"/>
              </a:ext>
            </a:extLst>
          </p:cNvPr>
          <p:cNvPicPr preferRelativeResize="0"/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93" t="4919" b="5049"/>
          <a:stretch/>
        </p:blipFill>
        <p:spPr>
          <a:xfrm>
            <a:off x="8827508" y="1182051"/>
            <a:ext cx="1898768" cy="1927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B234A3-9B09-914F-8A24-90DE43ED38AE}"/>
              </a:ext>
            </a:extLst>
          </p:cNvPr>
          <p:cNvGrpSpPr/>
          <p:nvPr/>
        </p:nvGrpSpPr>
        <p:grpSpPr>
          <a:xfrm>
            <a:off x="6424651" y="1206160"/>
            <a:ext cx="1915101" cy="1903598"/>
            <a:chOff x="8842637" y="1247016"/>
            <a:chExt cx="2500840" cy="2485821"/>
          </a:xfrm>
        </p:grpSpPr>
        <p:pic>
          <p:nvPicPr>
            <p:cNvPr id="14" name="Shape 166">
              <a:extLst>
                <a:ext uri="{FF2B5EF4-FFF2-40B4-BE49-F238E27FC236}">
                  <a16:creationId xmlns:a16="http://schemas.microsoft.com/office/drawing/2014/main" id="{0ADCE26C-62E9-EB42-B9D5-903145BCE254}"/>
                </a:ext>
              </a:extLst>
            </p:cNvPr>
            <p:cNvPicPr preferRelativeResize="0"/>
            <p:nvPr/>
          </p:nvPicPr>
          <p:blipFill>
            <a:blip r:embed="rId4" cstate="print">
              <a:clrChange>
                <a:clrFrom>
                  <a:srgbClr val="212121"/>
                </a:clrFrom>
                <a:clrTo>
                  <a:srgbClr val="212121">
                    <a:alpha val="0"/>
                  </a:srgbClr>
                </a:clrTo>
              </a:clrChange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35863" y="1247016"/>
              <a:ext cx="1448643" cy="20080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Shape 167">
              <a:extLst>
                <a:ext uri="{FF2B5EF4-FFF2-40B4-BE49-F238E27FC236}">
                  <a16:creationId xmlns:a16="http://schemas.microsoft.com/office/drawing/2014/main" id="{380245A3-CD45-C449-ABE1-C367362A3B16}"/>
                </a:ext>
              </a:extLst>
            </p:cNvPr>
            <p:cNvSpPr txBox="1"/>
            <p:nvPr/>
          </p:nvSpPr>
          <p:spPr>
            <a:xfrm>
              <a:off x="8842637" y="3219904"/>
              <a:ext cx="2500840" cy="5129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chemeClr val="bg2"/>
                  </a:solidFill>
                  <a:latin typeface="+mn-lt"/>
                  <a:ea typeface="Proxima Nova Semibold"/>
                  <a:cs typeface="Proxima Nova Semibold"/>
                  <a:sym typeface="Proxima Nova Semibold"/>
                </a:rPr>
                <a:t>Human Identity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DE421B1A-52C6-3C45-836D-8CA02C2960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168" y="3570768"/>
            <a:ext cx="3072441" cy="249635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CB8D167-51EB-FE48-992C-F3A1B32AD925}"/>
              </a:ext>
            </a:extLst>
          </p:cNvPr>
          <p:cNvGrpSpPr/>
          <p:nvPr/>
        </p:nvGrpSpPr>
        <p:grpSpPr>
          <a:xfrm>
            <a:off x="9113387" y="2765906"/>
            <a:ext cx="597960" cy="304560"/>
            <a:chOff x="9113387" y="2765906"/>
            <a:chExt cx="59796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B0A1BCA-1EDE-D94E-A6F1-C6AC1B71EB57}"/>
                    </a:ext>
                  </a:extLst>
                </p14:cNvPr>
                <p14:cNvContentPartPr/>
                <p14:nvPr/>
              </p14:nvContentPartPr>
              <p14:xfrm>
                <a:off x="9113387" y="2774186"/>
                <a:ext cx="597960" cy="2559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B0A1BCA-1EDE-D94E-A6F1-C6AC1B71EB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104747" y="2765546"/>
                  <a:ext cx="6156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07AD53D-78C0-B348-8515-119912591D38}"/>
                    </a:ext>
                  </a:extLst>
                </p14:cNvPr>
                <p14:cNvContentPartPr/>
                <p14:nvPr/>
              </p14:nvContentPartPr>
              <p14:xfrm>
                <a:off x="9118787" y="2765906"/>
                <a:ext cx="553320" cy="30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07AD53D-78C0-B348-8515-119912591D3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109787" y="2756906"/>
                  <a:ext cx="570960" cy="322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437CB3C-9F9A-B943-AAF7-678EDA1751B5}"/>
              </a:ext>
            </a:extLst>
          </p:cNvPr>
          <p:cNvSpPr/>
          <p:nvPr/>
        </p:nvSpPr>
        <p:spPr>
          <a:xfrm>
            <a:off x="8980686" y="2979538"/>
            <a:ext cx="8295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5421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Ways to establish &amp; authenticate Identity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BB56460-6632-0649-9DA8-C13343CE7F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964238"/>
              </p:ext>
            </p:extLst>
          </p:nvPr>
        </p:nvGraphicFramePr>
        <p:xfrm>
          <a:off x="545106" y="926829"/>
          <a:ext cx="10957950" cy="5582518"/>
        </p:xfrm>
        <a:graphic>
          <a:graphicData uri="http://schemas.openxmlformats.org/drawingml/2006/table">
            <a:tbl>
              <a:tblPr/>
              <a:tblGrid>
                <a:gridCol w="1347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03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407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227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6740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Use-Case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Means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tabLst/>
                      </a:pPr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Strengths 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tabLst/>
                      </a:pPr>
                      <a:r>
                        <a:rPr lang="en-US" sz="16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Weaknesses 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533">
                <a:tc rowSpan="3"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+mn-lt"/>
                        </a:rPr>
                        <a:t>Credential</a:t>
                      </a:r>
                    </a:p>
                    <a:p>
                      <a:pPr algn="ctr"/>
                      <a:r>
                        <a:rPr lang="en-US" sz="1800" b="1" dirty="0">
                          <a:effectLst/>
                          <a:latin typeface="+mn-lt"/>
                        </a:rPr>
                        <a:t>Based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+mn-lt"/>
                        </a:rPr>
                        <a:t>Human identity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+mn-lt"/>
                        </a:rPr>
                        <a:t>Passport, Password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Very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familiar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Humans have built-in vaults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Social engineering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Insecure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persistent storage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533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88502" marR="88502" marT="44251" marB="442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+mn-lt"/>
                        </a:rPr>
                        <a:t>Pre-Configured</a:t>
                      </a:r>
                    </a:p>
                    <a:p>
                      <a:pPr algn="ctr"/>
                      <a:r>
                        <a:rPr lang="en-US" sz="1800" b="1" baseline="0" dirty="0">
                          <a:effectLst/>
                          <a:latin typeface="+mn-lt"/>
                        </a:rPr>
                        <a:t>Identity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+mn-lt"/>
                        </a:rPr>
                        <a:t>API Key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None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Analogous to human 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uname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pwd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model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Key distribution is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subject to compromise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Requestor can’t initiate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533">
                <a:tc vMerge="1">
                  <a:txBody>
                    <a:bodyPr/>
                    <a:lstStyle/>
                    <a:p>
                      <a:pPr algn="ctr"/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88502" marR="88502" marT="44251" marB="442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effectLst/>
                          <a:latin typeface="+mn-lt"/>
                        </a:rPr>
                        <a:t>Bootstrapped Identity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+mn-lt"/>
                        </a:rPr>
                        <a:t>JWT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 cached credential</a:t>
                      </a:r>
                    </a:p>
                    <a:p>
                      <a:pPr marL="117475" marR="0" lvl="0" indent="-1174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Works with cloud platforms &amp; CICD tools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Can provide extra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control factors, e.g. TTL, multiple claims, etc.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Platform/tool dependencies</a:t>
                      </a:r>
                      <a:endParaRPr lang="en-US" sz="1400" b="0" i="0" u="none" strike="noStrike" cap="none" baseline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533">
                <a:tc rowSpan="3"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Attribute</a:t>
                      </a:r>
                      <a:r>
                        <a:rPr lang="en-US" sz="1800" b="1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Based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5638" marR="65638" marT="32819" marB="32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Human Identity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lvl="0" indent="95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Biometrics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79400" marR="0" lvl="0" indent="-1143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Hard</a:t>
                      </a: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spoof</a:t>
                      </a:r>
                    </a:p>
                    <a:p>
                      <a:pPr marL="279400" marR="0" lvl="0" indent="-1143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Convenient</a:t>
                      </a:r>
                      <a:endParaRPr lang="en-US" sz="1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Context dependent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901">
                <a:tc vMerge="1"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5638" marR="65638" marT="32819" marB="32819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Pre-Configured</a:t>
                      </a:r>
                    </a:p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Identity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0800" marR="0" lvl="0" indent="95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400" b="0" dirty="0">
                          <a:effectLst/>
                          <a:latin typeface="+mn-lt"/>
                        </a:rPr>
                        <a:t>Various Factors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Multi-factor (selectable)</a:t>
                      </a:r>
                    </a:p>
                    <a:p>
                      <a:pPr marL="279400" marR="0" lvl="0" indent="-1143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OS user, path, MD5 hash, IP/Hostname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 trusted 3</a:t>
                      </a:r>
                      <a:r>
                        <a:rPr lang="en-US" sz="1400" b="0" i="0" u="none" strike="noStrike" cap="none" baseline="30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rd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party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Requires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400" b="0" i="0" u="none" strike="noStrike" cap="none" baseline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authn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agent running local to applications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Not scalable to container use-cases</a:t>
                      </a: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61067">
                <a:tc vMerge="1"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lang="en-US" sz="1400" b="1" dirty="0">
                        <a:effectLst/>
                        <a:latin typeface="+mn-lt"/>
                      </a:endParaRPr>
                    </a:p>
                  </a:txBody>
                  <a:tcPr marL="88502" marR="88502" marT="44251" marB="44251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dirty="0">
                          <a:effectLst/>
                          <a:latin typeface="+mn-lt"/>
                        </a:rPr>
                        <a:t>Bootstrapped</a:t>
                      </a:r>
                      <a:endParaRPr lang="en-US" sz="1800" b="1" baseline="0" dirty="0">
                        <a:effectLst/>
                        <a:latin typeface="+mn-lt"/>
                      </a:endParaRPr>
                    </a:p>
                    <a:p>
                      <a:pPr marL="171450" marR="0" lvl="0" indent="-111125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effectLst/>
                          <a:latin typeface="+mn-lt"/>
                        </a:rPr>
                        <a:t>Identity</a:t>
                      </a:r>
                      <a:endParaRPr lang="en-US" sz="1800" b="1" dirty="0">
                        <a:effectLst/>
                        <a:latin typeface="+mn-lt"/>
                      </a:endParaRP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effectLst/>
                          <a:latin typeface="+mn-lt"/>
                        </a:rPr>
                        <a:t>Trusted </a:t>
                      </a:r>
                      <a:br>
                        <a:rPr lang="en-US" sz="1400" b="0" dirty="0">
                          <a:effectLst/>
                          <a:latin typeface="+mn-lt"/>
                        </a:rPr>
                      </a:br>
                      <a:r>
                        <a:rPr lang="en-US" sz="1400" b="0" dirty="0">
                          <a:effectLst/>
                          <a:latin typeface="+mn-lt"/>
                        </a:rPr>
                        <a:t>3</a:t>
                      </a:r>
                      <a:r>
                        <a:rPr lang="en-US" sz="1400" b="0" baseline="30000" dirty="0">
                          <a:effectLst/>
                          <a:latin typeface="+mn-lt"/>
                        </a:rPr>
                        <a:t>rd</a:t>
                      </a:r>
                      <a:r>
                        <a:rPr lang="en-US" sz="1400" b="0" dirty="0">
                          <a:effectLst/>
                          <a:latin typeface="+mn-lt"/>
                        </a:rPr>
                        <a:t> Party</a:t>
                      </a:r>
                    </a:p>
                  </a:txBody>
                  <a:tcPr marL="65638" marR="65638" marT="32819" marB="32819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Ideal for container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orchestration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Platform dependencies</a:t>
                      </a:r>
                    </a:p>
                    <a:p>
                      <a:pPr marL="117475" marR="0" indent="-1174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charset="0"/>
                        <a:buChar char="•"/>
                        <a:tabLst/>
                      </a:pP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Hard to implement for</a:t>
                      </a:r>
                      <a:r>
                        <a:rPr lang="en-US" sz="1400" b="0" i="0" u="none" strike="noStrike" cap="none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legacy technologies</a:t>
                      </a:r>
                      <a:endParaRPr lang="en-US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4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IAM Role authentication in</a:t>
            </a:r>
          </a:p>
        </p:txBody>
      </p:sp>
      <p:pic>
        <p:nvPicPr>
          <p:cNvPr id="41" name="image91.png" descr="AmazonWebservices_Logo.svg.png">
            <a:extLst>
              <a:ext uri="{FF2B5EF4-FFF2-40B4-BE49-F238E27FC236}">
                <a16:creationId xmlns:a16="http://schemas.microsoft.com/office/drawing/2014/main" id="{4138EBF2-3F00-9D4F-BF80-7BFC4979F10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2815" y="182344"/>
            <a:ext cx="1670701" cy="625201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142">
            <a:extLst>
              <a:ext uri="{FF2B5EF4-FFF2-40B4-BE49-F238E27FC236}">
                <a16:creationId xmlns:a16="http://schemas.microsoft.com/office/drawing/2014/main" id="{D46D45F6-ED87-E64F-A41C-3589C740B756}"/>
              </a:ext>
            </a:extLst>
          </p:cNvPr>
          <p:cNvSpPr txBox="1"/>
          <p:nvPr/>
        </p:nvSpPr>
        <p:spPr>
          <a:xfrm>
            <a:off x="609600" y="1645272"/>
            <a:ext cx="6379440" cy="2983416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= app name + account # + IAM role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gets signed header from platform 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submits identity &amp; signed header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header w/ platform 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to app</a:t>
            </a:r>
          </a:p>
          <a:p>
            <a:endParaRPr lang="en" sz="2000" dirty="0">
              <a:solidFill>
                <a:srgbClr val="343434"/>
              </a:solidFill>
            </a:endParaRPr>
          </a:p>
        </p:txBody>
      </p:sp>
      <p:sp>
        <p:nvSpPr>
          <p:cNvPr id="43" name="Shape 123">
            <a:extLst>
              <a:ext uri="{FF2B5EF4-FFF2-40B4-BE49-F238E27FC236}">
                <a16:creationId xmlns:a16="http://schemas.microsoft.com/office/drawing/2014/main" id="{C759BA93-6C05-9449-992F-09B07BF251E5}"/>
              </a:ext>
            </a:extLst>
          </p:cNvPr>
          <p:cNvSpPr/>
          <p:nvPr/>
        </p:nvSpPr>
        <p:spPr>
          <a:xfrm>
            <a:off x="6618166" y="3935216"/>
            <a:ext cx="5108400" cy="247612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44" name="Shape 127">
            <a:extLst>
              <a:ext uri="{FF2B5EF4-FFF2-40B4-BE49-F238E27FC236}">
                <a16:creationId xmlns:a16="http://schemas.microsoft.com/office/drawing/2014/main" id="{CE2D43AC-5C56-4F4C-ADFB-BB6DCFEF2531}"/>
              </a:ext>
            </a:extLst>
          </p:cNvPr>
          <p:cNvCxnSpPr>
            <a:cxnSpLocks/>
            <a:stCxn id="62" idx="2"/>
            <a:endCxn id="78" idx="3"/>
          </p:cNvCxnSpPr>
          <p:nvPr/>
        </p:nvCxnSpPr>
        <p:spPr>
          <a:xfrm flipH="1">
            <a:off x="8474123" y="2958517"/>
            <a:ext cx="1542775" cy="2362228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45" name="Shape 158">
            <a:extLst>
              <a:ext uri="{FF2B5EF4-FFF2-40B4-BE49-F238E27FC236}">
                <a16:creationId xmlns:a16="http://schemas.microsoft.com/office/drawing/2014/main" id="{A44ABD6A-E1C0-F44E-8A2E-9DCD347AF29B}"/>
              </a:ext>
            </a:extLst>
          </p:cNvPr>
          <p:cNvCxnSpPr>
            <a:cxnSpLocks/>
            <a:stCxn id="62" idx="3"/>
            <a:endCxn id="55" idx="0"/>
          </p:cNvCxnSpPr>
          <p:nvPr/>
        </p:nvCxnSpPr>
        <p:spPr>
          <a:xfrm>
            <a:off x="10571617" y="2403796"/>
            <a:ext cx="192236" cy="2596194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BB4F682-A52E-3D4C-9233-EE091DDB009A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47" name="Shape 160">
              <a:extLst>
                <a:ext uri="{FF2B5EF4-FFF2-40B4-BE49-F238E27FC236}">
                  <a16:creationId xmlns:a16="http://schemas.microsoft.com/office/drawing/2014/main" id="{5167F5B7-8564-A94B-9FAC-556FDB53066D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16616D1-CA38-BC41-B41F-431015BFF83D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49" name="Shape 126">
                <a:extLst>
                  <a:ext uri="{FF2B5EF4-FFF2-40B4-BE49-F238E27FC236}">
                    <a16:creationId xmlns:a16="http://schemas.microsoft.com/office/drawing/2014/main" id="{3DD4B613-6299-8F4C-8B15-8AF54BE240D2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4236D2D2-7578-9D40-9969-4239D314B132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51" name="Shape 157">
            <a:extLst>
              <a:ext uri="{FF2B5EF4-FFF2-40B4-BE49-F238E27FC236}">
                <a16:creationId xmlns:a16="http://schemas.microsoft.com/office/drawing/2014/main" id="{B854C7DD-F7A3-F744-BDF0-8F59E9B029B5}"/>
              </a:ext>
            </a:extLst>
          </p:cNvPr>
          <p:cNvCxnSpPr>
            <a:cxnSpLocks/>
            <a:stCxn id="55" idx="2"/>
            <a:endCxn id="78" idx="2"/>
          </p:cNvCxnSpPr>
          <p:nvPr/>
        </p:nvCxnSpPr>
        <p:spPr>
          <a:xfrm rot="5400000" flipH="1">
            <a:off x="9204220" y="4432048"/>
            <a:ext cx="208136" cy="2911130"/>
          </a:xfrm>
          <a:prstGeom prst="bentConnector3">
            <a:avLst>
              <a:gd name="adj1" fmla="val -10983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2" name="Shape 158">
            <a:extLst>
              <a:ext uri="{FF2B5EF4-FFF2-40B4-BE49-F238E27FC236}">
                <a16:creationId xmlns:a16="http://schemas.microsoft.com/office/drawing/2014/main" id="{7A57B2F9-BD55-4C4C-BB26-976792981EF4}"/>
              </a:ext>
            </a:extLst>
          </p:cNvPr>
          <p:cNvCxnSpPr>
            <a:cxnSpLocks/>
            <a:stCxn id="49" idx="3"/>
            <a:endCxn id="62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3" name="Shape 127">
            <a:extLst>
              <a:ext uri="{FF2B5EF4-FFF2-40B4-BE49-F238E27FC236}">
                <a16:creationId xmlns:a16="http://schemas.microsoft.com/office/drawing/2014/main" id="{7A96761C-D239-D544-9ADE-DDFC06DFD9D2}"/>
              </a:ext>
            </a:extLst>
          </p:cNvPr>
          <p:cNvCxnSpPr>
            <a:cxnSpLocks/>
            <a:stCxn id="78" idx="0"/>
            <a:endCxn id="62" idx="1"/>
          </p:cNvCxnSpPr>
          <p:nvPr/>
        </p:nvCxnSpPr>
        <p:spPr>
          <a:xfrm flipV="1">
            <a:off x="7852723" y="2403796"/>
            <a:ext cx="1609456" cy="2454149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646C94F-BCEF-3346-930E-A3199A8CCF34}"/>
              </a:ext>
            </a:extLst>
          </p:cNvPr>
          <p:cNvGrpSpPr/>
          <p:nvPr/>
        </p:nvGrpSpPr>
        <p:grpSpPr>
          <a:xfrm>
            <a:off x="10268007" y="4353470"/>
            <a:ext cx="1092744" cy="1638211"/>
            <a:chOff x="10268007" y="4353470"/>
            <a:chExt cx="1092744" cy="1638211"/>
          </a:xfrm>
        </p:grpSpPr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CF89BDA-E8DC-C24A-B6F5-B6055441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8007" y="4999990"/>
              <a:ext cx="991691" cy="991691"/>
            </a:xfrm>
            <a:prstGeom prst="rect">
              <a:avLst/>
            </a:prstGeom>
          </p:spPr>
        </p:pic>
        <p:sp>
          <p:nvSpPr>
            <p:cNvPr id="57" name="Shape 168">
              <a:extLst>
                <a:ext uri="{FF2B5EF4-FFF2-40B4-BE49-F238E27FC236}">
                  <a16:creationId xmlns:a16="http://schemas.microsoft.com/office/drawing/2014/main" id="{96E743D3-6BF1-AE4F-9015-4EFAC9AE2767}"/>
                </a:ext>
              </a:extLst>
            </p:cNvPr>
            <p:cNvSpPr/>
            <p:nvPr/>
          </p:nvSpPr>
          <p:spPr>
            <a:xfrm>
              <a:off x="10399881" y="4385543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821DA042-28C7-E24A-AB21-26C83F543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30688" y="4353470"/>
              <a:ext cx="469900" cy="469900"/>
            </a:xfrm>
            <a:prstGeom prst="rect">
              <a:avLst/>
            </a:prstGeom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19F2C9-966C-0043-9926-1776BF167666}"/>
                </a:ext>
              </a:extLst>
            </p:cNvPr>
            <p:cNvSpPr/>
            <p:nvPr/>
          </p:nvSpPr>
          <p:spPr>
            <a:xfrm>
              <a:off x="10770525" y="4666803"/>
              <a:ext cx="5902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header</a:t>
              </a:r>
              <a:endParaRPr lang="en-US" sz="1100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CAC3BCC-8466-C243-8657-E5A670C8E58B}"/>
              </a:ext>
            </a:extLst>
          </p:cNvPr>
          <p:cNvGrpSpPr/>
          <p:nvPr/>
        </p:nvGrpSpPr>
        <p:grpSpPr>
          <a:xfrm>
            <a:off x="8363196" y="1465873"/>
            <a:ext cx="2208421" cy="1961037"/>
            <a:chOff x="8363196" y="1465873"/>
            <a:chExt cx="2208421" cy="1961037"/>
          </a:xfrm>
        </p:grpSpPr>
        <p:pic>
          <p:nvPicPr>
            <p:cNvPr id="62" name="Shape 125" descr="conjur-circle-logo-1.png">
              <a:extLst>
                <a:ext uri="{FF2B5EF4-FFF2-40B4-BE49-F238E27FC236}">
                  <a16:creationId xmlns:a16="http://schemas.microsoft.com/office/drawing/2014/main" id="{5800979E-1272-2844-8D40-0BEB798A3DBA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Shape 168">
              <a:extLst>
                <a:ext uri="{FF2B5EF4-FFF2-40B4-BE49-F238E27FC236}">
                  <a16:creationId xmlns:a16="http://schemas.microsoft.com/office/drawing/2014/main" id="{BB4FB5AD-6063-2540-B404-CFC31F5FB462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5" name="Shape 149" descr="machine-identity-cybrgreen.png">
              <a:extLst>
                <a:ext uri="{FF2B5EF4-FFF2-40B4-BE49-F238E27FC236}">
                  <a16:creationId xmlns:a16="http://schemas.microsoft.com/office/drawing/2014/main" id="{3920B2DF-5AE7-C44D-96EC-469C9F3A21B6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" name="Shape 168">
              <a:extLst>
                <a:ext uri="{FF2B5EF4-FFF2-40B4-BE49-F238E27FC236}">
                  <a16:creationId xmlns:a16="http://schemas.microsoft.com/office/drawing/2014/main" id="{C061E073-08D8-C044-A925-471442FBFC60}"/>
                </a:ext>
              </a:extLst>
            </p:cNvPr>
            <p:cNvSpPr/>
            <p:nvPr/>
          </p:nvSpPr>
          <p:spPr>
            <a:xfrm>
              <a:off x="8363196" y="2915480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7" name="Shape 149" descr="machine-identity-cybrgreen.png">
              <a:extLst>
                <a:ext uri="{FF2B5EF4-FFF2-40B4-BE49-F238E27FC236}">
                  <a16:creationId xmlns:a16="http://schemas.microsoft.com/office/drawing/2014/main" id="{00FBDBEE-1177-D244-BA31-E43A8D8B75C2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98246" y="2931219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4B5635F9-A8A5-FF46-8D47-81A2CC81E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26778" y="2837517"/>
              <a:ext cx="469900" cy="469900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735EAC-CA4C-FD4B-A1B5-846C34C9FA9B}"/>
                </a:ext>
              </a:extLst>
            </p:cNvPr>
            <p:cNvSpPr/>
            <p:nvPr/>
          </p:nvSpPr>
          <p:spPr>
            <a:xfrm>
              <a:off x="8980077" y="3165300"/>
              <a:ext cx="5902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header</a:t>
              </a:r>
              <a:endParaRPr lang="en-US" sz="1100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7C8246A-4940-044C-891E-D8661B8040D2}"/>
                </a:ext>
              </a:extLst>
            </p:cNvPr>
            <p:cNvSpPr/>
            <p:nvPr/>
          </p:nvSpPr>
          <p:spPr>
            <a:xfrm>
              <a:off x="8502385" y="316177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A741DE4-8956-7440-8878-3A5B212624DE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B3E27A0-0FA4-224F-B36E-4C24E507C2AD}"/>
              </a:ext>
            </a:extLst>
          </p:cNvPr>
          <p:cNvGrpSpPr/>
          <p:nvPr/>
        </p:nvGrpSpPr>
        <p:grpSpPr>
          <a:xfrm>
            <a:off x="7231323" y="4066792"/>
            <a:ext cx="2501068" cy="2378783"/>
            <a:chOff x="7231323" y="4066792"/>
            <a:chExt cx="2501068" cy="2378783"/>
          </a:xfrm>
        </p:grpSpPr>
        <p:sp>
          <p:nvSpPr>
            <p:cNvPr id="75" name="Shape 168">
              <a:extLst>
                <a:ext uri="{FF2B5EF4-FFF2-40B4-BE49-F238E27FC236}">
                  <a16:creationId xmlns:a16="http://schemas.microsoft.com/office/drawing/2014/main" id="{6D0B6C9F-DCB8-C141-8FDF-6EE4AAA722C0}"/>
                </a:ext>
              </a:extLst>
            </p:cNvPr>
            <p:cNvSpPr/>
            <p:nvPr/>
          </p:nvSpPr>
          <p:spPr>
            <a:xfrm>
              <a:off x="7498100" y="5907109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16517608-C4D0-3C4C-A9CB-CDEDA7EC5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35200" y="5814959"/>
              <a:ext cx="469900" cy="469900"/>
            </a:xfrm>
            <a:prstGeom prst="rect">
              <a:avLst/>
            </a:prstGeom>
          </p:spPr>
        </p:pic>
        <p:sp>
          <p:nvSpPr>
            <p:cNvPr id="77" name="Shape 168">
              <a:extLst>
                <a:ext uri="{FF2B5EF4-FFF2-40B4-BE49-F238E27FC236}">
                  <a16:creationId xmlns:a16="http://schemas.microsoft.com/office/drawing/2014/main" id="{5A1A7711-71F4-0147-AAFA-7314C7205B80}"/>
                </a:ext>
              </a:extLst>
            </p:cNvPr>
            <p:cNvSpPr/>
            <p:nvPr/>
          </p:nvSpPr>
          <p:spPr>
            <a:xfrm>
              <a:off x="8715705" y="4231574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8" name="Shape 2880">
              <a:extLst>
                <a:ext uri="{FF2B5EF4-FFF2-40B4-BE49-F238E27FC236}">
                  <a16:creationId xmlns:a16="http://schemas.microsoft.com/office/drawing/2014/main" id="{D9DE05EA-C478-C144-A593-7C0197CCD93F}"/>
                </a:ext>
              </a:extLst>
            </p:cNvPr>
            <p:cNvPicPr preferRelativeResize="0"/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1323" y="4857945"/>
              <a:ext cx="1242800" cy="9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87867D9-04B3-6748-B63E-6D82ADFD8666}"/>
                </a:ext>
              </a:extLst>
            </p:cNvPr>
            <p:cNvSpPr/>
            <p:nvPr/>
          </p:nvSpPr>
          <p:spPr>
            <a:xfrm>
              <a:off x="7883897" y="6183965"/>
              <a:ext cx="59022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header</a:t>
              </a:r>
              <a:endParaRPr lang="en-US" sz="1100" dirty="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BEAA88D-E6E7-C44C-A62D-C7D900553531}"/>
                </a:ext>
              </a:extLst>
            </p:cNvPr>
            <p:cNvSpPr/>
            <p:nvPr/>
          </p:nvSpPr>
          <p:spPr>
            <a:xfrm>
              <a:off x="9167202" y="4483941"/>
              <a:ext cx="5501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43434"/>
                  </a:solidFill>
                </a:rPr>
                <a:t>a</a:t>
              </a:r>
              <a:r>
                <a:rPr lang="en" sz="1100" dirty="0" err="1">
                  <a:solidFill>
                    <a:srgbClr val="343434"/>
                  </a:solidFill>
                </a:rPr>
                <a:t>ccess</a:t>
              </a:r>
              <a:br>
                <a:rPr lang="en" sz="1100" dirty="0">
                  <a:solidFill>
                    <a:srgbClr val="343434"/>
                  </a:solidFill>
                </a:rPr>
              </a:br>
              <a:r>
                <a:rPr lang="en" sz="1100" dirty="0">
                  <a:solidFill>
                    <a:srgbClr val="343434"/>
                  </a:solidFill>
                </a:rPr>
                <a:t>token</a:t>
              </a:r>
              <a:endParaRPr lang="en-US" sz="1100" dirty="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9BC6811E-4622-714D-BC55-1739833E282F}"/>
                </a:ext>
              </a:extLst>
            </p:cNvPr>
            <p:cNvGrpSpPr/>
            <p:nvPr/>
          </p:nvGrpSpPr>
          <p:grpSpPr>
            <a:xfrm>
              <a:off x="9198639" y="4066792"/>
              <a:ext cx="533752" cy="529603"/>
              <a:chOff x="9083072" y="4044143"/>
              <a:chExt cx="533752" cy="529603"/>
            </a:xfrm>
          </p:grpSpPr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EF17E028-6A36-F142-B909-F8EEC966E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83072" y="4044143"/>
                <a:ext cx="529603" cy="529603"/>
              </a:xfrm>
              <a:prstGeom prst="rect">
                <a:avLst/>
              </a:prstGeom>
            </p:spPr>
          </p:pic>
          <p:sp>
            <p:nvSpPr>
              <p:cNvPr id="85" name="Manual Input 84">
                <a:extLst>
                  <a:ext uri="{FF2B5EF4-FFF2-40B4-BE49-F238E27FC236}">
                    <a16:creationId xmlns:a16="http://schemas.microsoft.com/office/drawing/2014/main" id="{FB6F93E3-8580-A047-86B3-63E779E5FCF5}"/>
                  </a:ext>
                </a:extLst>
              </p:cNvPr>
              <p:cNvSpPr/>
              <p:nvPr/>
            </p:nvSpPr>
            <p:spPr>
              <a:xfrm rot="416905" flipV="1">
                <a:off x="9172616" y="4044379"/>
                <a:ext cx="444208" cy="240105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794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JWT authentication in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E1259D2-D5A6-6C4E-ABA6-78079DDCB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36804" r="6216" b="36181"/>
          <a:stretch/>
        </p:blipFill>
        <p:spPr>
          <a:xfrm>
            <a:off x="4889665" y="120995"/>
            <a:ext cx="2202377" cy="678312"/>
          </a:xfrm>
          <a:prstGeom prst="rect">
            <a:avLst/>
          </a:prstGeom>
        </p:spPr>
      </p:pic>
      <p:sp>
        <p:nvSpPr>
          <p:cNvPr id="47" name="Shape 142">
            <a:extLst>
              <a:ext uri="{FF2B5EF4-FFF2-40B4-BE49-F238E27FC236}">
                <a16:creationId xmlns:a16="http://schemas.microsoft.com/office/drawing/2014/main" id="{CBA5EAB7-80E4-4F44-BBB9-9C549B51CE9A}"/>
              </a:ext>
            </a:extLst>
          </p:cNvPr>
          <p:cNvSpPr txBox="1"/>
          <p:nvPr/>
        </p:nvSpPr>
        <p:spPr>
          <a:xfrm>
            <a:off x="562213" y="2796857"/>
            <a:ext cx="5434553" cy="310711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is a name annotated with value of JWT ‘</a:t>
            </a:r>
            <a:r>
              <a:rPr lang="en" sz="1400" dirty="0" err="1">
                <a:solidFill>
                  <a:srgbClr val="343434"/>
                </a:solidFill>
              </a:rPr>
              <a:t>appid</a:t>
            </a:r>
            <a:r>
              <a:rPr lang="en" sz="1400" dirty="0">
                <a:solidFill>
                  <a:srgbClr val="343434"/>
                </a:solidFill>
              </a:rPr>
              <a:t>’ claim: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43434"/>
                </a:solidFill>
              </a:rPr>
              <a:t>463be88f-d6af-4264-b3a2-048e5c3d9ea7</a:t>
            </a:r>
          </a:p>
          <a:p>
            <a:pPr marL="457200" indent="-457200"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authenticates user w/ Azure AD, receives app-specific JWT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submits identity &amp; JWT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JWT w/ JWKS endpoint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to app</a:t>
            </a:r>
          </a:p>
          <a:p>
            <a:endParaRPr lang="en" sz="2000" dirty="0">
              <a:solidFill>
                <a:srgbClr val="343434"/>
              </a:solidFill>
            </a:endParaRPr>
          </a:p>
        </p:txBody>
      </p:sp>
      <p:sp>
        <p:nvSpPr>
          <p:cNvPr id="48" name="Shape 123">
            <a:extLst>
              <a:ext uri="{FF2B5EF4-FFF2-40B4-BE49-F238E27FC236}">
                <a16:creationId xmlns:a16="http://schemas.microsoft.com/office/drawing/2014/main" id="{37812360-5792-614E-B809-CE764B08F175}"/>
              </a:ext>
            </a:extLst>
          </p:cNvPr>
          <p:cNvSpPr/>
          <p:nvPr/>
        </p:nvSpPr>
        <p:spPr>
          <a:xfrm>
            <a:off x="6618166" y="3935216"/>
            <a:ext cx="5108400" cy="259619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49" name="Shape 127">
            <a:extLst>
              <a:ext uri="{FF2B5EF4-FFF2-40B4-BE49-F238E27FC236}">
                <a16:creationId xmlns:a16="http://schemas.microsoft.com/office/drawing/2014/main" id="{B3211C8E-9513-0B40-A953-9531DEA2CD72}"/>
              </a:ext>
            </a:extLst>
          </p:cNvPr>
          <p:cNvCxnSpPr>
            <a:cxnSpLocks/>
            <a:stCxn id="69" idx="2"/>
            <a:endCxn id="86" idx="3"/>
          </p:cNvCxnSpPr>
          <p:nvPr/>
        </p:nvCxnSpPr>
        <p:spPr>
          <a:xfrm flipH="1">
            <a:off x="8474123" y="2958517"/>
            <a:ext cx="1542775" cy="2374420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58">
            <a:extLst>
              <a:ext uri="{FF2B5EF4-FFF2-40B4-BE49-F238E27FC236}">
                <a16:creationId xmlns:a16="http://schemas.microsoft.com/office/drawing/2014/main" id="{304874CE-B271-A94C-843A-AA90AB6E5BF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0571617" y="2403796"/>
            <a:ext cx="421275" cy="2591670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6B2D16-78E3-5046-959A-D88850A2F8A5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53" name="Shape 160">
              <a:extLst>
                <a:ext uri="{FF2B5EF4-FFF2-40B4-BE49-F238E27FC236}">
                  <a16:creationId xmlns:a16="http://schemas.microsoft.com/office/drawing/2014/main" id="{8D01273E-9FD9-C645-9EBF-3396C14FD82E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60B234-F454-FA40-A904-573FB6D5F405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55" name="Shape 126">
                <a:extLst>
                  <a:ext uri="{FF2B5EF4-FFF2-40B4-BE49-F238E27FC236}">
                    <a16:creationId xmlns:a16="http://schemas.microsoft.com/office/drawing/2014/main" id="{B85421D9-5B55-2745-A760-CBC141773AF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875B07-E641-EF4C-89A9-40B2329D9C38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59" name="Shape 157">
            <a:extLst>
              <a:ext uri="{FF2B5EF4-FFF2-40B4-BE49-F238E27FC236}">
                <a16:creationId xmlns:a16="http://schemas.microsoft.com/office/drawing/2014/main" id="{78AD5D02-5584-1943-A9EC-5E10C9CDCC5E}"/>
              </a:ext>
            </a:extLst>
          </p:cNvPr>
          <p:cNvCxnSpPr>
            <a:cxnSpLocks/>
            <a:stCxn id="1026" idx="2"/>
            <a:endCxn id="86" idx="2"/>
          </p:cNvCxnSpPr>
          <p:nvPr/>
        </p:nvCxnSpPr>
        <p:spPr>
          <a:xfrm rot="5400000" flipH="1">
            <a:off x="8556754" y="5091707"/>
            <a:ext cx="293034" cy="1701095"/>
          </a:xfrm>
          <a:prstGeom prst="bentConnector3">
            <a:avLst>
              <a:gd name="adj1" fmla="val -78011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0" name="Shape 158">
            <a:extLst>
              <a:ext uri="{FF2B5EF4-FFF2-40B4-BE49-F238E27FC236}">
                <a16:creationId xmlns:a16="http://schemas.microsoft.com/office/drawing/2014/main" id="{787DD4C5-9239-9745-92AE-64B2EBE4D49B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1" name="Shape 127">
            <a:extLst>
              <a:ext uri="{FF2B5EF4-FFF2-40B4-BE49-F238E27FC236}">
                <a16:creationId xmlns:a16="http://schemas.microsoft.com/office/drawing/2014/main" id="{8A469BEB-7BFF-FE45-BFE2-08BA52BBB5FD}"/>
              </a:ext>
            </a:extLst>
          </p:cNvPr>
          <p:cNvCxnSpPr>
            <a:cxnSpLocks/>
            <a:stCxn id="86" idx="0"/>
            <a:endCxn id="69" idx="1"/>
          </p:cNvCxnSpPr>
          <p:nvPr/>
        </p:nvCxnSpPr>
        <p:spPr>
          <a:xfrm flipV="1">
            <a:off x="7852723" y="2403796"/>
            <a:ext cx="1609456" cy="2466341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C88E90-FB62-6E47-AA14-8D1BECAE1AFE}"/>
              </a:ext>
            </a:extLst>
          </p:cNvPr>
          <p:cNvGrpSpPr/>
          <p:nvPr/>
        </p:nvGrpSpPr>
        <p:grpSpPr>
          <a:xfrm>
            <a:off x="10628920" y="4348946"/>
            <a:ext cx="900707" cy="579283"/>
            <a:chOff x="10399881" y="4353470"/>
            <a:chExt cx="900707" cy="579283"/>
          </a:xfrm>
        </p:grpSpPr>
        <p:sp>
          <p:nvSpPr>
            <p:cNvPr id="65" name="Shape 168">
              <a:extLst>
                <a:ext uri="{FF2B5EF4-FFF2-40B4-BE49-F238E27FC236}">
                  <a16:creationId xmlns:a16="http://schemas.microsoft.com/office/drawing/2014/main" id="{EAC217FE-633C-C546-B3D7-BD5A31189864}"/>
                </a:ext>
              </a:extLst>
            </p:cNvPr>
            <p:cNvSpPr/>
            <p:nvPr/>
          </p:nvSpPr>
          <p:spPr>
            <a:xfrm>
              <a:off x="10399881" y="4385543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5368EA9-9A51-574A-86D1-62043C92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30688" y="4353470"/>
              <a:ext cx="469900" cy="4699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4EFD1C-D88B-164F-99B9-8E054A45675F}"/>
                </a:ext>
              </a:extLst>
            </p:cNvPr>
            <p:cNvSpPr/>
            <p:nvPr/>
          </p:nvSpPr>
          <p:spPr>
            <a:xfrm>
              <a:off x="10893892" y="4671143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E33BC1-345B-544B-80B2-A6E22B24E986}"/>
              </a:ext>
            </a:extLst>
          </p:cNvPr>
          <p:cNvGrpSpPr/>
          <p:nvPr/>
        </p:nvGrpSpPr>
        <p:grpSpPr>
          <a:xfrm>
            <a:off x="8363196" y="1465873"/>
            <a:ext cx="2208421" cy="1957555"/>
            <a:chOff x="8363196" y="1465873"/>
            <a:chExt cx="2208421" cy="1957555"/>
          </a:xfrm>
        </p:grpSpPr>
        <p:pic>
          <p:nvPicPr>
            <p:cNvPr id="69" name="Shape 125" descr="conjur-circle-logo-1.png">
              <a:extLst>
                <a:ext uri="{FF2B5EF4-FFF2-40B4-BE49-F238E27FC236}">
                  <a16:creationId xmlns:a16="http://schemas.microsoft.com/office/drawing/2014/main" id="{D3C88C97-AE26-5246-A80E-5AE8B77E80F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BAADD72E-9FCA-5D4A-A1C4-4B09705243FF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3" name="Shape 149" descr="machine-identity-cybrgreen.png">
              <a:extLst>
                <a:ext uri="{FF2B5EF4-FFF2-40B4-BE49-F238E27FC236}">
                  <a16:creationId xmlns:a16="http://schemas.microsoft.com/office/drawing/2014/main" id="{CA24029A-8BDF-E547-9F5F-802BC09B416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168">
              <a:extLst>
                <a:ext uri="{FF2B5EF4-FFF2-40B4-BE49-F238E27FC236}">
                  <a16:creationId xmlns:a16="http://schemas.microsoft.com/office/drawing/2014/main" id="{82F473D2-F570-B042-8EF9-02F387DC3C4F}"/>
                </a:ext>
              </a:extLst>
            </p:cNvPr>
            <p:cNvSpPr/>
            <p:nvPr/>
          </p:nvSpPr>
          <p:spPr>
            <a:xfrm>
              <a:off x="8363196" y="2915480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5" name="Shape 149" descr="machine-identity-cybrgreen.png">
              <a:extLst>
                <a:ext uri="{FF2B5EF4-FFF2-40B4-BE49-F238E27FC236}">
                  <a16:creationId xmlns:a16="http://schemas.microsoft.com/office/drawing/2014/main" id="{8C53424E-7462-A444-9788-4D40B0FBC7D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98246" y="2931219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21BB049-C557-FC43-8D48-1DBAE936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26778" y="2837517"/>
              <a:ext cx="469900" cy="4699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419726-C52D-1C49-A130-5B63CB12F357}"/>
                </a:ext>
              </a:extLst>
            </p:cNvPr>
            <p:cNvSpPr/>
            <p:nvPr/>
          </p:nvSpPr>
          <p:spPr>
            <a:xfrm>
              <a:off x="9078385" y="316181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F9E76E-A85C-8946-8E7D-560A11E3ADE5}"/>
                </a:ext>
              </a:extLst>
            </p:cNvPr>
            <p:cNvSpPr/>
            <p:nvPr/>
          </p:nvSpPr>
          <p:spPr>
            <a:xfrm>
              <a:off x="8502385" y="316177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55E288-3623-5844-B451-4996D14ECAB9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8DF16C-3337-764D-BA56-C6AD3F0C582F}"/>
              </a:ext>
            </a:extLst>
          </p:cNvPr>
          <p:cNvGrpSpPr/>
          <p:nvPr/>
        </p:nvGrpSpPr>
        <p:grpSpPr>
          <a:xfrm>
            <a:off x="7231323" y="4078984"/>
            <a:ext cx="2501068" cy="2359346"/>
            <a:chOff x="7231323" y="4066792"/>
            <a:chExt cx="2501068" cy="2359346"/>
          </a:xfrm>
        </p:grpSpPr>
        <p:sp>
          <p:nvSpPr>
            <p:cNvPr id="81" name="Shape 168">
              <a:extLst>
                <a:ext uri="{FF2B5EF4-FFF2-40B4-BE49-F238E27FC236}">
                  <a16:creationId xmlns:a16="http://schemas.microsoft.com/office/drawing/2014/main" id="{030C0C06-7838-154A-A960-BC8862B06CD8}"/>
                </a:ext>
              </a:extLst>
            </p:cNvPr>
            <p:cNvSpPr/>
            <p:nvPr/>
          </p:nvSpPr>
          <p:spPr>
            <a:xfrm>
              <a:off x="7498100" y="6013241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6295B5C-D2CF-7947-9BCB-E00F6A73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2167" y="5789383"/>
              <a:ext cx="469900" cy="469900"/>
            </a:xfrm>
            <a:prstGeom prst="rect">
              <a:avLst/>
            </a:prstGeom>
          </p:spPr>
        </p:pic>
        <p:sp>
          <p:nvSpPr>
            <p:cNvPr id="85" name="Shape 168">
              <a:extLst>
                <a:ext uri="{FF2B5EF4-FFF2-40B4-BE49-F238E27FC236}">
                  <a16:creationId xmlns:a16="http://schemas.microsoft.com/office/drawing/2014/main" id="{C871C9D0-B8BD-5248-B28C-9F23B65CF5B9}"/>
                </a:ext>
              </a:extLst>
            </p:cNvPr>
            <p:cNvSpPr/>
            <p:nvPr/>
          </p:nvSpPr>
          <p:spPr>
            <a:xfrm>
              <a:off x="8715705" y="4231574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6" name="Shape 2880">
              <a:extLst>
                <a:ext uri="{FF2B5EF4-FFF2-40B4-BE49-F238E27FC236}">
                  <a16:creationId xmlns:a16="http://schemas.microsoft.com/office/drawing/2014/main" id="{3FD69B6D-3290-B44B-A967-B645C5CD68E6}"/>
                </a:ext>
              </a:extLst>
            </p:cNvPr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1323" y="4857945"/>
              <a:ext cx="1242800" cy="9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88CD7C-E6D3-F34D-918A-7794D316ECCA}"/>
                </a:ext>
              </a:extLst>
            </p:cNvPr>
            <p:cNvSpPr/>
            <p:nvPr/>
          </p:nvSpPr>
          <p:spPr>
            <a:xfrm>
              <a:off x="7997390" y="616452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9E2689-8B8D-FD41-B980-7D617B3FB5AB}"/>
                </a:ext>
              </a:extLst>
            </p:cNvPr>
            <p:cNvSpPr/>
            <p:nvPr/>
          </p:nvSpPr>
          <p:spPr>
            <a:xfrm>
              <a:off x="9167202" y="4483941"/>
              <a:ext cx="5501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43434"/>
                  </a:solidFill>
                </a:rPr>
                <a:t>a</a:t>
              </a:r>
              <a:r>
                <a:rPr lang="en" sz="1100" dirty="0" err="1">
                  <a:solidFill>
                    <a:srgbClr val="343434"/>
                  </a:solidFill>
                </a:rPr>
                <a:t>ccess</a:t>
              </a:r>
              <a:br>
                <a:rPr lang="en" sz="1100" dirty="0">
                  <a:solidFill>
                    <a:srgbClr val="343434"/>
                  </a:solidFill>
                </a:rPr>
              </a:br>
              <a:r>
                <a:rPr lang="en" sz="1100" dirty="0">
                  <a:solidFill>
                    <a:srgbClr val="343434"/>
                  </a:solidFill>
                </a:rPr>
                <a:t>token</a:t>
              </a:r>
              <a:endParaRPr lang="en-US" sz="11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54308E-03F6-9546-B1D3-0D866705C516}"/>
                </a:ext>
              </a:extLst>
            </p:cNvPr>
            <p:cNvGrpSpPr/>
            <p:nvPr/>
          </p:nvGrpSpPr>
          <p:grpSpPr>
            <a:xfrm>
              <a:off x="9198639" y="4066792"/>
              <a:ext cx="533752" cy="529603"/>
              <a:chOff x="9083072" y="4044143"/>
              <a:chExt cx="533752" cy="529603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CB5D24A7-53D5-1C49-B91C-ABA193D2F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83072" y="4044143"/>
                <a:ext cx="529603" cy="529603"/>
              </a:xfrm>
              <a:prstGeom prst="rect">
                <a:avLst/>
              </a:prstGeom>
            </p:spPr>
          </p:pic>
          <p:sp>
            <p:nvSpPr>
              <p:cNvPr id="91" name="Manual Input 90">
                <a:extLst>
                  <a:ext uri="{FF2B5EF4-FFF2-40B4-BE49-F238E27FC236}">
                    <a16:creationId xmlns:a16="http://schemas.microsoft.com/office/drawing/2014/main" id="{BDB24106-8912-EB41-A8C2-F7149C9BCF33}"/>
                  </a:ext>
                </a:extLst>
              </p:cNvPr>
              <p:cNvSpPr/>
              <p:nvPr/>
            </p:nvSpPr>
            <p:spPr>
              <a:xfrm rot="416905" flipV="1">
                <a:off x="9172616" y="4044379"/>
                <a:ext cx="444208" cy="240105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6" name="Picture 2" descr="ENow Solutions Engine Blog | Azure (2)">
            <a:extLst>
              <a:ext uri="{FF2B5EF4-FFF2-40B4-BE49-F238E27FC236}">
                <a16:creationId xmlns:a16="http://schemas.microsoft.com/office/drawing/2014/main" id="{846FDA83-A9E2-BB42-8BE7-4CC8454E0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3467" y="5022453"/>
            <a:ext cx="1040701" cy="1066318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A5F7BFA-4377-C64C-9376-F0C557461816}"/>
              </a:ext>
            </a:extLst>
          </p:cNvPr>
          <p:cNvGrpSpPr/>
          <p:nvPr/>
        </p:nvGrpSpPr>
        <p:grpSpPr>
          <a:xfrm>
            <a:off x="10328766" y="4995467"/>
            <a:ext cx="1253634" cy="909462"/>
            <a:chOff x="10328766" y="4995467"/>
            <a:chExt cx="1253634" cy="90946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E32689-BA2F-6C41-A7E3-A02018C0749F}"/>
                </a:ext>
              </a:extLst>
            </p:cNvPr>
            <p:cNvSpPr/>
            <p:nvPr/>
          </p:nvSpPr>
          <p:spPr>
            <a:xfrm>
              <a:off x="10328766" y="4995467"/>
              <a:ext cx="1253634" cy="90946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JWKS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B4A6E79-AD44-EB4A-9F7B-EFA3CC46E5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070" t="36804" r="6216" b="36181"/>
            <a:stretch/>
          </p:blipFill>
          <p:spPr>
            <a:xfrm>
              <a:off x="10386035" y="5158497"/>
              <a:ext cx="1143592" cy="35221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CF85126-611A-0B4C-91FE-D6A9790A78D9}"/>
              </a:ext>
            </a:extLst>
          </p:cNvPr>
          <p:cNvSpPr/>
          <p:nvPr/>
        </p:nvSpPr>
        <p:spPr>
          <a:xfrm>
            <a:off x="928023" y="1227197"/>
            <a:ext cx="4570124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dirty="0"/>
              <a:t> Azure AD V1 JWT: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    "</a:t>
            </a:r>
            <a:r>
              <a:rPr lang="en-US" sz="800" dirty="0" err="1"/>
              <a:t>typ</a:t>
            </a:r>
            <a:r>
              <a:rPr lang="en-US" sz="800" dirty="0"/>
              <a:t>": "JWT",</a:t>
            </a:r>
          </a:p>
          <a:p>
            <a:r>
              <a:rPr lang="en-US" sz="800" dirty="0"/>
              <a:t>      "</a:t>
            </a:r>
            <a:r>
              <a:rPr lang="en-US" sz="800" dirty="0" err="1"/>
              <a:t>alg</a:t>
            </a:r>
            <a:r>
              <a:rPr lang="en-US" sz="800" dirty="0"/>
              <a:t>": "RS256",</a:t>
            </a:r>
          </a:p>
          <a:p>
            <a:r>
              <a:rPr lang="en-US" sz="800" dirty="0"/>
              <a:t>      "x5t": "nOo3ZDrODXEK1jKWhXslHR_KXEg",</a:t>
            </a:r>
          </a:p>
          <a:p>
            <a:r>
              <a:rPr lang="en-US" sz="800" dirty="0"/>
              <a:t>      "kid": "nOo3ZDrODXEK1jKWhXslHR_KXEg"</a:t>
            </a:r>
          </a:p>
          <a:p>
            <a:r>
              <a:rPr lang="en-US" sz="800" dirty="0"/>
              <a:t>    }.</a:t>
            </a:r>
          </a:p>
          <a:p>
            <a:r>
              <a:rPr lang="en-US" sz="800" dirty="0"/>
              <a:t>    {</a:t>
            </a:r>
          </a:p>
          <a:p>
            <a:r>
              <a:rPr lang="en-US" sz="800" dirty="0"/>
              <a:t>      …</a:t>
            </a:r>
          </a:p>
          <a:p>
            <a:r>
              <a:rPr lang="en-US" sz="800" dirty="0"/>
              <a:t>      "</a:t>
            </a:r>
            <a:r>
              <a:rPr lang="en-US" sz="800" dirty="0" err="1"/>
              <a:t>appid</a:t>
            </a:r>
            <a:r>
              <a:rPr lang="en-US" sz="800" dirty="0"/>
              <a:t>": "463be88f-d6af-4264-b3a2-048e5c3d9ea7",	&lt;-- AD-registered application UUID</a:t>
            </a:r>
          </a:p>
          <a:p>
            <a:r>
              <a:rPr lang="en-US" sz="800" dirty="0"/>
              <a:t>      …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12E4E765-D392-B346-A33A-DE1831305758}"/>
              </a:ext>
            </a:extLst>
          </p:cNvPr>
          <p:cNvSpPr/>
          <p:nvPr/>
        </p:nvSpPr>
        <p:spPr>
          <a:xfrm>
            <a:off x="329852" y="2403796"/>
            <a:ext cx="780491" cy="1569660"/>
          </a:xfrm>
          <a:prstGeom prst="curvedRightArrow">
            <a:avLst>
              <a:gd name="adj1" fmla="val 12245"/>
              <a:gd name="adj2" fmla="val 3312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97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Managed Identity authentication in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E1259D2-D5A6-6C4E-ABA6-78079DDCB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70" t="36804" r="6216" b="36181"/>
          <a:stretch/>
        </p:blipFill>
        <p:spPr>
          <a:xfrm>
            <a:off x="7597057" y="165975"/>
            <a:ext cx="2202377" cy="678312"/>
          </a:xfrm>
          <a:prstGeom prst="rect">
            <a:avLst/>
          </a:prstGeom>
        </p:spPr>
      </p:pic>
      <p:sp>
        <p:nvSpPr>
          <p:cNvPr id="47" name="Shape 142">
            <a:extLst>
              <a:ext uri="{FF2B5EF4-FFF2-40B4-BE49-F238E27FC236}">
                <a16:creationId xmlns:a16="http://schemas.microsoft.com/office/drawing/2014/main" id="{CBA5EAB7-80E4-4F44-BBB9-9C549B51CE9A}"/>
              </a:ext>
            </a:extLst>
          </p:cNvPr>
          <p:cNvSpPr txBox="1"/>
          <p:nvPr/>
        </p:nvSpPr>
        <p:spPr>
          <a:xfrm>
            <a:off x="609600" y="1645271"/>
            <a:ext cx="6379440" cy="39390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is a name annotated with: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Subscription + Resource Group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Subscription + Resource Group + System-Assigned Identity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Subscription + Resource Group + User-Assigned Identity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gets Azure access token (JWT) from IMDS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submits identity &amp; JWT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token w/ STS endpoint for tenant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to app</a:t>
            </a:r>
          </a:p>
          <a:p>
            <a:endParaRPr lang="en" sz="2000" dirty="0">
              <a:solidFill>
                <a:srgbClr val="343434"/>
              </a:solidFill>
            </a:endParaRPr>
          </a:p>
        </p:txBody>
      </p:sp>
      <p:sp>
        <p:nvSpPr>
          <p:cNvPr id="48" name="Shape 123">
            <a:extLst>
              <a:ext uri="{FF2B5EF4-FFF2-40B4-BE49-F238E27FC236}">
                <a16:creationId xmlns:a16="http://schemas.microsoft.com/office/drawing/2014/main" id="{37812360-5792-614E-B809-CE764B08F175}"/>
              </a:ext>
            </a:extLst>
          </p:cNvPr>
          <p:cNvSpPr/>
          <p:nvPr/>
        </p:nvSpPr>
        <p:spPr>
          <a:xfrm>
            <a:off x="6618166" y="3935216"/>
            <a:ext cx="5108400" cy="259619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49" name="Shape 127">
            <a:extLst>
              <a:ext uri="{FF2B5EF4-FFF2-40B4-BE49-F238E27FC236}">
                <a16:creationId xmlns:a16="http://schemas.microsoft.com/office/drawing/2014/main" id="{B3211C8E-9513-0B40-A953-9531DEA2CD72}"/>
              </a:ext>
            </a:extLst>
          </p:cNvPr>
          <p:cNvCxnSpPr>
            <a:cxnSpLocks/>
            <a:stCxn id="69" idx="2"/>
            <a:endCxn id="86" idx="3"/>
          </p:cNvCxnSpPr>
          <p:nvPr/>
        </p:nvCxnSpPr>
        <p:spPr>
          <a:xfrm flipH="1">
            <a:off x="8474123" y="2958517"/>
            <a:ext cx="1542775" cy="2374420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58">
            <a:extLst>
              <a:ext uri="{FF2B5EF4-FFF2-40B4-BE49-F238E27FC236}">
                <a16:creationId xmlns:a16="http://schemas.microsoft.com/office/drawing/2014/main" id="{304874CE-B271-A94C-843A-AA90AB6E5BF0}"/>
              </a:ext>
            </a:extLst>
          </p:cNvPr>
          <p:cNvCxnSpPr>
            <a:cxnSpLocks/>
            <a:stCxn id="69" idx="3"/>
            <a:endCxn id="63" idx="0"/>
          </p:cNvCxnSpPr>
          <p:nvPr/>
        </p:nvCxnSpPr>
        <p:spPr>
          <a:xfrm>
            <a:off x="10571617" y="2403796"/>
            <a:ext cx="421275" cy="2591670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6B2D16-78E3-5046-959A-D88850A2F8A5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53" name="Shape 160">
              <a:extLst>
                <a:ext uri="{FF2B5EF4-FFF2-40B4-BE49-F238E27FC236}">
                  <a16:creationId xmlns:a16="http://schemas.microsoft.com/office/drawing/2014/main" id="{8D01273E-9FD9-C645-9EBF-3396C14FD82E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60B234-F454-FA40-A904-573FB6D5F405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55" name="Shape 126">
                <a:extLst>
                  <a:ext uri="{FF2B5EF4-FFF2-40B4-BE49-F238E27FC236}">
                    <a16:creationId xmlns:a16="http://schemas.microsoft.com/office/drawing/2014/main" id="{B85421D9-5B55-2745-A760-CBC141773AF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875B07-E641-EF4C-89A9-40B2329D9C38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59" name="Shape 157">
            <a:extLst>
              <a:ext uri="{FF2B5EF4-FFF2-40B4-BE49-F238E27FC236}">
                <a16:creationId xmlns:a16="http://schemas.microsoft.com/office/drawing/2014/main" id="{78AD5D02-5584-1943-A9EC-5E10C9CDCC5E}"/>
              </a:ext>
            </a:extLst>
          </p:cNvPr>
          <p:cNvCxnSpPr>
            <a:cxnSpLocks/>
            <a:stCxn id="94" idx="2"/>
            <a:endCxn id="86" idx="2"/>
          </p:cNvCxnSpPr>
          <p:nvPr/>
        </p:nvCxnSpPr>
        <p:spPr>
          <a:xfrm rot="5400000" flipH="1">
            <a:off x="8559924" y="5088536"/>
            <a:ext cx="191420" cy="1605822"/>
          </a:xfrm>
          <a:prstGeom prst="bentConnector3">
            <a:avLst>
              <a:gd name="adj1" fmla="val -119423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0" name="Shape 158">
            <a:extLst>
              <a:ext uri="{FF2B5EF4-FFF2-40B4-BE49-F238E27FC236}">
                <a16:creationId xmlns:a16="http://schemas.microsoft.com/office/drawing/2014/main" id="{787DD4C5-9239-9745-92AE-64B2EBE4D49B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1" name="Shape 127">
            <a:extLst>
              <a:ext uri="{FF2B5EF4-FFF2-40B4-BE49-F238E27FC236}">
                <a16:creationId xmlns:a16="http://schemas.microsoft.com/office/drawing/2014/main" id="{8A469BEB-7BFF-FE45-BFE2-08BA52BBB5FD}"/>
              </a:ext>
            </a:extLst>
          </p:cNvPr>
          <p:cNvCxnSpPr>
            <a:cxnSpLocks/>
            <a:stCxn id="86" idx="0"/>
            <a:endCxn id="69" idx="1"/>
          </p:cNvCxnSpPr>
          <p:nvPr/>
        </p:nvCxnSpPr>
        <p:spPr>
          <a:xfrm flipV="1">
            <a:off x="7852723" y="2403796"/>
            <a:ext cx="1609456" cy="2466341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C88E90-FB62-6E47-AA14-8D1BECAE1AFE}"/>
              </a:ext>
            </a:extLst>
          </p:cNvPr>
          <p:cNvGrpSpPr/>
          <p:nvPr/>
        </p:nvGrpSpPr>
        <p:grpSpPr>
          <a:xfrm>
            <a:off x="10497046" y="4348946"/>
            <a:ext cx="1032581" cy="1638211"/>
            <a:chOff x="10268007" y="4353470"/>
            <a:chExt cx="1032581" cy="1638211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CB8D3485-DEA3-6445-9581-6062DA88C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268007" y="4999990"/>
              <a:ext cx="991691" cy="991691"/>
            </a:xfrm>
            <a:prstGeom prst="rect">
              <a:avLst/>
            </a:prstGeom>
          </p:spPr>
        </p:pic>
        <p:sp>
          <p:nvSpPr>
            <p:cNvPr id="65" name="Shape 168">
              <a:extLst>
                <a:ext uri="{FF2B5EF4-FFF2-40B4-BE49-F238E27FC236}">
                  <a16:creationId xmlns:a16="http://schemas.microsoft.com/office/drawing/2014/main" id="{EAC217FE-633C-C546-B3D7-BD5A31189864}"/>
                </a:ext>
              </a:extLst>
            </p:cNvPr>
            <p:cNvSpPr/>
            <p:nvPr/>
          </p:nvSpPr>
          <p:spPr>
            <a:xfrm>
              <a:off x="10399881" y="4385543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5368EA9-9A51-574A-86D1-62043C92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30688" y="4353470"/>
              <a:ext cx="469900" cy="4699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4EFD1C-D88B-164F-99B9-8E054A45675F}"/>
                </a:ext>
              </a:extLst>
            </p:cNvPr>
            <p:cNvSpPr/>
            <p:nvPr/>
          </p:nvSpPr>
          <p:spPr>
            <a:xfrm>
              <a:off x="10893892" y="4671143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E33BC1-345B-544B-80B2-A6E22B24E986}"/>
              </a:ext>
            </a:extLst>
          </p:cNvPr>
          <p:cNvGrpSpPr/>
          <p:nvPr/>
        </p:nvGrpSpPr>
        <p:grpSpPr>
          <a:xfrm>
            <a:off x="8363196" y="1465873"/>
            <a:ext cx="2208421" cy="1957555"/>
            <a:chOff x="8363196" y="1465873"/>
            <a:chExt cx="2208421" cy="1957555"/>
          </a:xfrm>
        </p:grpSpPr>
        <p:pic>
          <p:nvPicPr>
            <p:cNvPr id="69" name="Shape 125" descr="conjur-circle-logo-1.png">
              <a:extLst>
                <a:ext uri="{FF2B5EF4-FFF2-40B4-BE49-F238E27FC236}">
                  <a16:creationId xmlns:a16="http://schemas.microsoft.com/office/drawing/2014/main" id="{D3C88C97-AE26-5246-A80E-5AE8B77E80F2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BAADD72E-9FCA-5D4A-A1C4-4B09705243FF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3" name="Shape 149" descr="machine-identity-cybrgreen.png">
              <a:extLst>
                <a:ext uri="{FF2B5EF4-FFF2-40B4-BE49-F238E27FC236}">
                  <a16:creationId xmlns:a16="http://schemas.microsoft.com/office/drawing/2014/main" id="{CA24029A-8BDF-E547-9F5F-802BC09B416B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168">
              <a:extLst>
                <a:ext uri="{FF2B5EF4-FFF2-40B4-BE49-F238E27FC236}">
                  <a16:creationId xmlns:a16="http://schemas.microsoft.com/office/drawing/2014/main" id="{82F473D2-F570-B042-8EF9-02F387DC3C4F}"/>
                </a:ext>
              </a:extLst>
            </p:cNvPr>
            <p:cNvSpPr/>
            <p:nvPr/>
          </p:nvSpPr>
          <p:spPr>
            <a:xfrm>
              <a:off x="8363196" y="2915480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5" name="Shape 149" descr="machine-identity-cybrgreen.png">
              <a:extLst>
                <a:ext uri="{FF2B5EF4-FFF2-40B4-BE49-F238E27FC236}">
                  <a16:creationId xmlns:a16="http://schemas.microsoft.com/office/drawing/2014/main" id="{8C53424E-7462-A444-9788-4D40B0FBC7DC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698246" y="2931219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21BB049-C557-FC43-8D48-1DBAE936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26778" y="2837517"/>
              <a:ext cx="469900" cy="4699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419726-C52D-1C49-A130-5B63CB12F357}"/>
                </a:ext>
              </a:extLst>
            </p:cNvPr>
            <p:cNvSpPr/>
            <p:nvPr/>
          </p:nvSpPr>
          <p:spPr>
            <a:xfrm>
              <a:off x="9078385" y="316181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F9E76E-A85C-8946-8E7D-560A11E3ADE5}"/>
                </a:ext>
              </a:extLst>
            </p:cNvPr>
            <p:cNvSpPr/>
            <p:nvPr/>
          </p:nvSpPr>
          <p:spPr>
            <a:xfrm>
              <a:off x="8502385" y="316177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55E288-3623-5844-B451-4996D14ECAB9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8DF16C-3337-764D-BA56-C6AD3F0C582F}"/>
              </a:ext>
            </a:extLst>
          </p:cNvPr>
          <p:cNvGrpSpPr/>
          <p:nvPr/>
        </p:nvGrpSpPr>
        <p:grpSpPr>
          <a:xfrm>
            <a:off x="7231323" y="4078984"/>
            <a:ext cx="2501068" cy="2359346"/>
            <a:chOff x="7231323" y="4066792"/>
            <a:chExt cx="2501068" cy="2359346"/>
          </a:xfrm>
        </p:grpSpPr>
        <p:sp>
          <p:nvSpPr>
            <p:cNvPr id="81" name="Shape 168">
              <a:extLst>
                <a:ext uri="{FF2B5EF4-FFF2-40B4-BE49-F238E27FC236}">
                  <a16:creationId xmlns:a16="http://schemas.microsoft.com/office/drawing/2014/main" id="{030C0C06-7838-154A-A960-BC8862B06CD8}"/>
                </a:ext>
              </a:extLst>
            </p:cNvPr>
            <p:cNvSpPr/>
            <p:nvPr/>
          </p:nvSpPr>
          <p:spPr>
            <a:xfrm>
              <a:off x="7498100" y="6013241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6295B5C-D2CF-7947-9BCB-E00F6A73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942167" y="5789383"/>
              <a:ext cx="469900" cy="469900"/>
            </a:xfrm>
            <a:prstGeom prst="rect">
              <a:avLst/>
            </a:prstGeom>
          </p:spPr>
        </p:pic>
        <p:sp>
          <p:nvSpPr>
            <p:cNvPr id="85" name="Shape 168">
              <a:extLst>
                <a:ext uri="{FF2B5EF4-FFF2-40B4-BE49-F238E27FC236}">
                  <a16:creationId xmlns:a16="http://schemas.microsoft.com/office/drawing/2014/main" id="{C871C9D0-B8BD-5248-B28C-9F23B65CF5B9}"/>
                </a:ext>
              </a:extLst>
            </p:cNvPr>
            <p:cNvSpPr/>
            <p:nvPr/>
          </p:nvSpPr>
          <p:spPr>
            <a:xfrm>
              <a:off x="8715705" y="4231574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6" name="Shape 2880">
              <a:extLst>
                <a:ext uri="{FF2B5EF4-FFF2-40B4-BE49-F238E27FC236}">
                  <a16:creationId xmlns:a16="http://schemas.microsoft.com/office/drawing/2014/main" id="{3FD69B6D-3290-B44B-A967-B645C5CD68E6}"/>
                </a:ext>
              </a:extLst>
            </p:cNvPr>
            <p:cNvPicPr preferRelativeResize="0"/>
            <p:nvPr/>
          </p:nvPicPr>
          <p:blipFill rotWithShape="1">
            <a:blip r:embed="rId1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1323" y="4857945"/>
              <a:ext cx="1242800" cy="9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88CD7C-E6D3-F34D-918A-7794D316ECCA}"/>
                </a:ext>
              </a:extLst>
            </p:cNvPr>
            <p:cNvSpPr/>
            <p:nvPr/>
          </p:nvSpPr>
          <p:spPr>
            <a:xfrm>
              <a:off x="7997390" y="616452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9E2689-8B8D-FD41-B980-7D617B3FB5AB}"/>
                </a:ext>
              </a:extLst>
            </p:cNvPr>
            <p:cNvSpPr/>
            <p:nvPr/>
          </p:nvSpPr>
          <p:spPr>
            <a:xfrm>
              <a:off x="9167202" y="4483941"/>
              <a:ext cx="5501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43434"/>
                  </a:solidFill>
                </a:rPr>
                <a:t>a</a:t>
              </a:r>
              <a:r>
                <a:rPr lang="en" sz="1100" dirty="0" err="1">
                  <a:solidFill>
                    <a:srgbClr val="343434"/>
                  </a:solidFill>
                </a:rPr>
                <a:t>ccess</a:t>
              </a:r>
              <a:br>
                <a:rPr lang="en" sz="1100" dirty="0">
                  <a:solidFill>
                    <a:srgbClr val="343434"/>
                  </a:solidFill>
                </a:rPr>
              </a:br>
              <a:r>
                <a:rPr lang="en" sz="1100" dirty="0">
                  <a:solidFill>
                    <a:srgbClr val="343434"/>
                  </a:solidFill>
                </a:rPr>
                <a:t>token</a:t>
              </a:r>
              <a:endParaRPr lang="en-US" sz="11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54308E-03F6-9546-B1D3-0D866705C516}"/>
                </a:ext>
              </a:extLst>
            </p:cNvPr>
            <p:cNvGrpSpPr/>
            <p:nvPr/>
          </p:nvGrpSpPr>
          <p:grpSpPr>
            <a:xfrm>
              <a:off x="9198639" y="4066792"/>
              <a:ext cx="533752" cy="529603"/>
              <a:chOff x="9083072" y="4044143"/>
              <a:chExt cx="533752" cy="529603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CB5D24A7-53D5-1C49-B91C-ABA193D2F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9083072" y="4044143"/>
                <a:ext cx="529603" cy="529603"/>
              </a:xfrm>
              <a:prstGeom prst="rect">
                <a:avLst/>
              </a:prstGeom>
            </p:spPr>
          </p:pic>
          <p:sp>
            <p:nvSpPr>
              <p:cNvPr id="91" name="Manual Input 90">
                <a:extLst>
                  <a:ext uri="{FF2B5EF4-FFF2-40B4-BE49-F238E27FC236}">
                    <a16:creationId xmlns:a16="http://schemas.microsoft.com/office/drawing/2014/main" id="{BDB24106-8912-EB41-A8C2-F7149C9BCF33}"/>
                  </a:ext>
                </a:extLst>
              </p:cNvPr>
              <p:cNvSpPr/>
              <p:nvPr/>
            </p:nvSpPr>
            <p:spPr>
              <a:xfrm rot="416905" flipV="1">
                <a:off x="9172616" y="4044379"/>
                <a:ext cx="444208" cy="240105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4F733CE-648B-D44B-B6E8-611AD7F5BB9B}"/>
              </a:ext>
            </a:extLst>
          </p:cNvPr>
          <p:cNvGrpSpPr/>
          <p:nvPr/>
        </p:nvGrpSpPr>
        <p:grpSpPr>
          <a:xfrm>
            <a:off x="8775931" y="5354830"/>
            <a:ext cx="1365228" cy="632327"/>
            <a:chOff x="3829051" y="1442358"/>
            <a:chExt cx="2381408" cy="1102985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938E18F0-A8E3-644F-87EE-E7FFAEE22BAA}"/>
                </a:ext>
              </a:extLst>
            </p:cNvPr>
            <p:cNvGrpSpPr/>
            <p:nvPr/>
          </p:nvGrpSpPr>
          <p:grpSpPr>
            <a:xfrm>
              <a:off x="3893623" y="1551214"/>
              <a:ext cx="2283418" cy="967851"/>
              <a:chOff x="3893623" y="1551214"/>
              <a:chExt cx="2283418" cy="967851"/>
            </a:xfrm>
          </p:grpSpPr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064BB292-8D04-2E45-BCAA-A7E25F9476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070" t="36804" r="6216" b="36181"/>
              <a:stretch/>
            </p:blipFill>
            <p:spPr>
              <a:xfrm>
                <a:off x="3893623" y="1551214"/>
                <a:ext cx="2202377" cy="678312"/>
              </a:xfrm>
              <a:prstGeom prst="rect">
                <a:avLst/>
              </a:prstGeom>
            </p:spPr>
          </p:pic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81F40FA-D21B-EF48-A2FE-A67A3B118228}"/>
                  </a:ext>
                </a:extLst>
              </p:cNvPr>
              <p:cNvSpPr/>
              <p:nvPr/>
            </p:nvSpPr>
            <p:spPr>
              <a:xfrm>
                <a:off x="4579872" y="2143260"/>
                <a:ext cx="1597169" cy="375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Metadata Service</a:t>
                </a:r>
              </a:p>
            </p:txBody>
          </p:sp>
        </p:grp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13BAB3D6-4C53-4349-97C3-1B751C1B335E}"/>
                </a:ext>
              </a:extLst>
            </p:cNvPr>
            <p:cNvSpPr/>
            <p:nvPr/>
          </p:nvSpPr>
          <p:spPr>
            <a:xfrm>
              <a:off x="3829051" y="1442358"/>
              <a:ext cx="2381408" cy="1102985"/>
            </a:xfrm>
            <a:prstGeom prst="roundRect">
              <a:avLst>
                <a:gd name="adj" fmla="val 8038"/>
              </a:avLst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516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JWT authentication in</a:t>
            </a:r>
          </a:p>
        </p:txBody>
      </p:sp>
      <p:sp>
        <p:nvSpPr>
          <p:cNvPr id="47" name="Shape 142">
            <a:extLst>
              <a:ext uri="{FF2B5EF4-FFF2-40B4-BE49-F238E27FC236}">
                <a16:creationId xmlns:a16="http://schemas.microsoft.com/office/drawing/2014/main" id="{CBA5EAB7-80E4-4F44-BBB9-9C549B51CE9A}"/>
              </a:ext>
            </a:extLst>
          </p:cNvPr>
          <p:cNvSpPr txBox="1"/>
          <p:nvPr/>
        </p:nvSpPr>
        <p:spPr>
          <a:xfrm>
            <a:off x="562213" y="2796857"/>
            <a:ext cx="5434553" cy="3107111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is a name annotated with value(s) in JWT claims: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system:serviceaccount:user1:app-example-authnjwt</a:t>
            </a:r>
            <a:endParaRPr lang="en-US" sz="1400" dirty="0">
              <a:solidFill>
                <a:srgbClr val="343434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gets service account JWT from pod filesystem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submits identity &amp; JWT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JWT w/ JWKS endpoint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to app</a:t>
            </a:r>
          </a:p>
          <a:p>
            <a:endParaRPr lang="en" sz="2000" dirty="0">
              <a:solidFill>
                <a:srgbClr val="343434"/>
              </a:solidFill>
            </a:endParaRPr>
          </a:p>
        </p:txBody>
      </p:sp>
      <p:sp>
        <p:nvSpPr>
          <p:cNvPr id="48" name="Shape 123">
            <a:extLst>
              <a:ext uri="{FF2B5EF4-FFF2-40B4-BE49-F238E27FC236}">
                <a16:creationId xmlns:a16="http://schemas.microsoft.com/office/drawing/2014/main" id="{37812360-5792-614E-B809-CE764B08F175}"/>
              </a:ext>
            </a:extLst>
          </p:cNvPr>
          <p:cNvSpPr/>
          <p:nvPr/>
        </p:nvSpPr>
        <p:spPr>
          <a:xfrm>
            <a:off x="6618166" y="3935216"/>
            <a:ext cx="5108400" cy="259619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49" name="Shape 127">
            <a:extLst>
              <a:ext uri="{FF2B5EF4-FFF2-40B4-BE49-F238E27FC236}">
                <a16:creationId xmlns:a16="http://schemas.microsoft.com/office/drawing/2014/main" id="{B3211C8E-9513-0B40-A953-9531DEA2CD72}"/>
              </a:ext>
            </a:extLst>
          </p:cNvPr>
          <p:cNvCxnSpPr>
            <a:cxnSpLocks/>
            <a:stCxn id="69" idx="2"/>
            <a:endCxn id="86" idx="3"/>
          </p:cNvCxnSpPr>
          <p:nvPr/>
        </p:nvCxnSpPr>
        <p:spPr>
          <a:xfrm flipH="1">
            <a:off x="8474123" y="2958517"/>
            <a:ext cx="1542775" cy="2374420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58">
            <a:extLst>
              <a:ext uri="{FF2B5EF4-FFF2-40B4-BE49-F238E27FC236}">
                <a16:creationId xmlns:a16="http://schemas.microsoft.com/office/drawing/2014/main" id="{304874CE-B271-A94C-843A-AA90AB6E5BF0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10571617" y="2403796"/>
            <a:ext cx="421275" cy="2591670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6B2D16-78E3-5046-959A-D88850A2F8A5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53" name="Shape 160">
              <a:extLst>
                <a:ext uri="{FF2B5EF4-FFF2-40B4-BE49-F238E27FC236}">
                  <a16:creationId xmlns:a16="http://schemas.microsoft.com/office/drawing/2014/main" id="{8D01273E-9FD9-C645-9EBF-3396C14FD82E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60B234-F454-FA40-A904-573FB6D5F405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55" name="Shape 126">
                <a:extLst>
                  <a:ext uri="{FF2B5EF4-FFF2-40B4-BE49-F238E27FC236}">
                    <a16:creationId xmlns:a16="http://schemas.microsoft.com/office/drawing/2014/main" id="{B85421D9-5B55-2745-A760-CBC141773AF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875B07-E641-EF4C-89A9-40B2329D9C38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59" name="Shape 157">
            <a:extLst>
              <a:ext uri="{FF2B5EF4-FFF2-40B4-BE49-F238E27FC236}">
                <a16:creationId xmlns:a16="http://schemas.microsoft.com/office/drawing/2014/main" id="{78AD5D02-5584-1943-A9EC-5E10C9CDCC5E}"/>
              </a:ext>
            </a:extLst>
          </p:cNvPr>
          <p:cNvCxnSpPr>
            <a:cxnSpLocks/>
            <a:stCxn id="7" idx="3"/>
            <a:endCxn id="86" idx="2"/>
          </p:cNvCxnSpPr>
          <p:nvPr/>
        </p:nvCxnSpPr>
        <p:spPr>
          <a:xfrm rot="5400000" flipH="1">
            <a:off x="8406167" y="5242294"/>
            <a:ext cx="121049" cy="1227937"/>
          </a:xfrm>
          <a:prstGeom prst="bentConnector3">
            <a:avLst>
              <a:gd name="adj1" fmla="val -188849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0" name="Shape 158">
            <a:extLst>
              <a:ext uri="{FF2B5EF4-FFF2-40B4-BE49-F238E27FC236}">
                <a16:creationId xmlns:a16="http://schemas.microsoft.com/office/drawing/2014/main" id="{787DD4C5-9239-9745-92AE-64B2EBE4D49B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1" name="Shape 127">
            <a:extLst>
              <a:ext uri="{FF2B5EF4-FFF2-40B4-BE49-F238E27FC236}">
                <a16:creationId xmlns:a16="http://schemas.microsoft.com/office/drawing/2014/main" id="{8A469BEB-7BFF-FE45-BFE2-08BA52BBB5FD}"/>
              </a:ext>
            </a:extLst>
          </p:cNvPr>
          <p:cNvCxnSpPr>
            <a:cxnSpLocks/>
            <a:stCxn id="86" idx="0"/>
            <a:endCxn id="69" idx="1"/>
          </p:cNvCxnSpPr>
          <p:nvPr/>
        </p:nvCxnSpPr>
        <p:spPr>
          <a:xfrm flipV="1">
            <a:off x="7852723" y="2403796"/>
            <a:ext cx="1609456" cy="2466341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C88E90-FB62-6E47-AA14-8D1BECAE1AFE}"/>
              </a:ext>
            </a:extLst>
          </p:cNvPr>
          <p:cNvGrpSpPr/>
          <p:nvPr/>
        </p:nvGrpSpPr>
        <p:grpSpPr>
          <a:xfrm>
            <a:off x="10628920" y="4348946"/>
            <a:ext cx="900707" cy="579283"/>
            <a:chOff x="10399881" y="4353470"/>
            <a:chExt cx="900707" cy="579283"/>
          </a:xfrm>
        </p:grpSpPr>
        <p:sp>
          <p:nvSpPr>
            <p:cNvPr id="65" name="Shape 168">
              <a:extLst>
                <a:ext uri="{FF2B5EF4-FFF2-40B4-BE49-F238E27FC236}">
                  <a16:creationId xmlns:a16="http://schemas.microsoft.com/office/drawing/2014/main" id="{EAC217FE-633C-C546-B3D7-BD5A31189864}"/>
                </a:ext>
              </a:extLst>
            </p:cNvPr>
            <p:cNvSpPr/>
            <p:nvPr/>
          </p:nvSpPr>
          <p:spPr>
            <a:xfrm>
              <a:off x="10399881" y="4385543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5368EA9-9A51-574A-86D1-62043C92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30688" y="4353470"/>
              <a:ext cx="469900" cy="4699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4EFD1C-D88B-164F-99B9-8E054A45675F}"/>
                </a:ext>
              </a:extLst>
            </p:cNvPr>
            <p:cNvSpPr/>
            <p:nvPr/>
          </p:nvSpPr>
          <p:spPr>
            <a:xfrm>
              <a:off x="10893892" y="4671143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E33BC1-345B-544B-80B2-A6E22B24E986}"/>
              </a:ext>
            </a:extLst>
          </p:cNvPr>
          <p:cNvGrpSpPr/>
          <p:nvPr/>
        </p:nvGrpSpPr>
        <p:grpSpPr>
          <a:xfrm>
            <a:off x="8363196" y="1465873"/>
            <a:ext cx="2208421" cy="1957555"/>
            <a:chOff x="8363196" y="1465873"/>
            <a:chExt cx="2208421" cy="1957555"/>
          </a:xfrm>
        </p:grpSpPr>
        <p:pic>
          <p:nvPicPr>
            <p:cNvPr id="69" name="Shape 125" descr="conjur-circle-logo-1.png">
              <a:extLst>
                <a:ext uri="{FF2B5EF4-FFF2-40B4-BE49-F238E27FC236}">
                  <a16:creationId xmlns:a16="http://schemas.microsoft.com/office/drawing/2014/main" id="{D3C88C97-AE26-5246-A80E-5AE8B77E80F2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BAADD72E-9FCA-5D4A-A1C4-4B09705243FF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3" name="Shape 149" descr="machine-identity-cybrgreen.png">
              <a:extLst>
                <a:ext uri="{FF2B5EF4-FFF2-40B4-BE49-F238E27FC236}">
                  <a16:creationId xmlns:a16="http://schemas.microsoft.com/office/drawing/2014/main" id="{CA24029A-8BDF-E547-9F5F-802BC09B416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168">
              <a:extLst>
                <a:ext uri="{FF2B5EF4-FFF2-40B4-BE49-F238E27FC236}">
                  <a16:creationId xmlns:a16="http://schemas.microsoft.com/office/drawing/2014/main" id="{82F473D2-F570-B042-8EF9-02F387DC3C4F}"/>
                </a:ext>
              </a:extLst>
            </p:cNvPr>
            <p:cNvSpPr/>
            <p:nvPr/>
          </p:nvSpPr>
          <p:spPr>
            <a:xfrm>
              <a:off x="8363196" y="2915480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5" name="Shape 149" descr="machine-identity-cybrgreen.png">
              <a:extLst>
                <a:ext uri="{FF2B5EF4-FFF2-40B4-BE49-F238E27FC236}">
                  <a16:creationId xmlns:a16="http://schemas.microsoft.com/office/drawing/2014/main" id="{8C53424E-7462-A444-9788-4D40B0FBC7DC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698246" y="2931219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21BB049-C557-FC43-8D48-1DBAE936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26778" y="2837517"/>
              <a:ext cx="469900" cy="4699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419726-C52D-1C49-A130-5B63CB12F357}"/>
                </a:ext>
              </a:extLst>
            </p:cNvPr>
            <p:cNvSpPr/>
            <p:nvPr/>
          </p:nvSpPr>
          <p:spPr>
            <a:xfrm>
              <a:off x="9078385" y="316181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F9E76E-A85C-8946-8E7D-560A11E3ADE5}"/>
                </a:ext>
              </a:extLst>
            </p:cNvPr>
            <p:cNvSpPr/>
            <p:nvPr/>
          </p:nvSpPr>
          <p:spPr>
            <a:xfrm>
              <a:off x="8502385" y="316177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55E288-3623-5844-B451-4996D14ECAB9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E32689-BA2F-6C41-A7E3-A02018C0749F}"/>
              </a:ext>
            </a:extLst>
          </p:cNvPr>
          <p:cNvSpPr/>
          <p:nvPr/>
        </p:nvSpPr>
        <p:spPr>
          <a:xfrm>
            <a:off x="10328766" y="4995466"/>
            <a:ext cx="1253634" cy="13547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JWKS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F85126-611A-0B4C-91FE-D6A9790A78D9}"/>
              </a:ext>
            </a:extLst>
          </p:cNvPr>
          <p:cNvSpPr/>
          <p:nvPr/>
        </p:nvSpPr>
        <p:spPr>
          <a:xfrm>
            <a:off x="928023" y="1227197"/>
            <a:ext cx="4570124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800" dirty="0"/>
              <a:t> Azure AD V1 JWT:</a:t>
            </a:r>
          </a:p>
          <a:p>
            <a:r>
              <a:rPr lang="en-US" sz="800" dirty="0"/>
              <a:t>{</a:t>
            </a:r>
          </a:p>
          <a:p>
            <a:r>
              <a:rPr lang="en-US" sz="800" dirty="0"/>
              <a:t>  {</a:t>
            </a:r>
          </a:p>
          <a:p>
            <a:r>
              <a:rPr lang="en-US" sz="800" dirty="0"/>
              <a:t>  "</a:t>
            </a:r>
            <a:r>
              <a:rPr lang="en-US" sz="800" dirty="0" err="1"/>
              <a:t>alg</a:t>
            </a:r>
            <a:r>
              <a:rPr lang="en-US" sz="800" dirty="0"/>
              <a:t>": "RS256",</a:t>
            </a:r>
          </a:p>
          <a:p>
            <a:r>
              <a:rPr lang="en-US" sz="800" dirty="0"/>
              <a:t>  "kid": "Zx79NfQJZdTRLGiEbjiHG_9vhI_blwRGV-ZTqT5X0gk"</a:t>
            </a:r>
          </a:p>
          <a:p>
            <a:r>
              <a:rPr lang="en-US" sz="800" dirty="0"/>
              <a:t>  },</a:t>
            </a:r>
          </a:p>
          <a:p>
            <a:r>
              <a:rPr lang="en-US" sz="800" dirty="0"/>
              <a:t>   …</a:t>
            </a:r>
          </a:p>
          <a:p>
            <a:r>
              <a:rPr lang="en-US" sz="800" dirty="0"/>
              <a:t>  "sub": "system:serviceaccount:user1:app-example-authnjwt"</a:t>
            </a:r>
          </a:p>
          <a:p>
            <a:r>
              <a:rPr lang="en-US" sz="800" dirty="0"/>
              <a:t>  }</a:t>
            </a:r>
          </a:p>
          <a:p>
            <a:r>
              <a:rPr lang="en-US" sz="800" dirty="0"/>
              <a:t>}</a:t>
            </a:r>
          </a:p>
        </p:txBody>
      </p:sp>
      <p:sp>
        <p:nvSpPr>
          <p:cNvPr id="9" name="Curved Right Arrow 8">
            <a:extLst>
              <a:ext uri="{FF2B5EF4-FFF2-40B4-BE49-F238E27FC236}">
                <a16:creationId xmlns:a16="http://schemas.microsoft.com/office/drawing/2014/main" id="{12E4E765-D392-B346-A33A-DE1831305758}"/>
              </a:ext>
            </a:extLst>
          </p:cNvPr>
          <p:cNvSpPr/>
          <p:nvPr/>
        </p:nvSpPr>
        <p:spPr>
          <a:xfrm>
            <a:off x="329852" y="2130879"/>
            <a:ext cx="682519" cy="1842577"/>
          </a:xfrm>
          <a:prstGeom prst="curvedRightArrow">
            <a:avLst>
              <a:gd name="adj1" fmla="val 12245"/>
              <a:gd name="adj2" fmla="val 3312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D97AFAAD-088D-8247-9CF2-BE853BDFDA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1710" y="150799"/>
            <a:ext cx="925600" cy="925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138E79-D6BB-6447-9C89-EA06571BCB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0092" y="5044454"/>
            <a:ext cx="925600" cy="925600"/>
          </a:xfrm>
          <a:prstGeom prst="rect">
            <a:avLst/>
          </a:prstGeom>
        </p:spPr>
      </p:pic>
      <p:sp>
        <p:nvSpPr>
          <p:cNvPr id="7" name="Magnetic Disk 6">
            <a:extLst>
              <a:ext uri="{FF2B5EF4-FFF2-40B4-BE49-F238E27FC236}">
                <a16:creationId xmlns:a16="http://schemas.microsoft.com/office/drawing/2014/main" id="{D5967B29-5C8A-F44F-9346-38D45B5DCDDB}"/>
              </a:ext>
            </a:extLst>
          </p:cNvPr>
          <p:cNvSpPr/>
          <p:nvPr/>
        </p:nvSpPr>
        <p:spPr>
          <a:xfrm>
            <a:off x="8363196" y="5450954"/>
            <a:ext cx="1434928" cy="465832"/>
          </a:xfrm>
          <a:prstGeom prst="flowChartMagneticDisk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/run/secrets/k8s.io/</a:t>
            </a:r>
            <a:r>
              <a:rPr lang="en-US" sz="800" dirty="0" err="1"/>
              <a:t>sa</a:t>
            </a:r>
            <a:r>
              <a:rPr lang="en-US" sz="800" dirty="0"/>
              <a:t>/token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8DF16C-3337-764D-BA56-C6AD3F0C582F}"/>
              </a:ext>
            </a:extLst>
          </p:cNvPr>
          <p:cNvGrpSpPr/>
          <p:nvPr/>
        </p:nvGrpSpPr>
        <p:grpSpPr>
          <a:xfrm>
            <a:off x="7231323" y="4078984"/>
            <a:ext cx="2501068" cy="2359346"/>
            <a:chOff x="7231323" y="4066792"/>
            <a:chExt cx="2501068" cy="2359346"/>
          </a:xfrm>
        </p:grpSpPr>
        <p:sp>
          <p:nvSpPr>
            <p:cNvPr id="81" name="Shape 168">
              <a:extLst>
                <a:ext uri="{FF2B5EF4-FFF2-40B4-BE49-F238E27FC236}">
                  <a16:creationId xmlns:a16="http://schemas.microsoft.com/office/drawing/2014/main" id="{030C0C06-7838-154A-A960-BC8862B06CD8}"/>
                </a:ext>
              </a:extLst>
            </p:cNvPr>
            <p:cNvSpPr/>
            <p:nvPr/>
          </p:nvSpPr>
          <p:spPr>
            <a:xfrm>
              <a:off x="7498100" y="6013241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6295B5C-D2CF-7947-9BCB-E00F6A73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942167" y="5789383"/>
              <a:ext cx="469900" cy="469900"/>
            </a:xfrm>
            <a:prstGeom prst="rect">
              <a:avLst/>
            </a:prstGeom>
          </p:spPr>
        </p:pic>
        <p:sp>
          <p:nvSpPr>
            <p:cNvPr id="85" name="Shape 168">
              <a:extLst>
                <a:ext uri="{FF2B5EF4-FFF2-40B4-BE49-F238E27FC236}">
                  <a16:creationId xmlns:a16="http://schemas.microsoft.com/office/drawing/2014/main" id="{C871C9D0-B8BD-5248-B28C-9F23B65CF5B9}"/>
                </a:ext>
              </a:extLst>
            </p:cNvPr>
            <p:cNvSpPr/>
            <p:nvPr/>
          </p:nvSpPr>
          <p:spPr>
            <a:xfrm>
              <a:off x="8715705" y="4231574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6" name="Shape 2880">
              <a:extLst>
                <a:ext uri="{FF2B5EF4-FFF2-40B4-BE49-F238E27FC236}">
                  <a16:creationId xmlns:a16="http://schemas.microsoft.com/office/drawing/2014/main" id="{3FD69B6D-3290-B44B-A967-B645C5CD68E6}"/>
                </a:ext>
              </a:extLst>
            </p:cNvPr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1323" y="4857945"/>
              <a:ext cx="1242800" cy="9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88CD7C-E6D3-F34D-918A-7794D316ECCA}"/>
                </a:ext>
              </a:extLst>
            </p:cNvPr>
            <p:cNvSpPr/>
            <p:nvPr/>
          </p:nvSpPr>
          <p:spPr>
            <a:xfrm>
              <a:off x="7997390" y="616452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9E2689-8B8D-FD41-B980-7D617B3FB5AB}"/>
                </a:ext>
              </a:extLst>
            </p:cNvPr>
            <p:cNvSpPr/>
            <p:nvPr/>
          </p:nvSpPr>
          <p:spPr>
            <a:xfrm>
              <a:off x="9167202" y="4483941"/>
              <a:ext cx="5501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43434"/>
                  </a:solidFill>
                </a:rPr>
                <a:t>a</a:t>
              </a:r>
              <a:r>
                <a:rPr lang="en" sz="1100" dirty="0" err="1">
                  <a:solidFill>
                    <a:srgbClr val="343434"/>
                  </a:solidFill>
                </a:rPr>
                <a:t>ccess</a:t>
              </a:r>
              <a:br>
                <a:rPr lang="en" sz="1100" dirty="0">
                  <a:solidFill>
                    <a:srgbClr val="343434"/>
                  </a:solidFill>
                </a:rPr>
              </a:br>
              <a:r>
                <a:rPr lang="en" sz="1100" dirty="0">
                  <a:solidFill>
                    <a:srgbClr val="343434"/>
                  </a:solidFill>
                </a:rPr>
                <a:t>token</a:t>
              </a:r>
              <a:endParaRPr lang="en-US" sz="11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54308E-03F6-9546-B1D3-0D866705C516}"/>
                </a:ext>
              </a:extLst>
            </p:cNvPr>
            <p:cNvGrpSpPr/>
            <p:nvPr/>
          </p:nvGrpSpPr>
          <p:grpSpPr>
            <a:xfrm>
              <a:off x="9198639" y="4066792"/>
              <a:ext cx="533752" cy="529603"/>
              <a:chOff x="9083072" y="4044143"/>
              <a:chExt cx="533752" cy="529603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CB5D24A7-53D5-1C49-B91C-ABA193D2F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83072" y="4044143"/>
                <a:ext cx="529603" cy="529603"/>
              </a:xfrm>
              <a:prstGeom prst="rect">
                <a:avLst/>
              </a:prstGeom>
            </p:spPr>
          </p:pic>
          <p:sp>
            <p:nvSpPr>
              <p:cNvPr id="91" name="Manual Input 90">
                <a:extLst>
                  <a:ext uri="{FF2B5EF4-FFF2-40B4-BE49-F238E27FC236}">
                    <a16:creationId xmlns:a16="http://schemas.microsoft.com/office/drawing/2014/main" id="{BDB24106-8912-EB41-A8C2-F7149C9BCF33}"/>
                  </a:ext>
                </a:extLst>
              </p:cNvPr>
              <p:cNvSpPr/>
              <p:nvPr/>
            </p:nvSpPr>
            <p:spPr>
              <a:xfrm rot="416905" flipV="1">
                <a:off x="9172616" y="4044379"/>
                <a:ext cx="444208" cy="240105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281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K8s attribute authentication in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A6F0541-2EEF-D94E-B0CB-760D0B47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523" y="157765"/>
            <a:ext cx="925600" cy="925600"/>
          </a:xfrm>
          <a:prstGeom prst="rect">
            <a:avLst/>
          </a:prstGeom>
        </p:spPr>
      </p:pic>
      <p:sp>
        <p:nvSpPr>
          <p:cNvPr id="37" name="Shape 142">
            <a:extLst>
              <a:ext uri="{FF2B5EF4-FFF2-40B4-BE49-F238E27FC236}">
                <a16:creationId xmlns:a16="http://schemas.microsoft.com/office/drawing/2014/main" id="{62E2008D-9A94-4946-90A4-6E3D4B3296E4}"/>
              </a:ext>
            </a:extLst>
          </p:cNvPr>
          <p:cNvSpPr txBox="1"/>
          <p:nvPr/>
        </p:nvSpPr>
        <p:spPr>
          <a:xfrm>
            <a:off x="609600" y="1645272"/>
            <a:ext cx="6193131" cy="2983416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" sz="1400" dirty="0">
                <a:solidFill>
                  <a:srgbClr val="343434"/>
                </a:solidFill>
              </a:rPr>
              <a:t>Two options for identity granularity: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= Cluster/Namespace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= Cluster/Namespace/Service Account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" sz="1400" dirty="0">
              <a:solidFill>
                <a:srgbClr val="343434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Authenticator client in app pod submits CSR w/ platform attributes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attributes w/ platform service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cert &amp; key creds to authenticator client in app pod</a:t>
            </a:r>
          </a:p>
          <a:p>
            <a:pPr marL="457200" indent="-457200"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Authenticator client in app pod uses creds to authenticate, get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and shares via shared memory volume.</a:t>
            </a:r>
          </a:p>
        </p:txBody>
      </p:sp>
      <p:sp>
        <p:nvSpPr>
          <p:cNvPr id="38" name="Shape 123">
            <a:extLst>
              <a:ext uri="{FF2B5EF4-FFF2-40B4-BE49-F238E27FC236}">
                <a16:creationId xmlns:a16="http://schemas.microsoft.com/office/drawing/2014/main" id="{BEEAE62F-C3E0-4E48-B583-03ADEA6E0D3E}"/>
              </a:ext>
            </a:extLst>
          </p:cNvPr>
          <p:cNvSpPr/>
          <p:nvPr/>
        </p:nvSpPr>
        <p:spPr>
          <a:xfrm>
            <a:off x="6618166" y="3935216"/>
            <a:ext cx="5108400" cy="247612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39" name="Shape 127">
            <a:extLst>
              <a:ext uri="{FF2B5EF4-FFF2-40B4-BE49-F238E27FC236}">
                <a16:creationId xmlns:a16="http://schemas.microsoft.com/office/drawing/2014/main" id="{90423D96-FB16-3449-A4B5-544AB82255BB}"/>
              </a:ext>
            </a:extLst>
          </p:cNvPr>
          <p:cNvCxnSpPr>
            <a:cxnSpLocks/>
            <a:stCxn id="55" idx="2"/>
            <a:endCxn id="63" idx="3"/>
          </p:cNvCxnSpPr>
          <p:nvPr/>
        </p:nvCxnSpPr>
        <p:spPr>
          <a:xfrm flipH="1">
            <a:off x="8474123" y="2958517"/>
            <a:ext cx="1542775" cy="2362228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40" name="Shape 158">
            <a:extLst>
              <a:ext uri="{FF2B5EF4-FFF2-40B4-BE49-F238E27FC236}">
                <a16:creationId xmlns:a16="http://schemas.microsoft.com/office/drawing/2014/main" id="{24A21088-1D5C-B146-B339-847922FF2FBE}"/>
              </a:ext>
            </a:extLst>
          </p:cNvPr>
          <p:cNvCxnSpPr>
            <a:cxnSpLocks/>
            <a:stCxn id="55" idx="3"/>
            <a:endCxn id="73" idx="0"/>
          </p:cNvCxnSpPr>
          <p:nvPr/>
        </p:nvCxnSpPr>
        <p:spPr>
          <a:xfrm>
            <a:off x="10571617" y="2403796"/>
            <a:ext cx="427104" cy="2206000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CFD07DB-80E5-6843-9DF7-952BBA806696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42" name="Shape 160">
              <a:extLst>
                <a:ext uri="{FF2B5EF4-FFF2-40B4-BE49-F238E27FC236}">
                  <a16:creationId xmlns:a16="http://schemas.microsoft.com/office/drawing/2014/main" id="{4D794ABD-6C99-BD45-A02E-2F46F569B4C8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58460638-C089-9845-A012-37D497120728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46" name="Shape 126">
                <a:extLst>
                  <a:ext uri="{FF2B5EF4-FFF2-40B4-BE49-F238E27FC236}">
                    <a16:creationId xmlns:a16="http://schemas.microsoft.com/office/drawing/2014/main" id="{93437F30-3939-A040-8AFC-06D8A1DBDD4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0286D0F-C2CB-A84B-98AC-50F9F28D42CB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48" name="Shape 158">
            <a:extLst>
              <a:ext uri="{FF2B5EF4-FFF2-40B4-BE49-F238E27FC236}">
                <a16:creationId xmlns:a16="http://schemas.microsoft.com/office/drawing/2014/main" id="{C34A47E1-E90D-D44E-B090-FB19A0A25F9B}"/>
              </a:ext>
            </a:extLst>
          </p:cNvPr>
          <p:cNvCxnSpPr>
            <a:cxnSpLocks/>
            <a:stCxn id="46" idx="3"/>
            <a:endCxn id="55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27">
            <a:extLst>
              <a:ext uri="{FF2B5EF4-FFF2-40B4-BE49-F238E27FC236}">
                <a16:creationId xmlns:a16="http://schemas.microsoft.com/office/drawing/2014/main" id="{0BC95022-79B3-DC40-9F5E-F895EF3A1A70}"/>
              </a:ext>
            </a:extLst>
          </p:cNvPr>
          <p:cNvCxnSpPr>
            <a:cxnSpLocks/>
            <a:stCxn id="63" idx="0"/>
            <a:endCxn id="55" idx="1"/>
          </p:cNvCxnSpPr>
          <p:nvPr/>
        </p:nvCxnSpPr>
        <p:spPr>
          <a:xfrm flipV="1">
            <a:off x="7852723" y="2403796"/>
            <a:ext cx="1609456" cy="2454149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7CE6B4B7-1645-B244-BB4A-EC7A73E156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92770" y="3638996"/>
            <a:ext cx="469900" cy="4699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C70481AC-99D1-4C44-AC81-9438AD0406FE}"/>
              </a:ext>
            </a:extLst>
          </p:cNvPr>
          <p:cNvGrpSpPr/>
          <p:nvPr/>
        </p:nvGrpSpPr>
        <p:grpSpPr>
          <a:xfrm>
            <a:off x="8628636" y="1465873"/>
            <a:ext cx="1942981" cy="1959290"/>
            <a:chOff x="8628636" y="1465873"/>
            <a:chExt cx="1942981" cy="1959290"/>
          </a:xfrm>
        </p:grpSpPr>
        <p:pic>
          <p:nvPicPr>
            <p:cNvPr id="55" name="Shape 125" descr="conjur-circle-logo-1.png">
              <a:extLst>
                <a:ext uri="{FF2B5EF4-FFF2-40B4-BE49-F238E27FC236}">
                  <a16:creationId xmlns:a16="http://schemas.microsoft.com/office/drawing/2014/main" id="{EE705A37-E652-3241-A40B-A0AB798E2F6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" name="Shape 168">
              <a:extLst>
                <a:ext uri="{FF2B5EF4-FFF2-40B4-BE49-F238E27FC236}">
                  <a16:creationId xmlns:a16="http://schemas.microsoft.com/office/drawing/2014/main" id="{1E9A14BE-C4D8-0F4E-A1F0-8AE8B88D072E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57" name="Shape 149" descr="machine-identity-cybrgreen.png">
              <a:extLst>
                <a:ext uri="{FF2B5EF4-FFF2-40B4-BE49-F238E27FC236}">
                  <a16:creationId xmlns:a16="http://schemas.microsoft.com/office/drawing/2014/main" id="{0C21DEF8-5FED-1A4F-A5E1-1F79FF0EE559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Shape 168">
              <a:extLst>
                <a:ext uri="{FF2B5EF4-FFF2-40B4-BE49-F238E27FC236}">
                  <a16:creationId xmlns:a16="http://schemas.microsoft.com/office/drawing/2014/main" id="{417316C4-1F7A-084F-9015-AEC1F4B47167}"/>
                </a:ext>
              </a:extLst>
            </p:cNvPr>
            <p:cNvSpPr/>
            <p:nvPr/>
          </p:nvSpPr>
          <p:spPr>
            <a:xfrm>
              <a:off x="8628636" y="2650546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70C8ED6-05C0-9B47-A9F8-905DB319FD5C}"/>
                </a:ext>
              </a:extLst>
            </p:cNvPr>
            <p:cNvSpPr/>
            <p:nvPr/>
          </p:nvSpPr>
          <p:spPr>
            <a:xfrm>
              <a:off x="8812479" y="3163553"/>
              <a:ext cx="3481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csr</a:t>
              </a:r>
              <a:endParaRPr lang="en-US" sz="11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A8A8F24-00CB-0B40-96DA-65CD89B2AE1B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sp>
        <p:nvSpPr>
          <p:cNvPr id="62" name="Shape 168">
            <a:extLst>
              <a:ext uri="{FF2B5EF4-FFF2-40B4-BE49-F238E27FC236}">
                <a16:creationId xmlns:a16="http://schemas.microsoft.com/office/drawing/2014/main" id="{62406D28-C426-9B47-B906-6850EB4CF769}"/>
              </a:ext>
            </a:extLst>
          </p:cNvPr>
          <p:cNvSpPr/>
          <p:nvPr/>
        </p:nvSpPr>
        <p:spPr>
          <a:xfrm>
            <a:off x="8809798" y="4348516"/>
            <a:ext cx="285600" cy="2856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" name="Shape 2880">
            <a:extLst>
              <a:ext uri="{FF2B5EF4-FFF2-40B4-BE49-F238E27FC236}">
                <a16:creationId xmlns:a16="http://schemas.microsoft.com/office/drawing/2014/main" id="{5ADFA495-6469-7C45-91C7-99744EB04DC9}"/>
              </a:ext>
            </a:extLst>
          </p:cNvPr>
          <p:cNvPicPr preferRelativeResize="0"/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31323" y="4857945"/>
            <a:ext cx="1242800" cy="9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AEAB6EF-E3FC-B448-9B26-BAA9B9B9B1EB}"/>
              </a:ext>
            </a:extLst>
          </p:cNvPr>
          <p:cNvSpPr/>
          <p:nvPr/>
        </p:nvSpPr>
        <p:spPr>
          <a:xfrm>
            <a:off x="8991641" y="4818931"/>
            <a:ext cx="5501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343434"/>
                </a:solidFill>
              </a:rPr>
              <a:t>a</a:t>
            </a:r>
            <a:r>
              <a:rPr lang="en" sz="1100" dirty="0" err="1">
                <a:solidFill>
                  <a:srgbClr val="343434"/>
                </a:solidFill>
              </a:rPr>
              <a:t>ccess</a:t>
            </a:r>
            <a:br>
              <a:rPr lang="en" sz="1100" dirty="0">
                <a:solidFill>
                  <a:srgbClr val="343434"/>
                </a:solidFill>
              </a:rPr>
            </a:br>
            <a:r>
              <a:rPr lang="en" sz="1100" dirty="0">
                <a:solidFill>
                  <a:srgbClr val="343434"/>
                </a:solidFill>
              </a:rPr>
              <a:t>token</a:t>
            </a:r>
            <a:endParaRPr lang="en-US" sz="11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21C32B-E1FE-4144-9FC3-A2FC37349D9D}"/>
              </a:ext>
            </a:extLst>
          </p:cNvPr>
          <p:cNvGrpSpPr/>
          <p:nvPr/>
        </p:nvGrpSpPr>
        <p:grpSpPr>
          <a:xfrm>
            <a:off x="9050460" y="4397929"/>
            <a:ext cx="533752" cy="529603"/>
            <a:chOff x="9083072" y="4044143"/>
            <a:chExt cx="533752" cy="529603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321A90D3-6783-D242-84E0-C643DF81C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083072" y="4044143"/>
              <a:ext cx="529603" cy="529603"/>
            </a:xfrm>
            <a:prstGeom prst="rect">
              <a:avLst/>
            </a:prstGeom>
          </p:spPr>
        </p:pic>
        <p:sp>
          <p:nvSpPr>
            <p:cNvPr id="68" name="Manual Input 67">
              <a:extLst>
                <a:ext uri="{FF2B5EF4-FFF2-40B4-BE49-F238E27FC236}">
                  <a16:creationId xmlns:a16="http://schemas.microsoft.com/office/drawing/2014/main" id="{DC38B276-CB0B-1941-9B76-AA5D91513EDB}"/>
                </a:ext>
              </a:extLst>
            </p:cNvPr>
            <p:cNvSpPr/>
            <p:nvPr/>
          </p:nvSpPr>
          <p:spPr>
            <a:xfrm rot="416905" flipV="1">
              <a:off x="9172616" y="4044379"/>
              <a:ext cx="444208" cy="240105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8B4B8AC-29A1-584C-910F-A3BB1473625F}"/>
              </a:ext>
            </a:extLst>
          </p:cNvPr>
          <p:cNvGrpSpPr/>
          <p:nvPr/>
        </p:nvGrpSpPr>
        <p:grpSpPr>
          <a:xfrm>
            <a:off x="10277631" y="4609796"/>
            <a:ext cx="1347605" cy="1574168"/>
            <a:chOff x="10277631" y="4609796"/>
            <a:chExt cx="1347605" cy="1574168"/>
          </a:xfrm>
        </p:grpSpPr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131DE7A5-6570-DE4E-8932-88F60DF9945F}"/>
                </a:ext>
              </a:extLst>
            </p:cNvPr>
            <p:cNvSpPr/>
            <p:nvPr/>
          </p:nvSpPr>
          <p:spPr>
            <a:xfrm>
              <a:off x="10461924" y="4641276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3D50DE1-DA32-714D-BED6-ED128AC91D8E}"/>
                </a:ext>
              </a:extLst>
            </p:cNvPr>
            <p:cNvSpPr/>
            <p:nvPr/>
          </p:nvSpPr>
          <p:spPr>
            <a:xfrm>
              <a:off x="10744484" y="4609796"/>
              <a:ext cx="50847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verify</a:t>
              </a:r>
              <a:endParaRPr lang="en-US" sz="11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122022C5-5973-0E41-833D-5DA74D0AD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77631" y="4836359"/>
              <a:ext cx="1347605" cy="1347605"/>
            </a:xfrm>
            <a:prstGeom prst="rect">
              <a:avLst/>
            </a:prstGeom>
          </p:spPr>
        </p:pic>
      </p:grpSp>
      <p:sp>
        <p:nvSpPr>
          <p:cNvPr id="75" name="Shape 168">
            <a:extLst>
              <a:ext uri="{FF2B5EF4-FFF2-40B4-BE49-F238E27FC236}">
                <a16:creationId xmlns:a16="http://schemas.microsoft.com/office/drawing/2014/main" id="{A85A04C3-84AF-7B4D-91BB-1D165A204F17}"/>
              </a:ext>
            </a:extLst>
          </p:cNvPr>
          <p:cNvSpPr/>
          <p:nvPr/>
        </p:nvSpPr>
        <p:spPr>
          <a:xfrm>
            <a:off x="8572905" y="3549985"/>
            <a:ext cx="285600" cy="285600"/>
          </a:xfrm>
          <a:prstGeom prst="ellipse">
            <a:avLst/>
          </a:prstGeom>
          <a:solidFill>
            <a:schemeClr val="tx1"/>
          </a:solidFill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6" name="Shape 127">
            <a:extLst>
              <a:ext uri="{FF2B5EF4-FFF2-40B4-BE49-F238E27FC236}">
                <a16:creationId xmlns:a16="http://schemas.microsoft.com/office/drawing/2014/main" id="{A2F71A94-1BF0-3742-9D32-93124215D623}"/>
              </a:ext>
            </a:extLst>
          </p:cNvPr>
          <p:cNvCxnSpPr>
            <a:cxnSpLocks/>
          </p:cNvCxnSpPr>
          <p:nvPr/>
        </p:nvCxnSpPr>
        <p:spPr>
          <a:xfrm flipH="1">
            <a:off x="8241509" y="2759987"/>
            <a:ext cx="1404963" cy="2097958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pic>
        <p:nvPicPr>
          <p:cNvPr id="77" name="Shape 126">
            <a:extLst>
              <a:ext uri="{FF2B5EF4-FFF2-40B4-BE49-F238E27FC236}">
                <a16:creationId xmlns:a16="http://schemas.microsoft.com/office/drawing/2014/main" id="{918E25F8-E6DD-DF47-8F19-D0C26ED59E0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24209" y="2883061"/>
            <a:ext cx="285600" cy="3077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110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C31501-A32D-0742-9CB9-FA1C99289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411" y="93158"/>
            <a:ext cx="4475205" cy="889703"/>
          </a:xfrm>
          <a:prstGeom prst="rect">
            <a:avLst/>
          </a:prstGeom>
        </p:spPr>
      </p:pic>
      <p:sp>
        <p:nvSpPr>
          <p:cNvPr id="124" name="Shape 124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endParaRPr lang="en" sz="3200" b="1" dirty="0">
              <a:solidFill>
                <a:srgbClr val="22498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/>
              <a:t>Managed Identity authentication in</a:t>
            </a:r>
          </a:p>
        </p:txBody>
      </p:sp>
      <p:sp>
        <p:nvSpPr>
          <p:cNvPr id="47" name="Shape 142">
            <a:extLst>
              <a:ext uri="{FF2B5EF4-FFF2-40B4-BE49-F238E27FC236}">
                <a16:creationId xmlns:a16="http://schemas.microsoft.com/office/drawing/2014/main" id="{CBA5EAB7-80E4-4F44-BBB9-9C549B51CE9A}"/>
              </a:ext>
            </a:extLst>
          </p:cNvPr>
          <p:cNvSpPr txBox="1"/>
          <p:nvPr/>
        </p:nvSpPr>
        <p:spPr>
          <a:xfrm>
            <a:off x="609600" y="1645271"/>
            <a:ext cx="6649060" cy="3939099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>
            <a:no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Admin </a:t>
            </a:r>
            <a:r>
              <a:rPr lang="en" sz="2000" dirty="0" err="1">
                <a:solidFill>
                  <a:srgbClr val="343434"/>
                </a:solidFill>
              </a:rPr>
              <a:t>allowlists</a:t>
            </a:r>
            <a:r>
              <a:rPr lang="en" sz="2000" dirty="0">
                <a:solidFill>
                  <a:srgbClr val="343434"/>
                </a:solidFill>
              </a:rPr>
              <a:t> app identity with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sz="1400" dirty="0">
                <a:solidFill>
                  <a:srgbClr val="343434"/>
                </a:solidFill>
              </a:rPr>
              <a:t>Identity is a name annotated with: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43434"/>
                </a:solidFill>
              </a:rPr>
              <a:t>instance-name (GCE 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43434"/>
                </a:solidFill>
              </a:rPr>
              <a:t>project-id (GCE only)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43434"/>
                </a:solidFill>
              </a:rPr>
              <a:t>service-account-id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343434"/>
                </a:solidFill>
              </a:rPr>
              <a:t>service-account-email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gets GCP access token (JWT) from IAM 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" sz="2000" dirty="0">
                <a:solidFill>
                  <a:srgbClr val="343434"/>
                </a:solidFill>
              </a:rPr>
              <a:t>App submits identity &amp; JWT to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endParaRPr lang="en" sz="2000" dirty="0">
              <a:solidFill>
                <a:srgbClr val="343434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verifies token w/ IAM service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issues </a:t>
            </a:r>
            <a:r>
              <a:rPr lang="en-US" sz="2000" dirty="0" err="1">
                <a:solidFill>
                  <a:srgbClr val="343434"/>
                </a:solidFill>
              </a:rPr>
              <a:t>Conjur</a:t>
            </a:r>
            <a:r>
              <a:rPr lang="en" sz="2000" dirty="0">
                <a:solidFill>
                  <a:srgbClr val="343434"/>
                </a:solidFill>
              </a:rPr>
              <a:t> access token to app</a:t>
            </a:r>
          </a:p>
          <a:p>
            <a:endParaRPr lang="en" sz="2000" dirty="0">
              <a:solidFill>
                <a:srgbClr val="343434"/>
              </a:solidFill>
            </a:endParaRPr>
          </a:p>
        </p:txBody>
      </p:sp>
      <p:sp>
        <p:nvSpPr>
          <p:cNvPr id="48" name="Shape 123">
            <a:extLst>
              <a:ext uri="{FF2B5EF4-FFF2-40B4-BE49-F238E27FC236}">
                <a16:creationId xmlns:a16="http://schemas.microsoft.com/office/drawing/2014/main" id="{37812360-5792-614E-B809-CE764B08F175}"/>
              </a:ext>
            </a:extLst>
          </p:cNvPr>
          <p:cNvSpPr/>
          <p:nvPr/>
        </p:nvSpPr>
        <p:spPr>
          <a:xfrm>
            <a:off x="6618166" y="3935216"/>
            <a:ext cx="5108400" cy="2596194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endParaRPr/>
          </a:p>
        </p:txBody>
      </p:sp>
      <p:cxnSp>
        <p:nvCxnSpPr>
          <p:cNvPr id="49" name="Shape 127">
            <a:extLst>
              <a:ext uri="{FF2B5EF4-FFF2-40B4-BE49-F238E27FC236}">
                <a16:creationId xmlns:a16="http://schemas.microsoft.com/office/drawing/2014/main" id="{B3211C8E-9513-0B40-A953-9531DEA2CD72}"/>
              </a:ext>
            </a:extLst>
          </p:cNvPr>
          <p:cNvCxnSpPr>
            <a:cxnSpLocks/>
            <a:stCxn id="69" idx="2"/>
            <a:endCxn id="86" idx="3"/>
          </p:cNvCxnSpPr>
          <p:nvPr/>
        </p:nvCxnSpPr>
        <p:spPr>
          <a:xfrm flipH="1">
            <a:off x="8474123" y="2958517"/>
            <a:ext cx="1542775" cy="2362228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51" name="Shape 158">
            <a:extLst>
              <a:ext uri="{FF2B5EF4-FFF2-40B4-BE49-F238E27FC236}">
                <a16:creationId xmlns:a16="http://schemas.microsoft.com/office/drawing/2014/main" id="{304874CE-B271-A94C-843A-AA90AB6E5BF0}"/>
              </a:ext>
            </a:extLst>
          </p:cNvPr>
          <p:cNvCxnSpPr>
            <a:cxnSpLocks/>
            <a:stCxn id="69" idx="3"/>
            <a:endCxn id="56" idx="0"/>
          </p:cNvCxnSpPr>
          <p:nvPr/>
        </p:nvCxnSpPr>
        <p:spPr>
          <a:xfrm>
            <a:off x="10571617" y="2403796"/>
            <a:ext cx="588686" cy="2778661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6B2D16-78E3-5046-959A-D88850A2F8A5}"/>
              </a:ext>
            </a:extLst>
          </p:cNvPr>
          <p:cNvGrpSpPr/>
          <p:nvPr/>
        </p:nvGrpSpPr>
        <p:grpSpPr>
          <a:xfrm>
            <a:off x="6358565" y="1174613"/>
            <a:ext cx="1446363" cy="1280419"/>
            <a:chOff x="6174000" y="1515512"/>
            <a:chExt cx="1446363" cy="1280419"/>
          </a:xfrm>
        </p:grpSpPr>
        <p:sp>
          <p:nvSpPr>
            <p:cNvPr id="53" name="Shape 160">
              <a:extLst>
                <a:ext uri="{FF2B5EF4-FFF2-40B4-BE49-F238E27FC236}">
                  <a16:creationId xmlns:a16="http://schemas.microsoft.com/office/drawing/2014/main" id="{8D01273E-9FD9-C645-9EBF-3396C14FD82E}"/>
                </a:ext>
              </a:extLst>
            </p:cNvPr>
            <p:cNvSpPr/>
            <p:nvPr/>
          </p:nvSpPr>
          <p:spPr>
            <a:xfrm>
              <a:off x="6174000" y="1515512"/>
              <a:ext cx="802000" cy="780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5061" y="72558"/>
                  </a:moveTo>
                  <a:cubicBezTo>
                    <a:pt x="90617" y="71543"/>
                    <a:pt x="86913" y="70021"/>
                    <a:pt x="80740" y="65708"/>
                  </a:cubicBezTo>
                  <a:cubicBezTo>
                    <a:pt x="76543" y="61902"/>
                    <a:pt x="74567" y="56828"/>
                    <a:pt x="73827" y="53784"/>
                  </a:cubicBezTo>
                  <a:cubicBezTo>
                    <a:pt x="79259" y="47441"/>
                    <a:pt x="82469" y="38054"/>
                    <a:pt x="83703" y="30951"/>
                  </a:cubicBezTo>
                  <a:cubicBezTo>
                    <a:pt x="83950" y="29682"/>
                    <a:pt x="83950" y="28668"/>
                    <a:pt x="84197" y="27653"/>
                  </a:cubicBezTo>
                  <a:cubicBezTo>
                    <a:pt x="85679" y="12431"/>
                    <a:pt x="75061" y="0"/>
                    <a:pt x="60000" y="0"/>
                  </a:cubicBezTo>
                  <a:cubicBezTo>
                    <a:pt x="45185" y="0"/>
                    <a:pt x="34567" y="12431"/>
                    <a:pt x="36049" y="27653"/>
                  </a:cubicBezTo>
                  <a:cubicBezTo>
                    <a:pt x="36049" y="28668"/>
                    <a:pt x="36296" y="29682"/>
                    <a:pt x="36296" y="30951"/>
                  </a:cubicBezTo>
                  <a:cubicBezTo>
                    <a:pt x="37777" y="38562"/>
                    <a:pt x="41234" y="48202"/>
                    <a:pt x="46913" y="54545"/>
                  </a:cubicBezTo>
                  <a:cubicBezTo>
                    <a:pt x="45185" y="62663"/>
                    <a:pt x="39506" y="65708"/>
                    <a:pt x="39506" y="65708"/>
                  </a:cubicBezTo>
                  <a:cubicBezTo>
                    <a:pt x="33333" y="70021"/>
                    <a:pt x="29382" y="71543"/>
                    <a:pt x="25185" y="72558"/>
                  </a:cubicBezTo>
                  <a:cubicBezTo>
                    <a:pt x="12592" y="75095"/>
                    <a:pt x="987" y="92346"/>
                    <a:pt x="0" y="106553"/>
                  </a:cubicBezTo>
                  <a:cubicBezTo>
                    <a:pt x="17283" y="115179"/>
                    <a:pt x="37777" y="120000"/>
                    <a:pt x="60000" y="120000"/>
                  </a:cubicBezTo>
                  <a:cubicBezTo>
                    <a:pt x="82222" y="120000"/>
                    <a:pt x="102716" y="115179"/>
                    <a:pt x="120000" y="106553"/>
                  </a:cubicBezTo>
                  <a:cubicBezTo>
                    <a:pt x="119012" y="92346"/>
                    <a:pt x="107407" y="75095"/>
                    <a:pt x="95061" y="72558"/>
                  </a:cubicBez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</p:spPr>
          <p:txBody>
            <a:bodyPr wrap="square" lIns="121900" tIns="60933" rIns="121900" bIns="60933" anchor="t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2060B234-F454-FA40-A904-573FB6D5F405}"/>
                </a:ext>
              </a:extLst>
            </p:cNvPr>
            <p:cNvGrpSpPr/>
            <p:nvPr/>
          </p:nvGrpSpPr>
          <p:grpSpPr>
            <a:xfrm>
              <a:off x="6618166" y="1890642"/>
              <a:ext cx="1002197" cy="905289"/>
              <a:chOff x="6618166" y="1890642"/>
              <a:chExt cx="1002197" cy="905289"/>
            </a:xfrm>
          </p:grpSpPr>
          <p:pic>
            <p:nvPicPr>
              <p:cNvPr id="55" name="Shape 126">
                <a:extLst>
                  <a:ext uri="{FF2B5EF4-FFF2-40B4-BE49-F238E27FC236}">
                    <a16:creationId xmlns:a16="http://schemas.microsoft.com/office/drawing/2014/main" id="{B85421D9-5B55-2745-A760-CBC141773AFB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708829" y="1890642"/>
                <a:ext cx="638400" cy="68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A875B07-E641-EF4C-89A9-40B2329D9C38}"/>
                  </a:ext>
                </a:extLst>
              </p:cNvPr>
              <p:cNvSpPr/>
              <p:nvPr/>
            </p:nvSpPr>
            <p:spPr>
              <a:xfrm>
                <a:off x="6618166" y="2534321"/>
                <a:ext cx="100219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 err="1">
                    <a:solidFill>
                      <a:srgbClr val="343434"/>
                    </a:solidFill>
                  </a:rPr>
                  <a:t>Conjur</a:t>
                </a:r>
                <a:r>
                  <a:rPr lang="en" sz="1100" dirty="0">
                    <a:solidFill>
                      <a:srgbClr val="343434"/>
                    </a:solidFill>
                  </a:rPr>
                  <a:t> policy</a:t>
                </a:r>
                <a:endParaRPr lang="en-US" sz="1100" dirty="0"/>
              </a:p>
            </p:txBody>
          </p:sp>
        </p:grpSp>
      </p:grpSp>
      <p:cxnSp>
        <p:nvCxnSpPr>
          <p:cNvPr id="59" name="Shape 157">
            <a:extLst>
              <a:ext uri="{FF2B5EF4-FFF2-40B4-BE49-F238E27FC236}">
                <a16:creationId xmlns:a16="http://schemas.microsoft.com/office/drawing/2014/main" id="{78AD5D02-5584-1943-A9EC-5E10C9CDCC5E}"/>
              </a:ext>
            </a:extLst>
          </p:cNvPr>
          <p:cNvCxnSpPr>
            <a:cxnSpLocks/>
            <a:stCxn id="100" idx="1"/>
            <a:endCxn id="86" idx="2"/>
          </p:cNvCxnSpPr>
          <p:nvPr/>
        </p:nvCxnSpPr>
        <p:spPr>
          <a:xfrm rot="10800000">
            <a:off x="7852724" y="5783546"/>
            <a:ext cx="2919727" cy="347613"/>
          </a:xfrm>
          <a:prstGeom prst="bentConnector2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0" name="Shape 158">
            <a:extLst>
              <a:ext uri="{FF2B5EF4-FFF2-40B4-BE49-F238E27FC236}">
                <a16:creationId xmlns:a16="http://schemas.microsoft.com/office/drawing/2014/main" id="{787DD4C5-9239-9745-92AE-64B2EBE4D49B}"/>
              </a:ext>
            </a:extLst>
          </p:cNvPr>
          <p:cNvCxnSpPr>
            <a:cxnSpLocks/>
            <a:stCxn id="55" idx="3"/>
            <a:endCxn id="69" idx="0"/>
          </p:cNvCxnSpPr>
          <p:nvPr/>
        </p:nvCxnSpPr>
        <p:spPr>
          <a:xfrm flipV="1">
            <a:off x="7531794" y="1849075"/>
            <a:ext cx="2485104" cy="44668"/>
          </a:xfrm>
          <a:prstGeom prst="bentConnector4">
            <a:avLst>
              <a:gd name="adj1" fmla="val 38839"/>
              <a:gd name="adj2" fmla="val 1281902"/>
            </a:avLst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cxnSp>
        <p:nvCxnSpPr>
          <p:cNvPr id="61" name="Shape 127">
            <a:extLst>
              <a:ext uri="{FF2B5EF4-FFF2-40B4-BE49-F238E27FC236}">
                <a16:creationId xmlns:a16="http://schemas.microsoft.com/office/drawing/2014/main" id="{8A469BEB-7BFF-FE45-BFE2-08BA52BBB5FD}"/>
              </a:ext>
            </a:extLst>
          </p:cNvPr>
          <p:cNvCxnSpPr>
            <a:cxnSpLocks/>
            <a:stCxn id="86" idx="0"/>
            <a:endCxn id="69" idx="1"/>
          </p:cNvCxnSpPr>
          <p:nvPr/>
        </p:nvCxnSpPr>
        <p:spPr>
          <a:xfrm flipV="1">
            <a:off x="7852723" y="2403796"/>
            <a:ext cx="1609456" cy="2454149"/>
          </a:xfrm>
          <a:prstGeom prst="straightConnector1">
            <a:avLst/>
          </a:prstGeom>
          <a:noFill/>
          <a:ln w="19050" cap="flat" cmpd="sng">
            <a:solidFill>
              <a:srgbClr val="23C181"/>
            </a:solidFill>
            <a:prstDash val="dot"/>
            <a:round/>
            <a:headEnd type="none" w="lg" len="lg"/>
            <a:tailEnd type="triangle" w="lg" len="lg"/>
          </a:ln>
        </p:spPr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C88E90-FB62-6E47-AA14-8D1BECAE1AFE}"/>
              </a:ext>
            </a:extLst>
          </p:cNvPr>
          <p:cNvGrpSpPr/>
          <p:nvPr/>
        </p:nvGrpSpPr>
        <p:grpSpPr>
          <a:xfrm>
            <a:off x="10628920" y="4348946"/>
            <a:ext cx="900707" cy="579283"/>
            <a:chOff x="10399881" y="4353470"/>
            <a:chExt cx="900707" cy="579283"/>
          </a:xfrm>
        </p:grpSpPr>
        <p:sp>
          <p:nvSpPr>
            <p:cNvPr id="65" name="Shape 168">
              <a:extLst>
                <a:ext uri="{FF2B5EF4-FFF2-40B4-BE49-F238E27FC236}">
                  <a16:creationId xmlns:a16="http://schemas.microsoft.com/office/drawing/2014/main" id="{EAC217FE-633C-C546-B3D7-BD5A31189864}"/>
                </a:ext>
              </a:extLst>
            </p:cNvPr>
            <p:cNvSpPr/>
            <p:nvPr/>
          </p:nvSpPr>
          <p:spPr>
            <a:xfrm>
              <a:off x="10399881" y="4385543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4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85368EA9-9A51-574A-86D1-62043C92D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830688" y="4353470"/>
              <a:ext cx="469900" cy="469900"/>
            </a:xfrm>
            <a:prstGeom prst="rect">
              <a:avLst/>
            </a:prstGeom>
          </p:spPr>
        </p:pic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14EFD1C-D88B-164F-99B9-8E054A45675F}"/>
                </a:ext>
              </a:extLst>
            </p:cNvPr>
            <p:cNvSpPr/>
            <p:nvPr/>
          </p:nvSpPr>
          <p:spPr>
            <a:xfrm>
              <a:off x="10893892" y="4671143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8E33BC1-345B-544B-80B2-A6E22B24E986}"/>
              </a:ext>
            </a:extLst>
          </p:cNvPr>
          <p:cNvGrpSpPr/>
          <p:nvPr/>
        </p:nvGrpSpPr>
        <p:grpSpPr>
          <a:xfrm>
            <a:off x="8363196" y="1465873"/>
            <a:ext cx="2208421" cy="1957555"/>
            <a:chOff x="8363196" y="1465873"/>
            <a:chExt cx="2208421" cy="1957555"/>
          </a:xfrm>
        </p:grpSpPr>
        <p:pic>
          <p:nvPicPr>
            <p:cNvPr id="69" name="Shape 125" descr="conjur-circle-logo-1.png">
              <a:extLst>
                <a:ext uri="{FF2B5EF4-FFF2-40B4-BE49-F238E27FC236}">
                  <a16:creationId xmlns:a16="http://schemas.microsoft.com/office/drawing/2014/main" id="{D3C88C97-AE26-5246-A80E-5AE8B77E80F2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9462179" y="1849075"/>
              <a:ext cx="1109438" cy="1109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Shape 168">
              <a:extLst>
                <a:ext uri="{FF2B5EF4-FFF2-40B4-BE49-F238E27FC236}">
                  <a16:creationId xmlns:a16="http://schemas.microsoft.com/office/drawing/2014/main" id="{BAADD72E-9FCA-5D4A-A1C4-4B09705243FF}"/>
                </a:ext>
              </a:extLst>
            </p:cNvPr>
            <p:cNvSpPr/>
            <p:nvPr/>
          </p:nvSpPr>
          <p:spPr>
            <a:xfrm>
              <a:off x="8994146" y="1474875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1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3" name="Shape 149" descr="machine-identity-cybrgreen.png">
              <a:extLst>
                <a:ext uri="{FF2B5EF4-FFF2-40B4-BE49-F238E27FC236}">
                  <a16:creationId xmlns:a16="http://schemas.microsoft.com/office/drawing/2014/main" id="{CA24029A-8BDF-E547-9F5F-802BC09B416B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9418774" y="1465873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" name="Shape 168">
              <a:extLst>
                <a:ext uri="{FF2B5EF4-FFF2-40B4-BE49-F238E27FC236}">
                  <a16:creationId xmlns:a16="http://schemas.microsoft.com/office/drawing/2014/main" id="{82F473D2-F570-B042-8EF9-02F387DC3C4F}"/>
                </a:ext>
              </a:extLst>
            </p:cNvPr>
            <p:cNvSpPr/>
            <p:nvPr/>
          </p:nvSpPr>
          <p:spPr>
            <a:xfrm>
              <a:off x="8363196" y="2915480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3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75" name="Shape 149" descr="machine-identity-cybrgreen.png">
              <a:extLst>
                <a:ext uri="{FF2B5EF4-FFF2-40B4-BE49-F238E27FC236}">
                  <a16:creationId xmlns:a16="http://schemas.microsoft.com/office/drawing/2014/main" id="{8C53424E-7462-A444-9788-4D40B0FBC7DC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698246" y="2931219"/>
              <a:ext cx="303059" cy="303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421BB049-C557-FC43-8D48-1DBAE936F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026778" y="2837517"/>
              <a:ext cx="469900" cy="469900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8419726-C52D-1C49-A130-5B63CB12F357}"/>
                </a:ext>
              </a:extLst>
            </p:cNvPr>
            <p:cNvSpPr/>
            <p:nvPr/>
          </p:nvSpPr>
          <p:spPr>
            <a:xfrm>
              <a:off x="9078385" y="316181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BF9E76E-A85C-8946-8E7D-560A11E3ADE5}"/>
                </a:ext>
              </a:extLst>
            </p:cNvPr>
            <p:cNvSpPr/>
            <p:nvPr/>
          </p:nvSpPr>
          <p:spPr>
            <a:xfrm>
              <a:off x="8502385" y="3161770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E55E288-3623-5844-B451-4996D14ECAB9}"/>
                </a:ext>
              </a:extLst>
            </p:cNvPr>
            <p:cNvSpPr/>
            <p:nvPr/>
          </p:nvSpPr>
          <p:spPr>
            <a:xfrm>
              <a:off x="9266567" y="1706398"/>
              <a:ext cx="62388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>
                  <a:solidFill>
                    <a:srgbClr val="343434"/>
                  </a:solidFill>
                </a:rPr>
                <a:t>identity</a:t>
              </a:r>
              <a:endParaRPr lang="en-US" sz="1100" dirty="0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958DF16C-3337-764D-BA56-C6AD3F0C582F}"/>
              </a:ext>
            </a:extLst>
          </p:cNvPr>
          <p:cNvGrpSpPr/>
          <p:nvPr/>
        </p:nvGrpSpPr>
        <p:grpSpPr>
          <a:xfrm>
            <a:off x="7231323" y="4066792"/>
            <a:ext cx="2501068" cy="2359346"/>
            <a:chOff x="7231323" y="4066792"/>
            <a:chExt cx="2501068" cy="2359346"/>
          </a:xfrm>
        </p:grpSpPr>
        <p:sp>
          <p:nvSpPr>
            <p:cNvPr id="81" name="Shape 168">
              <a:extLst>
                <a:ext uri="{FF2B5EF4-FFF2-40B4-BE49-F238E27FC236}">
                  <a16:creationId xmlns:a16="http://schemas.microsoft.com/office/drawing/2014/main" id="{030C0C06-7838-154A-A960-BC8862B06CD8}"/>
                </a:ext>
              </a:extLst>
            </p:cNvPr>
            <p:cNvSpPr/>
            <p:nvPr/>
          </p:nvSpPr>
          <p:spPr>
            <a:xfrm>
              <a:off x="7498100" y="6013241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85" name="Shape 168">
              <a:extLst>
                <a:ext uri="{FF2B5EF4-FFF2-40B4-BE49-F238E27FC236}">
                  <a16:creationId xmlns:a16="http://schemas.microsoft.com/office/drawing/2014/main" id="{C871C9D0-B8BD-5248-B28C-9F23B65CF5B9}"/>
                </a:ext>
              </a:extLst>
            </p:cNvPr>
            <p:cNvSpPr/>
            <p:nvPr/>
          </p:nvSpPr>
          <p:spPr>
            <a:xfrm>
              <a:off x="8715705" y="4231574"/>
              <a:ext cx="285600" cy="285600"/>
            </a:xfrm>
            <a:prstGeom prst="ellipse">
              <a:avLst/>
            </a:prstGeom>
            <a:solidFill>
              <a:schemeClr val="tx1"/>
            </a:solidFill>
            <a:ln w="9525" cap="flat" cmpd="sng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5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86" name="Shape 2880">
              <a:extLst>
                <a:ext uri="{FF2B5EF4-FFF2-40B4-BE49-F238E27FC236}">
                  <a16:creationId xmlns:a16="http://schemas.microsoft.com/office/drawing/2014/main" id="{3FD69B6D-3290-B44B-A967-B645C5CD68E6}"/>
                </a:ext>
              </a:extLst>
            </p:cNvPr>
            <p:cNvPicPr preferRelativeResize="0"/>
            <p:nvPr/>
          </p:nvPicPr>
          <p:blipFill rotWithShape="1">
            <a:blip r:embed="rId9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31323" y="4857945"/>
              <a:ext cx="1242800" cy="92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088CD7C-E6D3-F34D-918A-7794D316ECCA}"/>
                </a:ext>
              </a:extLst>
            </p:cNvPr>
            <p:cNvSpPr/>
            <p:nvPr/>
          </p:nvSpPr>
          <p:spPr>
            <a:xfrm>
              <a:off x="7997390" y="6164528"/>
              <a:ext cx="365806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" sz="1100" dirty="0" err="1">
                  <a:solidFill>
                    <a:srgbClr val="343434"/>
                  </a:solidFill>
                </a:rPr>
                <a:t>jwt</a:t>
              </a:r>
              <a:endParaRPr lang="en-US" sz="1100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59E2689-8B8D-FD41-B980-7D617B3FB5AB}"/>
                </a:ext>
              </a:extLst>
            </p:cNvPr>
            <p:cNvSpPr/>
            <p:nvPr/>
          </p:nvSpPr>
          <p:spPr>
            <a:xfrm>
              <a:off x="9167202" y="4483941"/>
              <a:ext cx="55015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100" dirty="0">
                  <a:solidFill>
                    <a:srgbClr val="343434"/>
                  </a:solidFill>
                </a:rPr>
                <a:t>a</a:t>
              </a:r>
              <a:r>
                <a:rPr lang="en" sz="1100" dirty="0" err="1">
                  <a:solidFill>
                    <a:srgbClr val="343434"/>
                  </a:solidFill>
                </a:rPr>
                <a:t>ccess</a:t>
              </a:r>
              <a:br>
                <a:rPr lang="en" sz="1100" dirty="0">
                  <a:solidFill>
                    <a:srgbClr val="343434"/>
                  </a:solidFill>
                </a:rPr>
              </a:br>
              <a:r>
                <a:rPr lang="en" sz="1100" dirty="0">
                  <a:solidFill>
                    <a:srgbClr val="343434"/>
                  </a:solidFill>
                </a:rPr>
                <a:t>token</a:t>
              </a:r>
              <a:endParaRPr lang="en-US" sz="1100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7554308E-03F6-9546-B1D3-0D866705C516}"/>
                </a:ext>
              </a:extLst>
            </p:cNvPr>
            <p:cNvGrpSpPr/>
            <p:nvPr/>
          </p:nvGrpSpPr>
          <p:grpSpPr>
            <a:xfrm>
              <a:off x="9198639" y="4066792"/>
              <a:ext cx="533752" cy="529603"/>
              <a:chOff x="9083072" y="4044143"/>
              <a:chExt cx="533752" cy="529603"/>
            </a:xfrm>
          </p:grpSpPr>
          <p:pic>
            <p:nvPicPr>
              <p:cNvPr id="90" name="Graphic 89">
                <a:extLst>
                  <a:ext uri="{FF2B5EF4-FFF2-40B4-BE49-F238E27FC236}">
                    <a16:creationId xmlns:a16="http://schemas.microsoft.com/office/drawing/2014/main" id="{CB5D24A7-53D5-1C49-B91C-ABA193D2F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9083072" y="4044143"/>
                <a:ext cx="529603" cy="529603"/>
              </a:xfrm>
              <a:prstGeom prst="rect">
                <a:avLst/>
              </a:prstGeom>
            </p:spPr>
          </p:pic>
          <p:sp>
            <p:nvSpPr>
              <p:cNvPr id="91" name="Manual Input 90">
                <a:extLst>
                  <a:ext uri="{FF2B5EF4-FFF2-40B4-BE49-F238E27FC236}">
                    <a16:creationId xmlns:a16="http://schemas.microsoft.com/office/drawing/2014/main" id="{BDB24106-8912-EB41-A8C2-F7149C9BCF33}"/>
                  </a:ext>
                </a:extLst>
              </p:cNvPr>
              <p:cNvSpPr/>
              <p:nvPr/>
            </p:nvSpPr>
            <p:spPr>
              <a:xfrm rot="416905" flipV="1">
                <a:off x="9172616" y="4044379"/>
                <a:ext cx="444208" cy="240105"/>
              </a:xfrm>
              <a:prstGeom prst="flowChartManualInpu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2" name="Graphic 81">
              <a:extLst>
                <a:ext uri="{FF2B5EF4-FFF2-40B4-BE49-F238E27FC236}">
                  <a16:creationId xmlns:a16="http://schemas.microsoft.com/office/drawing/2014/main" id="{06295B5C-D2CF-7947-9BCB-E00F6A734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42167" y="5789383"/>
              <a:ext cx="469900" cy="4699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99CD35C-36B4-9B47-9830-9B807EFC5628}"/>
              </a:ext>
            </a:extLst>
          </p:cNvPr>
          <p:cNvGrpSpPr/>
          <p:nvPr/>
        </p:nvGrpSpPr>
        <p:grpSpPr>
          <a:xfrm>
            <a:off x="10711139" y="5182457"/>
            <a:ext cx="898327" cy="1071811"/>
            <a:chOff x="9214884" y="5188369"/>
            <a:chExt cx="530400" cy="632830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81F40FA-D21B-EF48-A2FE-A67A3B118228}"/>
                </a:ext>
              </a:extLst>
            </p:cNvPr>
            <p:cNvSpPr/>
            <p:nvPr/>
          </p:nvSpPr>
          <p:spPr>
            <a:xfrm>
              <a:off x="9251084" y="5675823"/>
              <a:ext cx="461116" cy="1453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Cloud IAM</a:t>
              </a:r>
            </a:p>
          </p:txBody>
        </p:sp>
        <p:pic>
          <p:nvPicPr>
            <p:cNvPr id="56" name="Shape 358" descr="Cloud-IAM_256px.png">
              <a:extLst>
                <a:ext uri="{FF2B5EF4-FFF2-40B4-BE49-F238E27FC236}">
                  <a16:creationId xmlns:a16="http://schemas.microsoft.com/office/drawing/2014/main" id="{8096BFB9-C527-1846-8526-A41175EB2804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t="5092" b="5092"/>
            <a:stretch/>
          </p:blipFill>
          <p:spPr>
            <a:xfrm>
              <a:off x="9214884" y="5188369"/>
              <a:ext cx="530400" cy="4764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9543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6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65"/>
          <p:cNvSpPr txBox="1">
            <a:spLocks noGrp="1"/>
          </p:cNvSpPr>
          <p:nvPr>
            <p:ph type="title"/>
          </p:nvPr>
        </p:nvSpPr>
        <p:spPr>
          <a:xfrm>
            <a:off x="335364" y="371899"/>
            <a:ext cx="493734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B3EE"/>
              </a:buClr>
              <a:buSzPts val="4000"/>
              <a:buFont typeface="Roboto"/>
              <a:buNone/>
            </a:pPr>
            <a:r>
              <a:rPr lang="en" dirty="0"/>
              <a:t>The state of Software Supply Chain Attacks</a:t>
            </a:r>
            <a:endParaRPr dirty="0"/>
          </a:p>
        </p:txBody>
      </p:sp>
      <p:pic>
        <p:nvPicPr>
          <p:cNvPr id="1273" name="Google Shape;127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45890" y="6372094"/>
            <a:ext cx="228600" cy="266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4" name="Google Shape;1274;p65"/>
          <p:cNvCxnSpPr/>
          <p:nvPr/>
        </p:nvCxnSpPr>
        <p:spPr>
          <a:xfrm>
            <a:off x="6534150" y="2024186"/>
            <a:ext cx="5200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5" name="Google Shape;1275;p65"/>
          <p:cNvCxnSpPr/>
          <p:nvPr/>
        </p:nvCxnSpPr>
        <p:spPr>
          <a:xfrm>
            <a:off x="6534150" y="3164830"/>
            <a:ext cx="5200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6" name="Google Shape;1276;p65"/>
          <p:cNvCxnSpPr/>
          <p:nvPr/>
        </p:nvCxnSpPr>
        <p:spPr>
          <a:xfrm>
            <a:off x="6534150" y="4310186"/>
            <a:ext cx="520065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7" name="Google Shape;1277;p65"/>
          <p:cNvSpPr txBox="1"/>
          <p:nvPr/>
        </p:nvSpPr>
        <p:spPr>
          <a:xfrm>
            <a:off x="6217377" y="1066800"/>
            <a:ext cx="256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15%</a:t>
            </a:r>
            <a:endParaRPr sz="6000"/>
          </a:p>
        </p:txBody>
      </p:sp>
      <p:sp>
        <p:nvSpPr>
          <p:cNvPr id="1278" name="Google Shape;1278;p65"/>
          <p:cNvSpPr txBox="1"/>
          <p:nvPr/>
        </p:nvSpPr>
        <p:spPr>
          <a:xfrm>
            <a:off x="6279334" y="2115820"/>
            <a:ext cx="2630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 times</a:t>
            </a:r>
            <a:endParaRPr sz="200"/>
          </a:p>
        </p:txBody>
      </p:sp>
      <p:sp>
        <p:nvSpPr>
          <p:cNvPr id="1279" name="Google Shape;1279;p65"/>
          <p:cNvSpPr txBox="1"/>
          <p:nvPr/>
        </p:nvSpPr>
        <p:spPr>
          <a:xfrm>
            <a:off x="6217377" y="3276600"/>
            <a:ext cx="2561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66%</a:t>
            </a:r>
            <a:endParaRPr sz="6000"/>
          </a:p>
        </p:txBody>
      </p:sp>
      <p:sp>
        <p:nvSpPr>
          <p:cNvPr id="1280" name="Google Shape;1280;p65"/>
          <p:cNvSpPr txBox="1"/>
          <p:nvPr/>
        </p:nvSpPr>
        <p:spPr>
          <a:xfrm>
            <a:off x="6201719" y="4469876"/>
            <a:ext cx="332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Roboto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Millions </a:t>
            </a:r>
            <a:endParaRPr sz="6000"/>
          </a:p>
        </p:txBody>
      </p:sp>
      <p:sp>
        <p:nvSpPr>
          <p:cNvPr id="1281" name="Google Shape;1281;p65"/>
          <p:cNvSpPr txBox="1"/>
          <p:nvPr/>
        </p:nvSpPr>
        <p:spPr>
          <a:xfrm>
            <a:off x="9007258" y="1262186"/>
            <a:ext cx="27275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organizations experienced an attack on their software supply chain in 2021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65"/>
          <p:cNvSpPr txBox="1"/>
          <p:nvPr/>
        </p:nvSpPr>
        <p:spPr>
          <a:xfrm>
            <a:off x="9053940" y="2246697"/>
            <a:ext cx="272754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 many will experience these attacks by 2025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65"/>
          <p:cNvSpPr txBox="1"/>
          <p:nvPr/>
        </p:nvSpPr>
        <p:spPr>
          <a:xfrm>
            <a:off x="9084257" y="3345365"/>
            <a:ext cx="272754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attacks in 2020-2021 compromised code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65"/>
          <p:cNvSpPr txBox="1"/>
          <p:nvPr/>
        </p:nvSpPr>
        <p:spPr>
          <a:xfrm>
            <a:off x="9825236" y="4893117"/>
            <a:ext cx="27275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organizations affected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65"/>
          <p:cNvSpPr/>
          <p:nvPr/>
        </p:nvSpPr>
        <p:spPr>
          <a:xfrm>
            <a:off x="6534150" y="6040759"/>
            <a:ext cx="40575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900"/>
              <a:buFont typeface="Helvetica Neue"/>
              <a:buNone/>
            </a:pPr>
            <a:r>
              <a:rPr lang="en" sz="900" b="0" i="0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Gartner, How SW engineering leaders can mitigate software… 15 July 2021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900"/>
              <a:buFont typeface="Helvetica Neue"/>
              <a:buNone/>
            </a:pPr>
            <a:r>
              <a:rPr lang="en" sz="900" b="0" i="0" u="none" strike="noStrike" cap="none">
                <a:solidFill>
                  <a:srgbClr val="D8D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ENISA, Threat Landscape of Software Supply Chain attacks, July 2021</a:t>
            </a:r>
            <a:endParaRPr/>
          </a:p>
        </p:txBody>
      </p:sp>
      <p:pic>
        <p:nvPicPr>
          <p:cNvPr id="1286" name="Google Shape;1286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025" y="2015712"/>
            <a:ext cx="4963960" cy="413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F5ECB-666F-E24D-BB95-E4932BD33D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3663" y="969779"/>
            <a:ext cx="5361709" cy="5282969"/>
          </a:xfr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Attribute-Based Authentication (authn-k8s)</a:t>
            </a:r>
            <a:endParaRPr lang="en-US" sz="1100" b="1" dirty="0"/>
          </a:p>
          <a:p>
            <a:pPr marL="18288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100" b="1" dirty="0"/>
              <a:t>App retrieves secrets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Authenticator runs as a sidecar or </a:t>
            </a:r>
            <a:r>
              <a:rPr lang="en-US" sz="1100" dirty="0" err="1"/>
              <a:t>init</a:t>
            </a:r>
            <a:r>
              <a:rPr lang="en-US" sz="1100" dirty="0"/>
              <a:t> container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App pulls secrets with REST API (or Summon)</a:t>
            </a:r>
          </a:p>
          <a:p>
            <a:pPr marL="18288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100" b="1" dirty="0"/>
              <a:t>K8s secrets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K8s Secrets Provider runs as an </a:t>
            </a:r>
            <a:r>
              <a:rPr lang="en-US" sz="1100" dirty="0" err="1"/>
              <a:t>init</a:t>
            </a:r>
            <a:r>
              <a:rPr lang="en-US" sz="1100" dirty="0"/>
              <a:t> container or job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Manifest for K8s secrets contain </a:t>
            </a:r>
            <a:r>
              <a:rPr lang="en-US" sz="1100" dirty="0" err="1"/>
              <a:t>Conjur</a:t>
            </a:r>
            <a:r>
              <a:rPr lang="en-US" sz="1100" dirty="0"/>
              <a:t> maps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Provider parses </a:t>
            </a:r>
            <a:r>
              <a:rPr lang="en-US" sz="1100" dirty="0" err="1"/>
              <a:t>Conjur</a:t>
            </a:r>
            <a:r>
              <a:rPr lang="en-US" sz="1100" dirty="0"/>
              <a:t> map, retrieves secrets &amp; dynamically patches K8s secrets w/ secret values</a:t>
            </a:r>
          </a:p>
          <a:p>
            <a:pPr marL="18288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100" b="1" dirty="0"/>
              <a:t>Secrets pushed to file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K8s Secrets Provider runs as an </a:t>
            </a:r>
            <a:r>
              <a:rPr lang="en-US" sz="1100" dirty="0" err="1"/>
              <a:t>init</a:t>
            </a:r>
            <a:r>
              <a:rPr lang="en-US" sz="1100" dirty="0"/>
              <a:t> container or sidecar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Manifest for pod contains annotations w/ </a:t>
            </a:r>
            <a:r>
              <a:rPr lang="en-US" sz="1100" dirty="0" err="1"/>
              <a:t>Conjur</a:t>
            </a:r>
            <a:r>
              <a:rPr lang="en-US" sz="1100" dirty="0"/>
              <a:t> map and file format specs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Provider parses annotations, retrieves secrets &amp; writes secrets to pod’s filesystem in specified format</a:t>
            </a:r>
          </a:p>
          <a:p>
            <a:pPr marL="18288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100" b="1" dirty="0" err="1"/>
              <a:t>Secretless</a:t>
            </a:r>
            <a:endParaRPr lang="en-US" sz="1100" b="1" dirty="0"/>
          </a:p>
          <a:p>
            <a:pPr lvl="1">
              <a:lnSpc>
                <a:spcPct val="100000"/>
              </a:lnSpc>
            </a:pPr>
            <a:r>
              <a:rPr lang="en-US" sz="1100" dirty="0" err="1"/>
              <a:t>Secretless</a:t>
            </a:r>
            <a:r>
              <a:rPr lang="en-US" sz="1100" dirty="0"/>
              <a:t> Broker runs as a sidecar listening on pod port(s)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App attempts connection on local port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Broker retrieves secrets, proxies connection for app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E62C10-C852-6945-B90C-57934B42A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6630" y="969779"/>
            <a:ext cx="5361709" cy="1495835"/>
          </a:xfrm>
          <a:solidFill>
            <a:schemeClr val="bg1"/>
          </a:solidFill>
          <a:ln>
            <a:solidFill>
              <a:schemeClr val="tx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b="1" dirty="0"/>
              <a:t>JWT Authentication (</a:t>
            </a:r>
            <a:r>
              <a:rPr lang="en-US" sz="1600" b="1" dirty="0" err="1"/>
              <a:t>authn-jwt</a:t>
            </a:r>
            <a:r>
              <a:rPr lang="en-US" sz="1600" b="1" dirty="0"/>
              <a:t>)</a:t>
            </a:r>
          </a:p>
          <a:p>
            <a:pPr marL="182880" indent="-228600">
              <a:lnSpc>
                <a:spcPct val="100000"/>
              </a:lnSpc>
              <a:buFont typeface="+mj-lt"/>
              <a:buAutoNum type="arabicPeriod"/>
            </a:pPr>
            <a:r>
              <a:rPr lang="en-US" sz="1100" b="1" dirty="0"/>
              <a:t>App retrieves secrets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App authenticates with service account JWT</a:t>
            </a:r>
          </a:p>
          <a:p>
            <a:pPr lvl="1">
              <a:lnSpc>
                <a:spcPct val="100000"/>
              </a:lnSpc>
            </a:pPr>
            <a:r>
              <a:rPr lang="en-US" sz="1100" dirty="0"/>
              <a:t>App pulls secrets with REST API (or Summon)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722AD-0966-6146-99D0-A5D36CE3A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K8s Application Options with </a:t>
            </a:r>
            <a:r>
              <a:rPr lang="en-US" dirty="0" err="1"/>
              <a:t>Conjur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Shape 2871"/>
          <p:cNvSpPr txBox="1"/>
          <p:nvPr/>
        </p:nvSpPr>
        <p:spPr>
          <a:xfrm>
            <a:off x="0" y="0"/>
            <a:ext cx="7935200" cy="92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200" b="1">
              <a:solidFill>
                <a:srgbClr val="0B539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3" name="Shape 2893"/>
          <p:cNvGrpSpPr/>
          <p:nvPr/>
        </p:nvGrpSpPr>
        <p:grpSpPr>
          <a:xfrm>
            <a:off x="7641933" y="4221016"/>
            <a:ext cx="407599" cy="510000"/>
            <a:chOff x="1664075" y="1398150"/>
            <a:chExt cx="305699" cy="382499"/>
          </a:xfrm>
        </p:grpSpPr>
        <p:sp>
          <p:nvSpPr>
            <p:cNvPr id="2894" name="Shape 2894"/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23C181"/>
            </a:solidFill>
            <a:ln w="9525" cap="flat" cmpd="sng">
              <a:solidFill>
                <a:srgbClr val="23C1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Shape 2895"/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BFD71B-1413-E34A-8856-BDE934F55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/>
          <a:lstStyle/>
          <a:p>
            <a:r>
              <a:rPr lang="en-US" dirty="0">
                <a:sym typeface="Arial"/>
              </a:rPr>
              <a:t>Summon for Secrets Injection</a:t>
            </a:r>
            <a:endParaRPr lang="en-US" dirty="0"/>
          </a:p>
        </p:txBody>
      </p:sp>
      <p:pic>
        <p:nvPicPr>
          <p:cNvPr id="75" name="Shape 801">
            <a:extLst>
              <a:ext uri="{FF2B5EF4-FFF2-40B4-BE49-F238E27FC236}">
                <a16:creationId xmlns:a16="http://schemas.microsoft.com/office/drawing/2014/main" id="{06372F45-446C-2347-BA71-C54F6E1F8E1E}"/>
              </a:ext>
            </a:extLst>
          </p:cNvPr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4568" y="925600"/>
            <a:ext cx="1173418" cy="200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2872" descr="conjur-circle-logo-1.png">
            <a:extLst>
              <a:ext uri="{FF2B5EF4-FFF2-40B4-BE49-F238E27FC236}">
                <a16:creationId xmlns:a16="http://schemas.microsoft.com/office/drawing/2014/main" id="{CBD3E8B3-0B0F-D248-8704-0E34A1F988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31002" y="679022"/>
            <a:ext cx="2254493" cy="2254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2876">
            <a:extLst>
              <a:ext uri="{FF2B5EF4-FFF2-40B4-BE49-F238E27FC236}">
                <a16:creationId xmlns:a16="http://schemas.microsoft.com/office/drawing/2014/main" id="{4035B991-0F89-6344-BB1D-CA080FB4E9C1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7234" y="949005"/>
            <a:ext cx="1180198" cy="1714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Shape 2877">
            <a:extLst>
              <a:ext uri="{FF2B5EF4-FFF2-40B4-BE49-F238E27FC236}">
                <a16:creationId xmlns:a16="http://schemas.microsoft.com/office/drawing/2014/main" id="{AECEB27B-8B2B-904B-8416-FE1E1890E5B0}"/>
              </a:ext>
            </a:extLst>
          </p:cNvPr>
          <p:cNvGrpSpPr/>
          <p:nvPr/>
        </p:nvGrpSpPr>
        <p:grpSpPr>
          <a:xfrm>
            <a:off x="6749298" y="4933881"/>
            <a:ext cx="1649200" cy="1332000"/>
            <a:chOff x="1890599" y="863120"/>
            <a:chExt cx="1236899" cy="998999"/>
          </a:xfrm>
        </p:grpSpPr>
        <p:pic>
          <p:nvPicPr>
            <p:cNvPr id="79" name="Shape 2878">
              <a:extLst>
                <a:ext uri="{FF2B5EF4-FFF2-40B4-BE49-F238E27FC236}">
                  <a16:creationId xmlns:a16="http://schemas.microsoft.com/office/drawing/2014/main" id="{B0B54699-27D2-784F-AE9F-3808F20ACB10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90599" y="863120"/>
              <a:ext cx="932099" cy="694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2879">
              <a:extLst>
                <a:ext uri="{FF2B5EF4-FFF2-40B4-BE49-F238E27FC236}">
                  <a16:creationId xmlns:a16="http://schemas.microsoft.com/office/drawing/2014/main" id="{596D9517-CB30-4647-9BC7-9BC30F73886A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42999" y="1015520"/>
              <a:ext cx="932099" cy="694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2880">
              <a:extLst>
                <a:ext uri="{FF2B5EF4-FFF2-40B4-BE49-F238E27FC236}">
                  <a16:creationId xmlns:a16="http://schemas.microsoft.com/office/drawing/2014/main" id="{F3D3A482-10CF-334B-BD5D-690ED798A947}"/>
                </a:ext>
              </a:extLst>
            </p:cNvPr>
            <p:cNvPicPr preferRelativeResize="0"/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95399" y="1167920"/>
              <a:ext cx="932099" cy="69419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2" name="Shape 2881">
            <a:extLst>
              <a:ext uri="{FF2B5EF4-FFF2-40B4-BE49-F238E27FC236}">
                <a16:creationId xmlns:a16="http://schemas.microsoft.com/office/drawing/2014/main" id="{DF575F65-0926-1B44-A9B4-2C69CEF5DFA8}"/>
              </a:ext>
            </a:extLst>
          </p:cNvPr>
          <p:cNvCxnSpPr>
            <a:stCxn id="77" idx="3"/>
            <a:endCxn id="76" idx="1"/>
          </p:cNvCxnSpPr>
          <p:nvPr/>
        </p:nvCxnSpPr>
        <p:spPr>
          <a:xfrm>
            <a:off x="8057433" y="1806293"/>
            <a:ext cx="1673700" cy="0"/>
          </a:xfrm>
          <a:prstGeom prst="straightConnector1">
            <a:avLst/>
          </a:prstGeom>
          <a:noFill/>
          <a:ln w="19050" cap="flat" cmpd="sng">
            <a:solidFill>
              <a:srgbClr val="DEDEDE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83" name="Shape 2882">
            <a:extLst>
              <a:ext uri="{FF2B5EF4-FFF2-40B4-BE49-F238E27FC236}">
                <a16:creationId xmlns:a16="http://schemas.microsoft.com/office/drawing/2014/main" id="{B4F56593-1C6A-DE44-A0BE-1BF15E2415E2}"/>
              </a:ext>
            </a:extLst>
          </p:cNvPr>
          <p:cNvCxnSpPr>
            <a:stCxn id="75" idx="3"/>
          </p:cNvCxnSpPr>
          <p:nvPr/>
        </p:nvCxnSpPr>
        <p:spPr>
          <a:xfrm>
            <a:off x="5077986" y="1926361"/>
            <a:ext cx="1799248" cy="64798"/>
          </a:xfrm>
          <a:prstGeom prst="straightConnector1">
            <a:avLst/>
          </a:prstGeom>
          <a:noFill/>
          <a:ln w="19050" cap="flat" cmpd="sng">
            <a:solidFill>
              <a:srgbClr val="DEDEDE"/>
            </a:solidFill>
            <a:prstDash val="dot"/>
            <a:round/>
            <a:headEnd type="none" w="med" len="med"/>
            <a:tailEnd type="triangle" w="lg" len="lg"/>
          </a:ln>
        </p:spPr>
      </p:cxnSp>
      <p:cxnSp>
        <p:nvCxnSpPr>
          <p:cNvPr id="84" name="Shape 2883">
            <a:extLst>
              <a:ext uri="{FF2B5EF4-FFF2-40B4-BE49-F238E27FC236}">
                <a16:creationId xmlns:a16="http://schemas.microsoft.com/office/drawing/2014/main" id="{9E76B76E-CE17-3140-87AE-CD1FB94ADC71}"/>
              </a:ext>
            </a:extLst>
          </p:cNvPr>
          <p:cNvCxnSpPr/>
          <p:nvPr/>
        </p:nvCxnSpPr>
        <p:spPr>
          <a:xfrm rot="10800000">
            <a:off x="7467334" y="2663489"/>
            <a:ext cx="0" cy="2270399"/>
          </a:xfrm>
          <a:prstGeom prst="straightConnector1">
            <a:avLst/>
          </a:prstGeom>
          <a:noFill/>
          <a:ln w="19050" cap="flat" cmpd="sng">
            <a:solidFill>
              <a:srgbClr val="DEDEDE"/>
            </a:solidFill>
            <a:prstDash val="dot"/>
            <a:round/>
            <a:headEnd type="triangle" w="lg" len="lg"/>
            <a:tailEnd type="none" w="med" len="med"/>
          </a:ln>
        </p:spPr>
      </p:cxnSp>
      <p:grpSp>
        <p:nvGrpSpPr>
          <p:cNvPr id="85" name="Shape 2884">
            <a:extLst>
              <a:ext uri="{FF2B5EF4-FFF2-40B4-BE49-F238E27FC236}">
                <a16:creationId xmlns:a16="http://schemas.microsoft.com/office/drawing/2014/main" id="{FBA03E56-1E8F-284D-B17D-5112C07B91EE}"/>
              </a:ext>
            </a:extLst>
          </p:cNvPr>
          <p:cNvGrpSpPr/>
          <p:nvPr/>
        </p:nvGrpSpPr>
        <p:grpSpPr>
          <a:xfrm>
            <a:off x="7088934" y="3248988"/>
            <a:ext cx="756800" cy="756800"/>
            <a:chOff x="4449400" y="1236925"/>
            <a:chExt cx="567599" cy="567599"/>
          </a:xfrm>
        </p:grpSpPr>
        <p:sp>
          <p:nvSpPr>
            <p:cNvPr id="86" name="Shape 2885">
              <a:extLst>
                <a:ext uri="{FF2B5EF4-FFF2-40B4-BE49-F238E27FC236}">
                  <a16:creationId xmlns:a16="http://schemas.microsoft.com/office/drawing/2014/main" id="{4D69A97C-0797-4444-888B-835E959B0E55}"/>
                </a:ext>
              </a:extLst>
            </p:cNvPr>
            <p:cNvSpPr/>
            <p:nvPr/>
          </p:nvSpPr>
          <p:spPr>
            <a:xfrm>
              <a:off x="4449400" y="1236925"/>
              <a:ext cx="567599" cy="567599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Shape 2886">
              <a:extLst>
                <a:ext uri="{FF2B5EF4-FFF2-40B4-BE49-F238E27FC236}">
                  <a16:creationId xmlns:a16="http://schemas.microsoft.com/office/drawing/2014/main" id="{293E4CCE-1FE5-A748-AFFB-13FE2671F5B1}"/>
                </a:ext>
              </a:extLst>
            </p:cNvPr>
            <p:cNvPicPr preferRelativeResize="0"/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33100" y="1250424"/>
              <a:ext cx="400199" cy="5405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Shape 2887">
            <a:extLst>
              <a:ext uri="{FF2B5EF4-FFF2-40B4-BE49-F238E27FC236}">
                <a16:creationId xmlns:a16="http://schemas.microsoft.com/office/drawing/2014/main" id="{2D1FA028-D118-734B-BFC3-1BC2AF9B5B6F}"/>
              </a:ext>
            </a:extLst>
          </p:cNvPr>
          <p:cNvGrpSpPr/>
          <p:nvPr/>
        </p:nvGrpSpPr>
        <p:grpSpPr>
          <a:xfrm>
            <a:off x="5711834" y="1551271"/>
            <a:ext cx="407599" cy="510000"/>
            <a:chOff x="1664075" y="1398150"/>
            <a:chExt cx="305699" cy="382499"/>
          </a:xfrm>
        </p:grpSpPr>
        <p:sp>
          <p:nvSpPr>
            <p:cNvPr id="89" name="Shape 2888">
              <a:extLst>
                <a:ext uri="{FF2B5EF4-FFF2-40B4-BE49-F238E27FC236}">
                  <a16:creationId xmlns:a16="http://schemas.microsoft.com/office/drawing/2014/main" id="{FE19BB57-A02D-C24A-8279-4429362500EE}"/>
                </a:ext>
              </a:extLst>
            </p:cNvPr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23C181"/>
            </a:solidFill>
            <a:ln w="9525" cap="flat" cmpd="sng">
              <a:solidFill>
                <a:srgbClr val="23C1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2889">
              <a:extLst>
                <a:ext uri="{FF2B5EF4-FFF2-40B4-BE49-F238E27FC236}">
                  <a16:creationId xmlns:a16="http://schemas.microsoft.com/office/drawing/2014/main" id="{10C09C30-0DFE-3340-B2C5-30E6F69C9539}"/>
                </a:ext>
              </a:extLst>
            </p:cNvPr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grpSp>
        <p:nvGrpSpPr>
          <p:cNvPr id="91" name="Shape 2890">
            <a:extLst>
              <a:ext uri="{FF2B5EF4-FFF2-40B4-BE49-F238E27FC236}">
                <a16:creationId xmlns:a16="http://schemas.microsoft.com/office/drawing/2014/main" id="{6A6C284E-235A-B24F-B50E-DFDAFE135195}"/>
              </a:ext>
            </a:extLst>
          </p:cNvPr>
          <p:cNvGrpSpPr/>
          <p:nvPr/>
        </p:nvGrpSpPr>
        <p:grpSpPr>
          <a:xfrm>
            <a:off x="8690415" y="1551322"/>
            <a:ext cx="407599" cy="510000"/>
            <a:chOff x="1664075" y="1398150"/>
            <a:chExt cx="305699" cy="382499"/>
          </a:xfrm>
        </p:grpSpPr>
        <p:sp>
          <p:nvSpPr>
            <p:cNvPr id="92" name="Shape 2891">
              <a:extLst>
                <a:ext uri="{FF2B5EF4-FFF2-40B4-BE49-F238E27FC236}">
                  <a16:creationId xmlns:a16="http://schemas.microsoft.com/office/drawing/2014/main" id="{3D773F5C-12FE-C94E-8ED8-20BC88F3EB3D}"/>
                </a:ext>
              </a:extLst>
            </p:cNvPr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23C181"/>
            </a:solidFill>
            <a:ln w="9525" cap="flat" cmpd="sng">
              <a:solidFill>
                <a:srgbClr val="23C18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2892">
              <a:extLst>
                <a:ext uri="{FF2B5EF4-FFF2-40B4-BE49-F238E27FC236}">
                  <a16:creationId xmlns:a16="http://schemas.microsoft.com/office/drawing/2014/main" id="{FE92CBCB-DCAD-B441-82E3-58A8C7C8FF3A}"/>
                </a:ext>
              </a:extLst>
            </p:cNvPr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grpSp>
        <p:nvGrpSpPr>
          <p:cNvPr id="94" name="Shape 2896">
            <a:extLst>
              <a:ext uri="{FF2B5EF4-FFF2-40B4-BE49-F238E27FC236}">
                <a16:creationId xmlns:a16="http://schemas.microsoft.com/office/drawing/2014/main" id="{26D6E077-0F0B-E44C-8F73-F3312BEC8935}"/>
              </a:ext>
            </a:extLst>
          </p:cNvPr>
          <p:cNvGrpSpPr/>
          <p:nvPr/>
        </p:nvGrpSpPr>
        <p:grpSpPr>
          <a:xfrm>
            <a:off x="157967" y="1957871"/>
            <a:ext cx="407599" cy="510000"/>
            <a:chOff x="1664075" y="1398150"/>
            <a:chExt cx="305699" cy="382499"/>
          </a:xfrm>
        </p:grpSpPr>
        <p:sp>
          <p:nvSpPr>
            <p:cNvPr id="95" name="Shape 2897">
              <a:extLst>
                <a:ext uri="{FF2B5EF4-FFF2-40B4-BE49-F238E27FC236}">
                  <a16:creationId xmlns:a16="http://schemas.microsoft.com/office/drawing/2014/main" id="{44E272C3-8C3D-1C48-AD78-B0012CB66D30}"/>
                </a:ext>
              </a:extLst>
            </p:cNvPr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DEDEDE"/>
            </a:solidFill>
            <a:ln w="9525" cap="flat" cmpd="sng">
              <a:solidFill>
                <a:srgbClr val="DEDE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2898">
              <a:extLst>
                <a:ext uri="{FF2B5EF4-FFF2-40B4-BE49-F238E27FC236}">
                  <a16:creationId xmlns:a16="http://schemas.microsoft.com/office/drawing/2014/main" id="{E4285FF3-6679-B841-B3FF-544588AE1659}"/>
                </a:ext>
              </a:extLst>
            </p:cNvPr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</a:p>
          </p:txBody>
        </p:sp>
      </p:grpSp>
      <p:grpSp>
        <p:nvGrpSpPr>
          <p:cNvPr id="97" name="Shape 2899">
            <a:extLst>
              <a:ext uri="{FF2B5EF4-FFF2-40B4-BE49-F238E27FC236}">
                <a16:creationId xmlns:a16="http://schemas.microsoft.com/office/drawing/2014/main" id="{2F03FBB3-05AE-6E44-B87F-7CCA4599611B}"/>
              </a:ext>
            </a:extLst>
          </p:cNvPr>
          <p:cNvGrpSpPr/>
          <p:nvPr/>
        </p:nvGrpSpPr>
        <p:grpSpPr>
          <a:xfrm>
            <a:off x="127614" y="3243764"/>
            <a:ext cx="407599" cy="510000"/>
            <a:chOff x="1664075" y="1398150"/>
            <a:chExt cx="305699" cy="382499"/>
          </a:xfrm>
        </p:grpSpPr>
        <p:sp>
          <p:nvSpPr>
            <p:cNvPr id="98" name="Shape 2900">
              <a:extLst>
                <a:ext uri="{FF2B5EF4-FFF2-40B4-BE49-F238E27FC236}">
                  <a16:creationId xmlns:a16="http://schemas.microsoft.com/office/drawing/2014/main" id="{3E83F0B2-52C3-1C4C-A3C2-D66F17CE013F}"/>
                </a:ext>
              </a:extLst>
            </p:cNvPr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DEDEDE"/>
            </a:solidFill>
            <a:ln w="9525" cap="flat" cmpd="sng">
              <a:solidFill>
                <a:srgbClr val="DEDE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2901">
              <a:extLst>
                <a:ext uri="{FF2B5EF4-FFF2-40B4-BE49-F238E27FC236}">
                  <a16:creationId xmlns:a16="http://schemas.microsoft.com/office/drawing/2014/main" id="{A1C5A2B4-B203-CD4D-97B6-043C0C6CDDFE}"/>
                </a:ext>
              </a:extLst>
            </p:cNvPr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</a:p>
          </p:txBody>
        </p:sp>
      </p:grpSp>
      <p:grpSp>
        <p:nvGrpSpPr>
          <p:cNvPr id="100" name="Shape 2902">
            <a:extLst>
              <a:ext uri="{FF2B5EF4-FFF2-40B4-BE49-F238E27FC236}">
                <a16:creationId xmlns:a16="http://schemas.microsoft.com/office/drawing/2014/main" id="{0F9AA277-69F9-2E44-B1D0-F531501E66EA}"/>
              </a:ext>
            </a:extLst>
          </p:cNvPr>
          <p:cNvGrpSpPr/>
          <p:nvPr/>
        </p:nvGrpSpPr>
        <p:grpSpPr>
          <a:xfrm>
            <a:off x="127614" y="4401082"/>
            <a:ext cx="407599" cy="510000"/>
            <a:chOff x="1664075" y="1398150"/>
            <a:chExt cx="305699" cy="382499"/>
          </a:xfrm>
        </p:grpSpPr>
        <p:sp>
          <p:nvSpPr>
            <p:cNvPr id="101" name="Shape 2903">
              <a:extLst>
                <a:ext uri="{FF2B5EF4-FFF2-40B4-BE49-F238E27FC236}">
                  <a16:creationId xmlns:a16="http://schemas.microsoft.com/office/drawing/2014/main" id="{3F6E02CA-1A95-6F40-B682-5FA9510354EC}"/>
                </a:ext>
              </a:extLst>
            </p:cNvPr>
            <p:cNvSpPr/>
            <p:nvPr/>
          </p:nvSpPr>
          <p:spPr>
            <a:xfrm>
              <a:off x="1664075" y="1454350"/>
              <a:ext cx="288000" cy="288000"/>
            </a:xfrm>
            <a:prstGeom prst="ellipse">
              <a:avLst/>
            </a:prstGeom>
            <a:solidFill>
              <a:srgbClr val="DEDEDE"/>
            </a:solidFill>
            <a:ln w="9525" cap="flat" cmpd="sng">
              <a:solidFill>
                <a:srgbClr val="DEDEDE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2904">
              <a:extLst>
                <a:ext uri="{FF2B5EF4-FFF2-40B4-BE49-F238E27FC236}">
                  <a16:creationId xmlns:a16="http://schemas.microsoft.com/office/drawing/2014/main" id="{DC3A639B-6D62-5A49-990E-8A5EFADB7BBA}"/>
                </a:ext>
              </a:extLst>
            </p:cNvPr>
            <p:cNvSpPr txBox="1"/>
            <p:nvPr/>
          </p:nvSpPr>
          <p:spPr>
            <a:xfrm>
              <a:off x="1664075" y="1398150"/>
              <a:ext cx="305699" cy="382499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t" anchorCtr="0">
              <a:noAutofit/>
            </a:bodyPr>
            <a:lstStyle/>
            <a:p>
              <a:pPr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</a:p>
          </p:txBody>
        </p:sp>
      </p:grpSp>
      <p:sp>
        <p:nvSpPr>
          <p:cNvPr id="103" name="Shape 2905">
            <a:extLst>
              <a:ext uri="{FF2B5EF4-FFF2-40B4-BE49-F238E27FC236}">
                <a16:creationId xmlns:a16="http://schemas.microsoft.com/office/drawing/2014/main" id="{AE463915-7206-D74A-83EA-BA7F05A8E802}"/>
              </a:ext>
            </a:extLst>
          </p:cNvPr>
          <p:cNvSpPr txBox="1"/>
          <p:nvPr/>
        </p:nvSpPr>
        <p:spPr>
          <a:xfrm>
            <a:off x="690433" y="1806288"/>
            <a:ext cx="2796456" cy="81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sz="2400" dirty="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Summon invoked with authenticated identity</a:t>
            </a:r>
          </a:p>
        </p:txBody>
      </p:sp>
      <p:sp>
        <p:nvSpPr>
          <p:cNvPr id="104" name="Shape 2906">
            <a:extLst>
              <a:ext uri="{FF2B5EF4-FFF2-40B4-BE49-F238E27FC236}">
                <a16:creationId xmlns:a16="http://schemas.microsoft.com/office/drawing/2014/main" id="{42F348EA-E1BA-1547-A4D7-543ECDC9F22C}"/>
              </a:ext>
            </a:extLst>
          </p:cNvPr>
          <p:cNvSpPr txBox="1"/>
          <p:nvPr/>
        </p:nvSpPr>
        <p:spPr>
          <a:xfrm>
            <a:off x="690431" y="3112695"/>
            <a:ext cx="2796456" cy="8131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sz="240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Summon fetches secrets using identity</a:t>
            </a:r>
          </a:p>
        </p:txBody>
      </p:sp>
      <p:sp>
        <p:nvSpPr>
          <p:cNvPr id="105" name="Shape 2907">
            <a:extLst>
              <a:ext uri="{FF2B5EF4-FFF2-40B4-BE49-F238E27FC236}">
                <a16:creationId xmlns:a16="http://schemas.microsoft.com/office/drawing/2014/main" id="{09BD5F71-5775-0247-80CA-4D25139C1522}"/>
              </a:ext>
            </a:extLst>
          </p:cNvPr>
          <p:cNvSpPr txBox="1"/>
          <p:nvPr/>
        </p:nvSpPr>
        <p:spPr>
          <a:xfrm>
            <a:off x="745166" y="4401082"/>
            <a:ext cx="2796456" cy="10655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>
              <a:buSzPct val="25000"/>
            </a:pPr>
            <a:r>
              <a:rPr lang="en-US" sz="2400">
                <a:solidFill>
                  <a:srgbClr val="343434"/>
                </a:solidFill>
                <a:latin typeface="Calibri"/>
                <a:ea typeface="Calibri"/>
                <a:cs typeface="Calibri"/>
                <a:sym typeface="Calibri"/>
              </a:rPr>
              <a:t>Processes launched with secrets in environment</a:t>
            </a:r>
          </a:p>
        </p:txBody>
      </p:sp>
      <p:pic>
        <p:nvPicPr>
          <p:cNvPr id="106" name="Shape 2875" descr="machine-identity-cybrgreen.png">
            <a:extLst>
              <a:ext uri="{FF2B5EF4-FFF2-40B4-BE49-F238E27FC236}">
                <a16:creationId xmlns:a16="http://schemas.microsoft.com/office/drawing/2014/main" id="{90EC6491-63BD-1349-A564-977DABA1A813}"/>
              </a:ext>
            </a:extLst>
          </p:cNvPr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980" y="1635845"/>
            <a:ext cx="878771" cy="8802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4B264434-08A3-2642-9D5E-D3576862A06A}"/>
              </a:ext>
            </a:extLst>
          </p:cNvPr>
          <p:cNvSpPr txBox="1"/>
          <p:nvPr/>
        </p:nvSpPr>
        <p:spPr>
          <a:xfrm>
            <a:off x="448940" y="5929333"/>
            <a:ext cx="5618643" cy="369332"/>
          </a:xfrm>
          <a:prstGeom prst="rect">
            <a:avLst/>
          </a:prstGeom>
          <a:solidFill>
            <a:srgbClr val="FFFFFF"/>
          </a:solidFill>
          <a:ln>
            <a:solidFill>
              <a:srgbClr val="22498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rPr>
              <a:t>Learn more at: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https://cyberark.github.io/summon/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06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332493" y="1991763"/>
            <a:ext cx="6787081" cy="4083159"/>
            <a:chOff x="5661622" y="2141096"/>
            <a:chExt cx="6457950" cy="3933825"/>
          </a:xfrm>
        </p:grpSpPr>
        <p:grpSp>
          <p:nvGrpSpPr>
            <p:cNvPr id="13" name="Group 12"/>
            <p:cNvGrpSpPr/>
            <p:nvPr/>
          </p:nvGrpSpPr>
          <p:grpSpPr>
            <a:xfrm>
              <a:off x="5661622" y="2141096"/>
              <a:ext cx="6457950" cy="3933825"/>
              <a:chOff x="5661622" y="2141096"/>
              <a:chExt cx="6457950" cy="3933825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1622" y="2141096"/>
                <a:ext cx="6457950" cy="393382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45978" y="4372824"/>
                <a:ext cx="930675" cy="838530"/>
              </a:xfrm>
              <a:prstGeom prst="rect">
                <a:avLst/>
              </a:prstGeom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11904" y="3125463"/>
              <a:ext cx="610015" cy="863406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Utilize recommended best practices with </a:t>
            </a:r>
            <a:r>
              <a:rPr lang="en-US" dirty="0" err="1"/>
              <a:t>jenkins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Jenkins Pipelines to your advantage</a:t>
            </a:r>
          </a:p>
          <a:p>
            <a:r>
              <a:rPr lang="en-US" dirty="0"/>
              <a:t>Ephemeral Jenkins Slaves (Executors) via Docker</a:t>
            </a:r>
          </a:p>
          <a:p>
            <a:pPr lvl="1"/>
            <a:r>
              <a:rPr lang="en-US" dirty="0"/>
              <a:t>Utilize Kubernetes or OpenShift as much as possible</a:t>
            </a:r>
          </a:p>
          <a:p>
            <a:pPr lvl="2"/>
            <a:r>
              <a:rPr lang="en-US" dirty="0"/>
              <a:t>This allows for attribute-based authentication, no secret zero!</a:t>
            </a:r>
          </a:p>
          <a:p>
            <a:pPr lvl="1"/>
            <a:r>
              <a:rPr lang="en-US" dirty="0"/>
              <a:t>Establish Machine Identity on Ephemeral Nodes</a:t>
            </a:r>
          </a:p>
          <a:p>
            <a:r>
              <a:rPr lang="en-US" dirty="0"/>
              <a:t>Use Credentials Plugin for Secure Secrets Delivery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Orchestrating the Pipeline</a:t>
            </a:r>
          </a:p>
        </p:txBody>
      </p:sp>
      <p:pic>
        <p:nvPicPr>
          <p:cNvPr id="1025" name="Picture 1" descr="page1image46981248">
            <a:extLst>
              <a:ext uri="{FF2B5EF4-FFF2-40B4-BE49-F238E27FC236}">
                <a16:creationId xmlns:a16="http://schemas.microsoft.com/office/drawing/2014/main" id="{589C7FF8-8369-8840-85CA-9008F81E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794" y="3755550"/>
            <a:ext cx="4816699" cy="220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7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4605" y="3023575"/>
            <a:ext cx="6654628" cy="832600"/>
          </a:xfrm>
        </p:spPr>
        <p:txBody>
          <a:bodyPr/>
          <a:lstStyle/>
          <a:p>
            <a:r>
              <a:rPr lang="en-US" sz="4800" dirty="0"/>
              <a:t>Credential Providers</a:t>
            </a:r>
          </a:p>
        </p:txBody>
      </p:sp>
    </p:spTree>
    <p:extLst>
      <p:ext uri="{BB962C8B-B14F-4D97-AF65-F5344CB8AC3E}">
        <p14:creationId xmlns:p14="http://schemas.microsoft.com/office/powerpoint/2010/main" val="30639985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Credential Provider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1292" y="2649390"/>
            <a:ext cx="2040017" cy="355444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CyberArk Vault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4104" t="5534" r="5450"/>
          <a:stretch/>
        </p:blipFill>
        <p:spPr>
          <a:xfrm>
            <a:off x="8813032" y="1643862"/>
            <a:ext cx="976537" cy="9909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745" y="3148012"/>
            <a:ext cx="4147465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032045" y="5336503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System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735632" y="1683302"/>
            <a:ext cx="1037885" cy="970148"/>
            <a:chOff x="8737862" y="1606567"/>
            <a:chExt cx="1133953" cy="1059947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9528" y="1631837"/>
              <a:ext cx="1022287" cy="103467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7862" y="1606567"/>
              <a:ext cx="583573" cy="351022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7" name="TextBox 26"/>
          <p:cNvSpPr txBox="1"/>
          <p:nvPr/>
        </p:nvSpPr>
        <p:spPr>
          <a:xfrm>
            <a:off x="3554596" y="2691784"/>
            <a:ext cx="3250280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Credential Provider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23" y="4768028"/>
            <a:ext cx="518633" cy="491807"/>
          </a:xfrm>
          <a:prstGeom prst="rect">
            <a:avLst/>
          </a:prstGeom>
        </p:spPr>
      </p:pic>
      <p:sp>
        <p:nvSpPr>
          <p:cNvPr id="30" name="code without password"/>
          <p:cNvSpPr>
            <a:spLocks noChangeArrowheads="1"/>
          </p:cNvSpPr>
          <p:nvPr/>
        </p:nvSpPr>
        <p:spPr bwMode="auto">
          <a:xfrm>
            <a:off x="4451980" y="3482960"/>
            <a:ext cx="3736564" cy="1181086"/>
          </a:xfrm>
          <a:prstGeom prst="rect">
            <a:avLst/>
          </a:prstGeom>
          <a:solidFill>
            <a:schemeClr val="bg1"/>
          </a:solidFill>
          <a:ln w="28575">
            <a:solidFill>
              <a:srgbClr val="52B72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GetUserName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GetPassword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GetHost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73517" y="2258300"/>
            <a:ext cx="2846881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717563" y="1609409"/>
            <a:ext cx="957308" cy="496329"/>
            <a:chOff x="4067125" y="1709425"/>
            <a:chExt cx="4537916" cy="49632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4067125" y="2098493"/>
              <a:ext cx="4537916" cy="0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801147" y="1709425"/>
              <a:ext cx="1038230" cy="49632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b="1" dirty="0"/>
                <a:t>SDK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623" y="4755378"/>
            <a:ext cx="501612" cy="504457"/>
          </a:xfrm>
          <a:prstGeom prst="rect">
            <a:avLst/>
          </a:prstGeom>
        </p:spPr>
      </p:pic>
      <p:pic>
        <p:nvPicPr>
          <p:cNvPr id="42" name="Picture 2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9573" y="4268928"/>
            <a:ext cx="518756" cy="432946"/>
          </a:xfrm>
          <a:prstGeom prst="rect">
            <a:avLst/>
          </a:prstGeom>
          <a:noFill/>
        </p:spPr>
      </p:pic>
      <p:cxnSp>
        <p:nvCxnSpPr>
          <p:cNvPr id="35" name="Straight Arrow Connector 34"/>
          <p:cNvCxnSpPr/>
          <p:nvPr/>
        </p:nvCxnSpPr>
        <p:spPr>
          <a:xfrm>
            <a:off x="5773517" y="1987971"/>
            <a:ext cx="2846881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3691723" y="2258300"/>
            <a:ext cx="983148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43983" y="2691784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>
            <p:custDataLst>
              <p:tags r:id="rId2"/>
            </p:custDataLst>
          </p:nvPr>
        </p:nvSpPr>
        <p:spPr>
          <a:xfrm>
            <a:off x="2104745" y="1364647"/>
            <a:ext cx="4147465" cy="176215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931" y="1727604"/>
            <a:ext cx="975665" cy="814277"/>
          </a:xfrm>
          <a:prstGeom prst="rect">
            <a:avLst/>
          </a:prstGeom>
          <a:noFill/>
        </p:spPr>
      </p:pic>
      <p:sp>
        <p:nvSpPr>
          <p:cNvPr id="29" name="Right Arrow 28"/>
          <p:cNvSpPr/>
          <p:nvPr/>
        </p:nvSpPr>
        <p:spPr>
          <a:xfrm rot="5400000">
            <a:off x="2489723" y="3387876"/>
            <a:ext cx="1114191" cy="348107"/>
          </a:xfrm>
          <a:prstGeom prst="rightArrow">
            <a:avLst/>
          </a:prstGeom>
          <a:solidFill>
            <a:srgbClr val="52B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48" y="1677194"/>
            <a:ext cx="534133" cy="321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681" y="1670841"/>
            <a:ext cx="534133" cy="32128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156" y="1668823"/>
            <a:ext cx="534133" cy="3212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/>
          <p:cNvSpPr/>
          <p:nvPr/>
        </p:nvSpPr>
        <p:spPr>
          <a:xfrm>
            <a:off x="3880817" y="5064778"/>
            <a:ext cx="54516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6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In case a network outage should occur, credentials will always be available from the secure local cache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90D70A2-BC6E-4444-BA44-4BFB80ED373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548" y="2238813"/>
            <a:ext cx="419139" cy="47557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6C0D3D9-4586-E64F-820C-D68CD4594EA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031" y="2217501"/>
            <a:ext cx="419139" cy="4755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B8E4744-3676-794B-A274-1CEC3769A5DB}"/>
              </a:ext>
            </a:extLst>
          </p:cNvPr>
          <p:cNvSpPr/>
          <p:nvPr/>
        </p:nvSpPr>
        <p:spPr>
          <a:xfrm>
            <a:off x="275359" y="776048"/>
            <a:ext cx="333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 performance and availability</a:t>
            </a:r>
          </a:p>
        </p:txBody>
      </p:sp>
    </p:spTree>
    <p:extLst>
      <p:ext uri="{BB962C8B-B14F-4D97-AF65-F5344CB8AC3E}">
        <p14:creationId xmlns:p14="http://schemas.microsoft.com/office/powerpoint/2010/main" val="248221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07995 4.44444E-6 C -0.11589 4.44444E-6 -0.1599 0.11782 -0.1599 0.21342 L -0.1599 0.42708 " pathEditMode="relative" rAng="0" ptsTypes="AAAA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7995 1.85185E-6 C -0.11589 1.85185E-6 -0.1599 0.11782 -0.1599 0.21342 L -0.1599 0.42708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33333E-6 L -0.07995 3.33333E-6 C -0.11589 3.33333E-6 -0.1599 0.11782 -0.1599 0.21342 L -0.1599 0.42708 " pathEditMode="relative" rAng="0" ptsTypes="AAAA">
                                      <p:cBhvr>
                                        <p:cTn id="5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5" y="2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9852" y="327666"/>
            <a:ext cx="11544822" cy="402352"/>
          </a:xfrm>
        </p:spPr>
        <p:txBody>
          <a:bodyPr>
            <a:normAutofit fontScale="90000"/>
          </a:bodyPr>
          <a:lstStyle/>
          <a:p>
            <a:r>
              <a:rPr lang="en-US" dirty="0"/>
              <a:t>Central Credential Provider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81292" y="5330782"/>
            <a:ext cx="2040017" cy="355444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CyberArk Vault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/>
          <a:srcRect l="4104" t="5534" r="5450"/>
          <a:stretch/>
        </p:blipFill>
        <p:spPr>
          <a:xfrm>
            <a:off x="8813032" y="4268928"/>
            <a:ext cx="976537" cy="9909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5" y="1625857"/>
            <a:ext cx="1332273" cy="9908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04854" y="2693349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1533" y="5336503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System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9528" y="1631837"/>
            <a:ext cx="1022287" cy="10346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62" y="1606567"/>
            <a:ext cx="583573" cy="35102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7" name="TextBox 26"/>
          <p:cNvSpPr txBox="1"/>
          <p:nvPr/>
        </p:nvSpPr>
        <p:spPr>
          <a:xfrm>
            <a:off x="7728732" y="2691784"/>
            <a:ext cx="3250280" cy="355444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 Credential Provider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211" y="4768028"/>
            <a:ext cx="518633" cy="491807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 rot="5400000">
            <a:off x="2630197" y="3448861"/>
            <a:ext cx="992221" cy="348107"/>
          </a:xfrm>
          <a:prstGeom prst="rightArrow">
            <a:avLst/>
          </a:prstGeom>
          <a:solidFill>
            <a:srgbClr val="52B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de without password"/>
          <p:cNvSpPr>
            <a:spLocks noChangeArrowheads="1"/>
          </p:cNvSpPr>
          <p:nvPr/>
        </p:nvSpPr>
        <p:spPr bwMode="auto">
          <a:xfrm>
            <a:off x="4310567" y="2748664"/>
            <a:ext cx="3736564" cy="1181086"/>
          </a:xfrm>
          <a:prstGeom prst="rect">
            <a:avLst/>
          </a:prstGeom>
          <a:solidFill>
            <a:schemeClr val="bg1"/>
          </a:solidFill>
          <a:ln w="28575">
            <a:solidFill>
              <a:srgbClr val="52B72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GetUserName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GetPassword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GetHost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9140763" y="3122543"/>
            <a:ext cx="4300" cy="99456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4067125" y="1609409"/>
            <a:ext cx="4537911" cy="496329"/>
            <a:chOff x="4067125" y="1709425"/>
            <a:chExt cx="4537911" cy="496329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4067125" y="2098493"/>
              <a:ext cx="4537911" cy="15992"/>
            </a:xfrm>
            <a:prstGeom prst="straightConnector1">
              <a:avLst/>
            </a:prstGeom>
            <a:ln>
              <a:solidFill>
                <a:schemeClr val="accent1"/>
              </a:solidFill>
              <a:prstDash val="sysDash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801147" y="1709425"/>
              <a:ext cx="1038230" cy="496329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pPr algn="ctr"/>
              <a:r>
                <a:rPr lang="en-US" b="1" dirty="0"/>
                <a:t>HTTPS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111" y="4755378"/>
            <a:ext cx="501612" cy="504457"/>
          </a:xfrm>
          <a:prstGeom prst="rect">
            <a:avLst/>
          </a:prstGeom>
        </p:spPr>
      </p:pic>
      <p:pic>
        <p:nvPicPr>
          <p:cNvPr id="42" name="Picture 2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69061" y="4268928"/>
            <a:ext cx="518756" cy="432946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>
            <a:off x="4013131" y="4275998"/>
            <a:ext cx="4331435" cy="1714463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rIns="182880" rtlCol="0" anchor="ctr"/>
          <a:lstStyle/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Agentless, web service-based application secrets management solution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Eliminates risk from hard-coded application credentials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Platform agnostic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Alleviates deployment overhead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62" y="2179690"/>
            <a:ext cx="419139" cy="47557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rot="10800000" flipH="1">
            <a:off x="9453796" y="3118174"/>
            <a:ext cx="4300" cy="99456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>
            <a:off x="4036990" y="2256052"/>
            <a:ext cx="4537911" cy="15992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2F2094C-EF0E-EF45-942C-BBB865741538}"/>
              </a:ext>
            </a:extLst>
          </p:cNvPr>
          <p:cNvSpPr txBox="1"/>
          <p:nvPr/>
        </p:nvSpPr>
        <p:spPr>
          <a:xfrm>
            <a:off x="310243" y="3192236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2701323-5589-1643-96DE-6D52406DF08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862" y="4855203"/>
            <a:ext cx="419139" cy="4755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B568786-79FF-3B48-97F5-D3B3C14C5816}"/>
              </a:ext>
            </a:extLst>
          </p:cNvPr>
          <p:cNvSpPr/>
          <p:nvPr/>
        </p:nvSpPr>
        <p:spPr>
          <a:xfrm>
            <a:off x="281654" y="782223"/>
            <a:ext cx="315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Centralized, agentless approach</a:t>
            </a:r>
          </a:p>
        </p:txBody>
      </p:sp>
    </p:spTree>
    <p:extLst>
      <p:ext uri="{BB962C8B-B14F-4D97-AF65-F5344CB8AC3E}">
        <p14:creationId xmlns:p14="http://schemas.microsoft.com/office/powerpoint/2010/main" val="161540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8538E-7928-D947-A82E-DA932E1E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726D18-E31D-BA45-AFFD-3397A608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Admin Scripts with PSM &amp; Credential Provider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69AB6E-97AD-DD4A-8E46-88B4FEACD086}"/>
              </a:ext>
            </a:extLst>
          </p:cNvPr>
          <p:cNvGrpSpPr/>
          <p:nvPr/>
        </p:nvGrpSpPr>
        <p:grpSpPr>
          <a:xfrm>
            <a:off x="793873" y="3465332"/>
            <a:ext cx="908793" cy="1684466"/>
            <a:chOff x="772608" y="2372197"/>
            <a:chExt cx="908793" cy="1684466"/>
          </a:xfrm>
        </p:grpSpPr>
        <p:pic>
          <p:nvPicPr>
            <p:cNvPr id="91" name="תמונה 6">
              <a:extLst>
                <a:ext uri="{FF2B5EF4-FFF2-40B4-BE49-F238E27FC236}">
                  <a16:creationId xmlns:a16="http://schemas.microsoft.com/office/drawing/2014/main" id="{A49D6E8F-36A8-0F4B-8319-269DC46F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028" y="2372197"/>
              <a:ext cx="856373" cy="93977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0B919C6-73CA-1B4A-A0E3-945E48E74361}"/>
                </a:ext>
              </a:extLst>
            </p:cNvPr>
            <p:cNvSpPr/>
            <p:nvPr/>
          </p:nvSpPr>
          <p:spPr>
            <a:xfrm>
              <a:off x="772608" y="3687331"/>
              <a:ext cx="888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Admins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397443F-536F-3446-8DB1-CF7F666857A8}"/>
              </a:ext>
            </a:extLst>
          </p:cNvPr>
          <p:cNvGrpSpPr/>
          <p:nvPr/>
        </p:nvGrpSpPr>
        <p:grpSpPr>
          <a:xfrm>
            <a:off x="2857791" y="3300398"/>
            <a:ext cx="856374" cy="1851408"/>
            <a:chOff x="2041588" y="2458558"/>
            <a:chExt cx="856374" cy="18514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1B1CEB-7DE9-8247-AFDC-52F78F587063}"/>
                </a:ext>
              </a:extLst>
            </p:cNvPr>
            <p:cNvGrpSpPr/>
            <p:nvPr/>
          </p:nvGrpSpPr>
          <p:grpSpPr>
            <a:xfrm>
              <a:off x="2041588" y="2458558"/>
              <a:ext cx="856374" cy="1348754"/>
              <a:chOff x="6066378" y="-1044022"/>
              <a:chExt cx="1555341" cy="2449599"/>
            </a:xfrm>
          </p:grpSpPr>
          <p:sp>
            <p:nvSpPr>
              <p:cNvPr id="15" name="AutoShape 89">
                <a:extLst>
                  <a:ext uri="{FF2B5EF4-FFF2-40B4-BE49-F238E27FC236}">
                    <a16:creationId xmlns:a16="http://schemas.microsoft.com/office/drawing/2014/main" id="{375E67D6-1A2B-064F-AF6F-DA75A52C079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066378" y="-1044022"/>
                <a:ext cx="1555341" cy="2396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" name="Freeform 95">
                <a:extLst>
                  <a:ext uri="{FF2B5EF4-FFF2-40B4-BE49-F238E27FC236}">
                    <a16:creationId xmlns:a16="http://schemas.microsoft.com/office/drawing/2014/main" id="{B0D48429-5FE3-2143-AC65-5C2773542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3268" y="247871"/>
                <a:ext cx="597819" cy="48129"/>
              </a:xfrm>
              <a:custGeom>
                <a:avLst/>
                <a:gdLst>
                  <a:gd name="T0" fmla="*/ 129 w 129"/>
                  <a:gd name="T1" fmla="*/ 7 h 10"/>
                  <a:gd name="T2" fmla="*/ 127 w 129"/>
                  <a:gd name="T3" fmla="*/ 10 h 10"/>
                  <a:gd name="T4" fmla="*/ 2 w 129"/>
                  <a:gd name="T5" fmla="*/ 10 h 10"/>
                  <a:gd name="T6" fmla="*/ 0 w 129"/>
                  <a:gd name="T7" fmla="*/ 7 h 10"/>
                  <a:gd name="T8" fmla="*/ 0 w 129"/>
                  <a:gd name="T9" fmla="*/ 2 h 10"/>
                  <a:gd name="T10" fmla="*/ 2 w 129"/>
                  <a:gd name="T11" fmla="*/ 0 h 10"/>
                  <a:gd name="T12" fmla="*/ 127 w 129"/>
                  <a:gd name="T13" fmla="*/ 0 h 10"/>
                  <a:gd name="T14" fmla="*/ 129 w 129"/>
                  <a:gd name="T15" fmla="*/ 2 h 10"/>
                  <a:gd name="T16" fmla="*/ 129 w 129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0">
                    <a:moveTo>
                      <a:pt x="129" y="7"/>
                    </a:moveTo>
                    <a:cubicBezTo>
                      <a:pt x="129" y="9"/>
                      <a:pt x="128" y="10"/>
                      <a:pt x="127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0"/>
                      <a:pt x="129" y="1"/>
                      <a:pt x="129" y="2"/>
                    </a:cubicBezTo>
                    <a:lnTo>
                      <a:pt x="129" y="7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386AF93-F03E-044C-B4A2-5A8E24DD31F0}"/>
                  </a:ext>
                </a:extLst>
              </p:cNvPr>
              <p:cNvGrpSpPr/>
              <p:nvPr/>
            </p:nvGrpSpPr>
            <p:grpSpPr>
              <a:xfrm>
                <a:off x="6362752" y="207340"/>
                <a:ext cx="922058" cy="696608"/>
                <a:chOff x="6362752" y="207340"/>
                <a:chExt cx="922058" cy="696608"/>
              </a:xfrm>
            </p:grpSpPr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12A0F5EF-AD03-5349-B454-77911EC84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62752" y="207340"/>
                  <a:ext cx="922058" cy="696608"/>
                </a:xfrm>
                <a:custGeom>
                  <a:avLst/>
                  <a:gdLst>
                    <a:gd name="connsiteX0" fmla="*/ 64128 w 922058"/>
                    <a:gd name="connsiteY0" fmla="*/ 116523 h 696608"/>
                    <a:gd name="connsiteX1" fmla="*/ 45598 w 922058"/>
                    <a:gd name="connsiteY1" fmla="*/ 139600 h 696608"/>
                    <a:gd name="connsiteX2" fmla="*/ 45598 w 922058"/>
                    <a:gd name="connsiteY2" fmla="*/ 638067 h 696608"/>
                    <a:gd name="connsiteX3" fmla="*/ 64128 w 922058"/>
                    <a:gd name="connsiteY3" fmla="*/ 661144 h 696608"/>
                    <a:gd name="connsiteX4" fmla="*/ 865534 w 922058"/>
                    <a:gd name="connsiteY4" fmla="*/ 661144 h 696608"/>
                    <a:gd name="connsiteX5" fmla="*/ 884063 w 922058"/>
                    <a:gd name="connsiteY5" fmla="*/ 638067 h 696608"/>
                    <a:gd name="connsiteX6" fmla="*/ 884063 w 922058"/>
                    <a:gd name="connsiteY6" fmla="*/ 139600 h 696608"/>
                    <a:gd name="connsiteX7" fmla="*/ 865534 w 922058"/>
                    <a:gd name="connsiteY7" fmla="*/ 116523 h 696608"/>
                    <a:gd name="connsiteX8" fmla="*/ 64128 w 922058"/>
                    <a:gd name="connsiteY8" fmla="*/ 116523 h 696608"/>
                    <a:gd name="connsiteX9" fmla="*/ 64869 w 922058"/>
                    <a:gd name="connsiteY9" fmla="*/ 0 h 696608"/>
                    <a:gd name="connsiteX10" fmla="*/ 852556 w 922058"/>
                    <a:gd name="connsiteY10" fmla="*/ 0 h 696608"/>
                    <a:gd name="connsiteX11" fmla="*/ 922058 w 922058"/>
                    <a:gd name="connsiteY11" fmla="*/ 64586 h 696608"/>
                    <a:gd name="connsiteX12" fmla="*/ 922058 w 922058"/>
                    <a:gd name="connsiteY12" fmla="*/ 622795 h 696608"/>
                    <a:gd name="connsiteX13" fmla="*/ 852556 w 922058"/>
                    <a:gd name="connsiteY13" fmla="*/ 696608 h 696608"/>
                    <a:gd name="connsiteX14" fmla="*/ 74136 w 922058"/>
                    <a:gd name="connsiteY14" fmla="*/ 696608 h 696608"/>
                    <a:gd name="connsiteX15" fmla="*/ 0 w 922058"/>
                    <a:gd name="connsiteY15" fmla="*/ 622795 h 696608"/>
                    <a:gd name="connsiteX16" fmla="*/ 0 w 922058"/>
                    <a:gd name="connsiteY16" fmla="*/ 55360 h 696608"/>
                    <a:gd name="connsiteX17" fmla="*/ 64869 w 922058"/>
                    <a:gd name="connsiteY17" fmla="*/ 0 h 69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22058" h="696608">
                      <a:moveTo>
                        <a:pt x="64128" y="116523"/>
                      </a:moveTo>
                      <a:cubicBezTo>
                        <a:pt x="54863" y="116523"/>
                        <a:pt x="45598" y="125754"/>
                        <a:pt x="45598" y="139600"/>
                      </a:cubicBezTo>
                      <a:cubicBezTo>
                        <a:pt x="45598" y="139600"/>
                        <a:pt x="45598" y="139600"/>
                        <a:pt x="45598" y="638067"/>
                      </a:cubicBezTo>
                      <a:cubicBezTo>
                        <a:pt x="45598" y="651913"/>
                        <a:pt x="54863" y="661144"/>
                        <a:pt x="64128" y="661144"/>
                      </a:cubicBezTo>
                      <a:cubicBezTo>
                        <a:pt x="64128" y="661144"/>
                        <a:pt x="64128" y="661144"/>
                        <a:pt x="865534" y="661144"/>
                      </a:cubicBezTo>
                      <a:cubicBezTo>
                        <a:pt x="874798" y="661144"/>
                        <a:pt x="884063" y="651913"/>
                        <a:pt x="884063" y="638067"/>
                      </a:cubicBezTo>
                      <a:lnTo>
                        <a:pt x="884063" y="139600"/>
                      </a:lnTo>
                      <a:cubicBezTo>
                        <a:pt x="884063" y="125754"/>
                        <a:pt x="874798" y="116523"/>
                        <a:pt x="865534" y="116523"/>
                      </a:cubicBezTo>
                      <a:cubicBezTo>
                        <a:pt x="865534" y="116523"/>
                        <a:pt x="865534" y="116523"/>
                        <a:pt x="64128" y="116523"/>
                      </a:cubicBezTo>
                      <a:close/>
                      <a:moveTo>
                        <a:pt x="64869" y="0"/>
                      </a:moveTo>
                      <a:cubicBezTo>
                        <a:pt x="852556" y="0"/>
                        <a:pt x="852556" y="0"/>
                        <a:pt x="852556" y="0"/>
                      </a:cubicBezTo>
                      <a:cubicBezTo>
                        <a:pt x="889624" y="0"/>
                        <a:pt x="922058" y="27680"/>
                        <a:pt x="922058" y="64586"/>
                      </a:cubicBezTo>
                      <a:cubicBezTo>
                        <a:pt x="922058" y="622795"/>
                        <a:pt x="922058" y="622795"/>
                        <a:pt x="922058" y="622795"/>
                      </a:cubicBezTo>
                      <a:cubicBezTo>
                        <a:pt x="922058" y="659702"/>
                        <a:pt x="889624" y="696608"/>
                        <a:pt x="852556" y="696608"/>
                      </a:cubicBezTo>
                      <a:lnTo>
                        <a:pt x="74136" y="696608"/>
                      </a:lnTo>
                      <a:cubicBezTo>
                        <a:pt x="32434" y="696608"/>
                        <a:pt x="0" y="659702"/>
                        <a:pt x="0" y="622795"/>
                      </a:cubicBezTo>
                      <a:cubicBezTo>
                        <a:pt x="0" y="55360"/>
                        <a:pt x="0" y="55360"/>
                        <a:pt x="0" y="55360"/>
                      </a:cubicBezTo>
                      <a:cubicBezTo>
                        <a:pt x="0" y="18453"/>
                        <a:pt x="23167" y="0"/>
                        <a:pt x="64869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Rectangle 97">
                  <a:extLst>
                    <a:ext uri="{FF2B5EF4-FFF2-40B4-BE49-F238E27FC236}">
                      <a16:creationId xmlns:a16="http://schemas.microsoft.com/office/drawing/2014/main" id="{B34CF0AC-1AFA-5F4E-927D-6B720A24C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59328"/>
                  <a:ext cx="10132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Rectangle 98">
                  <a:extLst>
                    <a:ext uri="{FF2B5EF4-FFF2-40B4-BE49-F238E27FC236}">
                      <a16:creationId xmlns:a16="http://schemas.microsoft.com/office/drawing/2014/main" id="{D45E8860-EFFF-1145-BC9F-61BAAEF8C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6996" y="453056"/>
                  <a:ext cx="9625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Rectangle 99">
                  <a:extLst>
                    <a:ext uri="{FF2B5EF4-FFF2-40B4-BE49-F238E27FC236}">
                      <a16:creationId xmlns:a16="http://schemas.microsoft.com/office/drawing/2014/main" id="{C7542E1F-59F8-0E4A-AAF4-50E689F84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53056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Rectangle 100">
                  <a:extLst>
                    <a:ext uri="{FF2B5EF4-FFF2-40B4-BE49-F238E27FC236}">
                      <a16:creationId xmlns:a16="http://schemas.microsoft.com/office/drawing/2014/main" id="{C8A0FC23-ABEC-3541-9E48-6B9E7DBC5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59328"/>
                  <a:ext cx="3546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Rectangle 101">
                  <a:extLst>
                    <a:ext uri="{FF2B5EF4-FFF2-40B4-BE49-F238E27FC236}">
                      <a16:creationId xmlns:a16="http://schemas.microsoft.com/office/drawing/2014/main" id="{8C2E50F9-20B8-2545-A7AE-D1B9BA967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Rectangle 102">
                  <a:extLst>
                    <a:ext uri="{FF2B5EF4-FFF2-40B4-BE49-F238E27FC236}">
                      <a16:creationId xmlns:a16="http://schemas.microsoft.com/office/drawing/2014/main" id="{F09361BF-F292-9545-BFAB-3555345D0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397327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Rectangle 103">
                  <a:extLst>
                    <a:ext uri="{FF2B5EF4-FFF2-40B4-BE49-F238E27FC236}">
                      <a16:creationId xmlns:a16="http://schemas.microsoft.com/office/drawing/2014/main" id="{0A70F584-8F5B-2647-951E-4CCA4B8CD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25191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Rectangle 104">
                  <a:extLst>
                    <a:ext uri="{FF2B5EF4-FFF2-40B4-BE49-F238E27FC236}">
                      <a16:creationId xmlns:a16="http://schemas.microsoft.com/office/drawing/2014/main" id="{59C6ABFA-E3FB-2448-A5B5-C7A264115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25191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Rectangle 105">
                  <a:extLst>
                    <a:ext uri="{FF2B5EF4-FFF2-40B4-BE49-F238E27FC236}">
                      <a16:creationId xmlns:a16="http://schemas.microsoft.com/office/drawing/2014/main" id="{E88C7E8F-876B-224D-B8AD-7F58E29D3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25191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Rectangle 106">
                  <a:extLst>
                    <a:ext uri="{FF2B5EF4-FFF2-40B4-BE49-F238E27FC236}">
                      <a16:creationId xmlns:a16="http://schemas.microsoft.com/office/drawing/2014/main" id="{58EEE4D2-074D-8249-85F6-D4CEED037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25191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Rectangle 107">
                  <a:extLst>
                    <a:ext uri="{FF2B5EF4-FFF2-40B4-BE49-F238E27FC236}">
                      <a16:creationId xmlns:a16="http://schemas.microsoft.com/office/drawing/2014/main" id="{EDCF50B1-ACF6-0F4D-BA12-A155A752B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Rectangle 108">
                  <a:extLst>
                    <a:ext uri="{FF2B5EF4-FFF2-40B4-BE49-F238E27FC236}">
                      <a16:creationId xmlns:a16="http://schemas.microsoft.com/office/drawing/2014/main" id="{2977101C-E9C0-3A4F-ADAF-DB5E7CB74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Rectangle 109">
                  <a:extLst>
                    <a:ext uri="{FF2B5EF4-FFF2-40B4-BE49-F238E27FC236}">
                      <a16:creationId xmlns:a16="http://schemas.microsoft.com/office/drawing/2014/main" id="{0C99872C-89BB-1245-B508-E50DC7FC1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Rectangle 110">
                  <a:extLst>
                    <a:ext uri="{FF2B5EF4-FFF2-40B4-BE49-F238E27FC236}">
                      <a16:creationId xmlns:a16="http://schemas.microsoft.com/office/drawing/2014/main" id="{B29233F3-38A7-174F-97C8-0D53AE691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Rectangle 111">
                  <a:extLst>
                    <a:ext uri="{FF2B5EF4-FFF2-40B4-BE49-F238E27FC236}">
                      <a16:creationId xmlns:a16="http://schemas.microsoft.com/office/drawing/2014/main" id="{AC2886FC-D95F-E642-AFA6-9F7232C9B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59328"/>
                  <a:ext cx="169721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Rectangle 112">
                  <a:extLst>
                    <a:ext uri="{FF2B5EF4-FFF2-40B4-BE49-F238E27FC236}">
                      <a16:creationId xmlns:a16="http://schemas.microsoft.com/office/drawing/2014/main" id="{A235D693-3A21-9942-A975-14512F537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97327"/>
                  <a:ext cx="169721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Rectangle 113">
                  <a:extLst>
                    <a:ext uri="{FF2B5EF4-FFF2-40B4-BE49-F238E27FC236}">
                      <a16:creationId xmlns:a16="http://schemas.microsoft.com/office/drawing/2014/main" id="{A867D38D-420A-3B45-AF30-D4B322BA8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53056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Rectangle 114">
                  <a:extLst>
                    <a:ext uri="{FF2B5EF4-FFF2-40B4-BE49-F238E27FC236}">
                      <a16:creationId xmlns:a16="http://schemas.microsoft.com/office/drawing/2014/main" id="{5A5240A2-F808-F14B-84C0-A20C7F952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53056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Rectangle 115">
                  <a:extLst>
                    <a:ext uri="{FF2B5EF4-FFF2-40B4-BE49-F238E27FC236}">
                      <a16:creationId xmlns:a16="http://schemas.microsoft.com/office/drawing/2014/main" id="{41511413-3D00-F74E-A001-C1977D9F02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425191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Rectangle 116">
                  <a:extLst>
                    <a:ext uri="{FF2B5EF4-FFF2-40B4-BE49-F238E27FC236}">
                      <a16:creationId xmlns:a16="http://schemas.microsoft.com/office/drawing/2014/main" id="{F87DBB07-90FF-EF45-B392-D740EDFC5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72113"/>
                  <a:ext cx="35464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Rectangle 117">
                  <a:extLst>
                    <a:ext uri="{FF2B5EF4-FFF2-40B4-BE49-F238E27FC236}">
                      <a16:creationId xmlns:a16="http://schemas.microsoft.com/office/drawing/2014/main" id="{7C8EB65B-C5E9-9942-BCDE-C67167E2D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10109"/>
                  <a:ext cx="37998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Rectangle 118">
                  <a:extLst>
                    <a:ext uri="{FF2B5EF4-FFF2-40B4-BE49-F238E27FC236}">
                      <a16:creationId xmlns:a16="http://schemas.microsoft.com/office/drawing/2014/main" id="{1C04D6FA-4DFB-9B47-A84B-3293CC53E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10109"/>
                  <a:ext cx="45595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Rectangle 119">
                  <a:extLst>
                    <a:ext uri="{FF2B5EF4-FFF2-40B4-BE49-F238E27FC236}">
                      <a16:creationId xmlns:a16="http://schemas.microsoft.com/office/drawing/2014/main" id="{55B0B149-6AA7-B54F-830D-3A7268297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32908"/>
                  <a:ext cx="37998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Rectangle 120">
                  <a:extLst>
                    <a:ext uri="{FF2B5EF4-FFF2-40B4-BE49-F238E27FC236}">
                      <a16:creationId xmlns:a16="http://schemas.microsoft.com/office/drawing/2014/main" id="{DB24D4E8-2181-EA41-89CE-AFD530786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32908"/>
                  <a:ext cx="45595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Rectangle 121">
                  <a:extLst>
                    <a:ext uri="{FF2B5EF4-FFF2-40B4-BE49-F238E27FC236}">
                      <a16:creationId xmlns:a16="http://schemas.microsoft.com/office/drawing/2014/main" id="{4DCC2183-5C17-4F44-B6E9-C58E2FB0F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10109"/>
                  <a:ext cx="35464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Rectangle 122">
                  <a:extLst>
                    <a:ext uri="{FF2B5EF4-FFF2-40B4-BE49-F238E27FC236}">
                      <a16:creationId xmlns:a16="http://schemas.microsoft.com/office/drawing/2014/main" id="{3F6B3945-CA01-F44B-B631-9D33AC0595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572113"/>
                  <a:ext cx="169721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Rectangle 123">
                  <a:extLst>
                    <a:ext uri="{FF2B5EF4-FFF2-40B4-BE49-F238E27FC236}">
                      <a16:creationId xmlns:a16="http://schemas.microsoft.com/office/drawing/2014/main" id="{122902C5-8D8B-B44D-8BE1-968C052D4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Rectangle 124">
                  <a:extLst>
                    <a:ext uri="{FF2B5EF4-FFF2-40B4-BE49-F238E27FC236}">
                      <a16:creationId xmlns:a16="http://schemas.microsoft.com/office/drawing/2014/main" id="{6600087B-ACAA-894B-BA2B-5F70B3FAB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610109"/>
                  <a:ext cx="164652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Rectangle 125">
                  <a:extLst>
                    <a:ext uri="{FF2B5EF4-FFF2-40B4-BE49-F238E27FC236}">
                      <a16:creationId xmlns:a16="http://schemas.microsoft.com/office/drawing/2014/main" id="{C8F15248-271B-1D49-9826-21EE6CC81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8436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Rectangle 126">
                  <a:extLst>
                    <a:ext uri="{FF2B5EF4-FFF2-40B4-BE49-F238E27FC236}">
                      <a16:creationId xmlns:a16="http://schemas.microsoft.com/office/drawing/2014/main" id="{CDE3707E-4205-4847-A010-CF9F121B0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32908"/>
                  <a:ext cx="167187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Rectangle 127">
                  <a:extLst>
                    <a:ext uri="{FF2B5EF4-FFF2-40B4-BE49-F238E27FC236}">
                      <a16:creationId xmlns:a16="http://schemas.microsoft.com/office/drawing/2014/main" id="{A0575D52-705A-BB4D-B210-7E92199A99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25191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Rectangle 128">
                  <a:extLst>
                    <a:ext uri="{FF2B5EF4-FFF2-40B4-BE49-F238E27FC236}">
                      <a16:creationId xmlns:a16="http://schemas.microsoft.com/office/drawing/2014/main" id="{2C493898-E3D5-5844-9CE8-77873733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53056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Rectangle 129">
                  <a:extLst>
                    <a:ext uri="{FF2B5EF4-FFF2-40B4-BE49-F238E27FC236}">
                      <a16:creationId xmlns:a16="http://schemas.microsoft.com/office/drawing/2014/main" id="{27B4C3B0-1436-C841-9275-9C1F17BCE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53056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Rectangle 130">
                  <a:extLst>
                    <a:ext uri="{FF2B5EF4-FFF2-40B4-BE49-F238E27FC236}">
                      <a16:creationId xmlns:a16="http://schemas.microsoft.com/office/drawing/2014/main" id="{A257F045-C2E8-2242-BD23-DCCF15415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72113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Rectangle 131">
                  <a:extLst>
                    <a:ext uri="{FF2B5EF4-FFF2-40B4-BE49-F238E27FC236}">
                      <a16:creationId xmlns:a16="http://schemas.microsoft.com/office/drawing/2014/main" id="{AC76F7C9-C07C-664A-850C-258EB959B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72113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Rectangle 132">
                  <a:extLst>
                    <a:ext uri="{FF2B5EF4-FFF2-40B4-BE49-F238E27FC236}">
                      <a16:creationId xmlns:a16="http://schemas.microsoft.com/office/drawing/2014/main" id="{1152E4E1-390B-974E-A5B1-EC458D12C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397327"/>
                  <a:ext cx="1646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Rectangle 133">
                  <a:extLst>
                    <a:ext uri="{FF2B5EF4-FFF2-40B4-BE49-F238E27FC236}">
                      <a16:creationId xmlns:a16="http://schemas.microsoft.com/office/drawing/2014/main" id="{6FF547EE-35B5-C74C-8D17-9F3ECFE3F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516384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Rectangle 134">
                  <a:extLst>
                    <a:ext uri="{FF2B5EF4-FFF2-40B4-BE49-F238E27FC236}">
                      <a16:creationId xmlns:a16="http://schemas.microsoft.com/office/drawing/2014/main" id="{382802BB-5301-5E46-80B8-D463571DA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16384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Rectangle 135">
                  <a:extLst>
                    <a:ext uri="{FF2B5EF4-FFF2-40B4-BE49-F238E27FC236}">
                      <a16:creationId xmlns:a16="http://schemas.microsoft.com/office/drawing/2014/main" id="{D4DF6175-A41A-6C4E-8A07-9C6541C6F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1267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Rectangle 136">
                  <a:extLst>
                    <a:ext uri="{FF2B5EF4-FFF2-40B4-BE49-F238E27FC236}">
                      <a16:creationId xmlns:a16="http://schemas.microsoft.com/office/drawing/2014/main" id="{8E7A922D-988B-AE41-870E-533A031DA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97127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Rectangle 137">
                  <a:extLst>
                    <a:ext uri="{FF2B5EF4-FFF2-40B4-BE49-F238E27FC236}">
                      <a16:creationId xmlns:a16="http://schemas.microsoft.com/office/drawing/2014/main" id="{20BF6DCC-EE8E-834F-A28D-83B9B5148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52855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Rectangle 138">
                  <a:extLst>
                    <a:ext uri="{FF2B5EF4-FFF2-40B4-BE49-F238E27FC236}">
                      <a16:creationId xmlns:a16="http://schemas.microsoft.com/office/drawing/2014/main" id="{4BD5C1D7-E1F1-7B4F-9BDC-EE55611BD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16384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Rectangle 139">
                  <a:extLst>
                    <a:ext uri="{FF2B5EF4-FFF2-40B4-BE49-F238E27FC236}">
                      <a16:creationId xmlns:a16="http://schemas.microsoft.com/office/drawing/2014/main" id="{A98C829A-062C-0A45-BB7C-B1C99FE54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44249"/>
                  <a:ext cx="45595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Rectangle 140">
                  <a:extLst>
                    <a:ext uri="{FF2B5EF4-FFF2-40B4-BE49-F238E27FC236}">
                      <a16:creationId xmlns:a16="http://schemas.microsoft.com/office/drawing/2014/main" id="{662CEE16-D984-B14B-A6CB-94806625B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44249"/>
                  <a:ext cx="167187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Rectangle 141">
                  <a:extLst>
                    <a:ext uri="{FF2B5EF4-FFF2-40B4-BE49-F238E27FC236}">
                      <a16:creationId xmlns:a16="http://schemas.microsoft.com/office/drawing/2014/main" id="{722BA413-A4FE-DB4E-AF78-1643E91496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83451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Rectangle 142">
                  <a:extLst>
                    <a:ext uri="{FF2B5EF4-FFF2-40B4-BE49-F238E27FC236}">
                      <a16:creationId xmlns:a16="http://schemas.microsoft.com/office/drawing/2014/main" id="{E35367FF-8FD3-6A46-8720-77489691F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516384"/>
                  <a:ext cx="40530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Rectangle 143">
                  <a:extLst>
                    <a:ext uri="{FF2B5EF4-FFF2-40B4-BE49-F238E27FC236}">
                      <a16:creationId xmlns:a16="http://schemas.microsoft.com/office/drawing/2014/main" id="{71D56254-3457-6F4F-8934-A7E286D38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16384"/>
                  <a:ext cx="48129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Rectangle 144">
                  <a:extLst>
                    <a:ext uri="{FF2B5EF4-FFF2-40B4-BE49-F238E27FC236}">
                      <a16:creationId xmlns:a16="http://schemas.microsoft.com/office/drawing/2014/main" id="{62F00FB4-8CE6-C84A-81FA-B5929A3E0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Rectangle 145">
                  <a:extLst>
                    <a:ext uri="{FF2B5EF4-FFF2-40B4-BE49-F238E27FC236}">
                      <a16:creationId xmlns:a16="http://schemas.microsoft.com/office/drawing/2014/main" id="{D2063AB8-515D-0A4E-B230-64D44311E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Rectangle 146">
                  <a:extLst>
                    <a:ext uri="{FF2B5EF4-FFF2-40B4-BE49-F238E27FC236}">
                      <a16:creationId xmlns:a16="http://schemas.microsoft.com/office/drawing/2014/main" id="{BBAF8C6A-50B4-DB48-9AFF-A2A8280EB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Rectangle 147">
                  <a:extLst>
                    <a:ext uri="{FF2B5EF4-FFF2-40B4-BE49-F238E27FC236}">
                      <a16:creationId xmlns:a16="http://schemas.microsoft.com/office/drawing/2014/main" id="{AD85C976-BDB9-3746-97AE-92C0EDF5B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16384"/>
                  <a:ext cx="1722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Rectangle 148">
                  <a:extLst>
                    <a:ext uri="{FF2B5EF4-FFF2-40B4-BE49-F238E27FC236}">
                      <a16:creationId xmlns:a16="http://schemas.microsoft.com/office/drawing/2014/main" id="{D8ED168E-8B8E-5046-A7FA-E2A2F0260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44249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Rectangle 149">
                  <a:extLst>
                    <a:ext uri="{FF2B5EF4-FFF2-40B4-BE49-F238E27FC236}">
                      <a16:creationId xmlns:a16="http://schemas.microsoft.com/office/drawing/2014/main" id="{311FDF63-F3CD-C045-B472-E39D8E32E6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44249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Rectangle 150">
                  <a:extLst>
                    <a:ext uri="{FF2B5EF4-FFF2-40B4-BE49-F238E27FC236}">
                      <a16:creationId xmlns:a16="http://schemas.microsoft.com/office/drawing/2014/main" id="{B29D8A32-2E75-3F4A-85C3-A13EA80C9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83451"/>
                  <a:ext cx="1646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" name="Freeform 152">
                <a:extLst>
                  <a:ext uri="{FF2B5EF4-FFF2-40B4-BE49-F238E27FC236}">
                    <a16:creationId xmlns:a16="http://schemas.microsoft.com/office/drawing/2014/main" id="{E2C38ECD-05A8-5443-8147-D1DEBEE62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133" y="954613"/>
                <a:ext cx="445831" cy="60794"/>
              </a:xfrm>
              <a:custGeom>
                <a:avLst/>
                <a:gdLst>
                  <a:gd name="T0" fmla="*/ 176 w 176"/>
                  <a:gd name="T1" fmla="*/ 2 h 24"/>
                  <a:gd name="T2" fmla="*/ 0 w 176"/>
                  <a:gd name="T3" fmla="*/ 0 h 24"/>
                  <a:gd name="T4" fmla="*/ 2 w 176"/>
                  <a:gd name="T5" fmla="*/ 22 h 24"/>
                  <a:gd name="T6" fmla="*/ 172 w 176"/>
                  <a:gd name="T7" fmla="*/ 24 h 24"/>
                  <a:gd name="T8" fmla="*/ 176 w 176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4">
                    <a:moveTo>
                      <a:pt x="176" y="2"/>
                    </a:moveTo>
                    <a:lnTo>
                      <a:pt x="0" y="0"/>
                    </a:lnTo>
                    <a:lnTo>
                      <a:pt x="2" y="22"/>
                    </a:lnTo>
                    <a:lnTo>
                      <a:pt x="172" y="24"/>
                    </a:lnTo>
                    <a:lnTo>
                      <a:pt x="176" y="2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9" name="Freeform 154">
                <a:extLst>
                  <a:ext uri="{FF2B5EF4-FFF2-40B4-BE49-F238E27FC236}">
                    <a16:creationId xmlns:a16="http://schemas.microsoft.com/office/drawing/2014/main" id="{720868FF-2D9B-C141-B5A6-968B5B1C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95883"/>
                <a:ext cx="1555341" cy="919524"/>
              </a:xfrm>
              <a:custGeom>
                <a:avLst/>
                <a:gdLst>
                  <a:gd name="T0" fmla="*/ 324 w 336"/>
                  <a:gd name="T1" fmla="*/ 0 h 199"/>
                  <a:gd name="T2" fmla="*/ 11 w 336"/>
                  <a:gd name="T3" fmla="*/ 0 h 199"/>
                  <a:gd name="T4" fmla="*/ 0 w 336"/>
                  <a:gd name="T5" fmla="*/ 13 h 199"/>
                  <a:gd name="T6" fmla="*/ 0 w 336"/>
                  <a:gd name="T7" fmla="*/ 199 h 199"/>
                  <a:gd name="T8" fmla="*/ 336 w 336"/>
                  <a:gd name="T9" fmla="*/ 199 h 199"/>
                  <a:gd name="T10" fmla="*/ 336 w 336"/>
                  <a:gd name="T11" fmla="*/ 13 h 199"/>
                  <a:gd name="T12" fmla="*/ 324 w 336"/>
                  <a:gd name="T13" fmla="*/ 0 h 199"/>
                  <a:gd name="T14" fmla="*/ 319 w 336"/>
                  <a:gd name="T15" fmla="*/ 183 h 199"/>
                  <a:gd name="T16" fmla="*/ 14 w 336"/>
                  <a:gd name="T17" fmla="*/ 183 h 199"/>
                  <a:gd name="T18" fmla="*/ 14 w 336"/>
                  <a:gd name="T19" fmla="*/ 17 h 199"/>
                  <a:gd name="T20" fmla="*/ 319 w 336"/>
                  <a:gd name="T21" fmla="*/ 17 h 199"/>
                  <a:gd name="T22" fmla="*/ 319 w 336"/>
                  <a:gd name="T23" fmla="*/ 1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6" h="199">
                    <a:moveTo>
                      <a:pt x="32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336" y="199"/>
                      <a:pt x="336" y="199"/>
                      <a:pt x="336" y="199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6" y="6"/>
                      <a:pt x="331" y="0"/>
                      <a:pt x="324" y="0"/>
                    </a:cubicBezTo>
                    <a:close/>
                    <a:moveTo>
                      <a:pt x="319" y="183"/>
                    </a:move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319" y="17"/>
                      <a:pt x="319" y="17"/>
                      <a:pt x="319" y="17"/>
                    </a:cubicBezTo>
                    <a:lnTo>
                      <a:pt x="319" y="183"/>
                    </a:lnTo>
                    <a:close/>
                  </a:path>
                </a:pathLst>
              </a:custGeom>
              <a:solidFill>
                <a:srgbClr val="46465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0" name="Freeform 155">
                <a:extLst>
                  <a:ext uri="{FF2B5EF4-FFF2-40B4-BE49-F238E27FC236}">
                    <a16:creationId xmlns:a16="http://schemas.microsoft.com/office/drawing/2014/main" id="{C5A91D98-D1E9-FC4C-B1DF-05870F414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1030205"/>
                <a:ext cx="1555341" cy="151987"/>
              </a:xfrm>
              <a:custGeom>
                <a:avLst/>
                <a:gdLst>
                  <a:gd name="T0" fmla="*/ 0 w 336"/>
                  <a:gd name="T1" fmla="*/ 23 h 33"/>
                  <a:gd name="T2" fmla="*/ 11 w 336"/>
                  <a:gd name="T3" fmla="*/ 33 h 33"/>
                  <a:gd name="T4" fmla="*/ 121 w 336"/>
                  <a:gd name="T5" fmla="*/ 33 h 33"/>
                  <a:gd name="T6" fmla="*/ 214 w 336"/>
                  <a:gd name="T7" fmla="*/ 33 h 33"/>
                  <a:gd name="T8" fmla="*/ 324 w 336"/>
                  <a:gd name="T9" fmla="*/ 33 h 33"/>
                  <a:gd name="T10" fmla="*/ 336 w 336"/>
                  <a:gd name="T11" fmla="*/ 23 h 33"/>
                  <a:gd name="T12" fmla="*/ 336 w 336"/>
                  <a:gd name="T13" fmla="*/ 0 h 33"/>
                  <a:gd name="T14" fmla="*/ 0 w 336"/>
                  <a:gd name="T15" fmla="*/ 0 h 33"/>
                  <a:gd name="T16" fmla="*/ 0 w 336"/>
                  <a:gd name="T17" fmla="*/ 23 h 33"/>
                  <a:gd name="T18" fmla="*/ 168 w 336"/>
                  <a:gd name="T19" fmla="*/ 8 h 33"/>
                  <a:gd name="T20" fmla="*/ 176 w 336"/>
                  <a:gd name="T21" fmla="*/ 17 h 33"/>
                  <a:gd name="T22" fmla="*/ 168 w 336"/>
                  <a:gd name="T23" fmla="*/ 25 h 33"/>
                  <a:gd name="T24" fmla="*/ 159 w 336"/>
                  <a:gd name="T25" fmla="*/ 17 h 33"/>
                  <a:gd name="T26" fmla="*/ 168 w 336"/>
                  <a:gd name="T2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6" h="33">
                    <a:moveTo>
                      <a:pt x="0" y="23"/>
                    </a:moveTo>
                    <a:cubicBezTo>
                      <a:pt x="0" y="29"/>
                      <a:pt x="5" y="33"/>
                      <a:pt x="11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324" y="33"/>
                      <a:pt x="324" y="33"/>
                      <a:pt x="324" y="33"/>
                    </a:cubicBezTo>
                    <a:cubicBezTo>
                      <a:pt x="331" y="33"/>
                      <a:pt x="336" y="29"/>
                      <a:pt x="336" y="23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3"/>
                    </a:lnTo>
                    <a:close/>
                    <a:moveTo>
                      <a:pt x="168" y="8"/>
                    </a:moveTo>
                    <a:cubicBezTo>
                      <a:pt x="173" y="8"/>
                      <a:pt x="176" y="12"/>
                      <a:pt x="176" y="17"/>
                    </a:cubicBezTo>
                    <a:cubicBezTo>
                      <a:pt x="176" y="22"/>
                      <a:pt x="173" y="25"/>
                      <a:pt x="168" y="25"/>
                    </a:cubicBezTo>
                    <a:cubicBezTo>
                      <a:pt x="163" y="25"/>
                      <a:pt x="159" y="22"/>
                      <a:pt x="159" y="17"/>
                    </a:cubicBezTo>
                    <a:cubicBezTo>
                      <a:pt x="159" y="12"/>
                      <a:pt x="163" y="8"/>
                      <a:pt x="168" y="8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1" name="Freeform 156">
                <a:extLst>
                  <a:ext uri="{FF2B5EF4-FFF2-40B4-BE49-F238E27FC236}">
                    <a16:creationId xmlns:a16="http://schemas.microsoft.com/office/drawing/2014/main" id="{C63EC1D8-26D7-8844-87D6-63D67DBF8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935" y="1196988"/>
                <a:ext cx="476227" cy="146922"/>
              </a:xfrm>
              <a:custGeom>
                <a:avLst/>
                <a:gdLst>
                  <a:gd name="T0" fmla="*/ 0 w 188"/>
                  <a:gd name="T1" fmla="*/ 58 h 58"/>
                  <a:gd name="T2" fmla="*/ 188 w 188"/>
                  <a:gd name="T3" fmla="*/ 58 h 58"/>
                  <a:gd name="T4" fmla="*/ 180 w 188"/>
                  <a:gd name="T5" fmla="*/ 0 h 58"/>
                  <a:gd name="T6" fmla="*/ 5 w 188"/>
                  <a:gd name="T7" fmla="*/ 0 h 58"/>
                  <a:gd name="T8" fmla="*/ 0 w 188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58">
                    <a:moveTo>
                      <a:pt x="0" y="58"/>
                    </a:moveTo>
                    <a:lnTo>
                      <a:pt x="188" y="58"/>
                    </a:lnTo>
                    <a:lnTo>
                      <a:pt x="180" y="0"/>
                    </a:lnTo>
                    <a:lnTo>
                      <a:pt x="5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2" name="Freeform 157">
                <a:extLst>
                  <a:ext uri="{FF2B5EF4-FFF2-40B4-BE49-F238E27FC236}">
                    <a16:creationId xmlns:a16="http://schemas.microsoft.com/office/drawing/2014/main" id="{1CB25A96-395A-3145-95D8-D2D67C5D4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536" y="1367579"/>
                <a:ext cx="537024" cy="37998"/>
              </a:xfrm>
              <a:custGeom>
                <a:avLst/>
                <a:gdLst>
                  <a:gd name="T0" fmla="*/ 5 w 116"/>
                  <a:gd name="T1" fmla="*/ 0 h 8"/>
                  <a:gd name="T2" fmla="*/ 0 w 116"/>
                  <a:gd name="T3" fmla="*/ 4 h 8"/>
                  <a:gd name="T4" fmla="*/ 5 w 116"/>
                  <a:gd name="T5" fmla="*/ 8 h 8"/>
                  <a:gd name="T6" fmla="*/ 110 w 116"/>
                  <a:gd name="T7" fmla="*/ 8 h 8"/>
                  <a:gd name="T8" fmla="*/ 116 w 116"/>
                  <a:gd name="T9" fmla="*/ 4 h 8"/>
                  <a:gd name="T10" fmla="*/ 110 w 116"/>
                  <a:gd name="T11" fmla="*/ 0 h 8"/>
                  <a:gd name="T12" fmla="*/ 109 w 116"/>
                  <a:gd name="T13" fmla="*/ 0 h 8"/>
                  <a:gd name="T14" fmla="*/ 6 w 116"/>
                  <a:gd name="T15" fmla="*/ 0 h 8"/>
                  <a:gd name="T16" fmla="*/ 5 w 11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7"/>
                      <a:pt x="2" y="8"/>
                      <a:pt x="5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3" y="8"/>
                      <a:pt x="116" y="7"/>
                      <a:pt x="116" y="4"/>
                    </a:cubicBezTo>
                    <a:cubicBezTo>
                      <a:pt x="116" y="1"/>
                      <a:pt x="113" y="0"/>
                      <a:pt x="11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3" name="Freeform 163">
                <a:extLst>
                  <a:ext uri="{FF2B5EF4-FFF2-40B4-BE49-F238E27FC236}">
                    <a16:creationId xmlns:a16="http://schemas.microsoft.com/office/drawing/2014/main" id="{308F7C86-A5C8-D342-ACE5-9AD0A5995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346" y="-510447"/>
                <a:ext cx="116523" cy="564886"/>
              </a:xfrm>
              <a:custGeom>
                <a:avLst/>
                <a:gdLst>
                  <a:gd name="T0" fmla="*/ 46 w 46"/>
                  <a:gd name="T1" fmla="*/ 0 h 223"/>
                  <a:gd name="T2" fmla="*/ 0 w 46"/>
                  <a:gd name="T3" fmla="*/ 223 h 223"/>
                  <a:gd name="T4" fmla="*/ 46 w 46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23">
                    <a:moveTo>
                      <a:pt x="46" y="0"/>
                    </a:moveTo>
                    <a:lnTo>
                      <a:pt x="0" y="22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Freeform 166">
                <a:extLst>
                  <a:ext uri="{FF2B5EF4-FFF2-40B4-BE49-F238E27FC236}">
                    <a16:creationId xmlns:a16="http://schemas.microsoft.com/office/drawing/2014/main" id="{2B0A0D7C-661F-FB43-81FA-A525F56F5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758" y="-515512"/>
                <a:ext cx="78528" cy="564886"/>
              </a:xfrm>
              <a:custGeom>
                <a:avLst/>
                <a:gdLst>
                  <a:gd name="T0" fmla="*/ 0 w 31"/>
                  <a:gd name="T1" fmla="*/ 0 h 223"/>
                  <a:gd name="T2" fmla="*/ 31 w 31"/>
                  <a:gd name="T3" fmla="*/ 223 h 223"/>
                  <a:gd name="T4" fmla="*/ 0 w 31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3">
                    <a:moveTo>
                      <a:pt x="0" y="0"/>
                    </a:moveTo>
                    <a:lnTo>
                      <a:pt x="31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5" name="Freeform 172">
                <a:extLst>
                  <a:ext uri="{FF2B5EF4-FFF2-40B4-BE49-F238E27FC236}">
                    <a16:creationId xmlns:a16="http://schemas.microsoft.com/office/drawing/2014/main" id="{D425FECB-9ED3-204C-B4BC-52DE7558A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5669" y="-218222"/>
                <a:ext cx="476227" cy="623149"/>
              </a:xfrm>
              <a:custGeom>
                <a:avLst/>
                <a:gdLst>
                  <a:gd name="T0" fmla="*/ 52 w 103"/>
                  <a:gd name="T1" fmla="*/ 135 h 135"/>
                  <a:gd name="T2" fmla="*/ 51 w 103"/>
                  <a:gd name="T3" fmla="*/ 134 h 135"/>
                  <a:gd name="T4" fmla="*/ 31 w 103"/>
                  <a:gd name="T5" fmla="*/ 123 h 135"/>
                  <a:gd name="T6" fmla="*/ 0 w 103"/>
                  <a:gd name="T7" fmla="*/ 63 h 135"/>
                  <a:gd name="T8" fmla="*/ 0 w 103"/>
                  <a:gd name="T9" fmla="*/ 26 h 135"/>
                  <a:gd name="T10" fmla="*/ 5 w 103"/>
                  <a:gd name="T11" fmla="*/ 21 h 135"/>
                  <a:gd name="T12" fmla="*/ 47 w 103"/>
                  <a:gd name="T13" fmla="*/ 3 h 135"/>
                  <a:gd name="T14" fmla="*/ 49 w 103"/>
                  <a:gd name="T15" fmla="*/ 1 h 135"/>
                  <a:gd name="T16" fmla="*/ 55 w 103"/>
                  <a:gd name="T17" fmla="*/ 1 h 135"/>
                  <a:gd name="T18" fmla="*/ 57 w 103"/>
                  <a:gd name="T19" fmla="*/ 3 h 135"/>
                  <a:gd name="T20" fmla="*/ 99 w 103"/>
                  <a:gd name="T21" fmla="*/ 21 h 135"/>
                  <a:gd name="T22" fmla="*/ 103 w 103"/>
                  <a:gd name="T23" fmla="*/ 26 h 135"/>
                  <a:gd name="T24" fmla="*/ 103 w 103"/>
                  <a:gd name="T25" fmla="*/ 63 h 135"/>
                  <a:gd name="T26" fmla="*/ 73 w 103"/>
                  <a:gd name="T27" fmla="*/ 123 h 135"/>
                  <a:gd name="T28" fmla="*/ 54 w 103"/>
                  <a:gd name="T29" fmla="*/ 134 h 135"/>
                  <a:gd name="T30" fmla="*/ 52 w 103"/>
                  <a:gd name="T31" fmla="*/ 135 h 135"/>
                  <a:gd name="T32" fmla="*/ 11 w 103"/>
                  <a:gd name="T33" fmla="*/ 30 h 135"/>
                  <a:gd name="T34" fmla="*/ 11 w 103"/>
                  <a:gd name="T35" fmla="*/ 63 h 135"/>
                  <a:gd name="T36" fmla="*/ 38 w 103"/>
                  <a:gd name="T37" fmla="*/ 115 h 135"/>
                  <a:gd name="T38" fmla="*/ 52 w 103"/>
                  <a:gd name="T39" fmla="*/ 124 h 135"/>
                  <a:gd name="T40" fmla="*/ 68 w 103"/>
                  <a:gd name="T41" fmla="*/ 115 h 135"/>
                  <a:gd name="T42" fmla="*/ 95 w 103"/>
                  <a:gd name="T43" fmla="*/ 63 h 135"/>
                  <a:gd name="T44" fmla="*/ 95 w 103"/>
                  <a:gd name="T45" fmla="*/ 30 h 135"/>
                  <a:gd name="T46" fmla="*/ 53 w 103"/>
                  <a:gd name="T47" fmla="*/ 12 h 135"/>
                  <a:gd name="T48" fmla="*/ 11 w 103"/>
                  <a:gd name="T49" fmla="*/ 3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" h="135">
                    <a:moveTo>
                      <a:pt x="52" y="135"/>
                    </a:moveTo>
                    <a:cubicBezTo>
                      <a:pt x="52" y="135"/>
                      <a:pt x="51" y="134"/>
                      <a:pt x="51" y="134"/>
                    </a:cubicBezTo>
                    <a:cubicBezTo>
                      <a:pt x="44" y="132"/>
                      <a:pt x="37" y="128"/>
                      <a:pt x="31" y="123"/>
                    </a:cubicBezTo>
                    <a:cubicBezTo>
                      <a:pt x="11" y="107"/>
                      <a:pt x="0" y="87"/>
                      <a:pt x="0" y="6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3"/>
                      <a:pt x="2" y="21"/>
                      <a:pt x="5" y="21"/>
                    </a:cubicBezTo>
                    <a:cubicBezTo>
                      <a:pt x="24" y="19"/>
                      <a:pt x="37" y="9"/>
                      <a:pt x="47" y="3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0"/>
                      <a:pt x="55" y="1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7" y="9"/>
                      <a:pt x="80" y="19"/>
                      <a:pt x="99" y="21"/>
                    </a:cubicBezTo>
                    <a:cubicBezTo>
                      <a:pt x="102" y="21"/>
                      <a:pt x="103" y="23"/>
                      <a:pt x="103" y="26"/>
                    </a:cubicBezTo>
                    <a:cubicBezTo>
                      <a:pt x="103" y="63"/>
                      <a:pt x="103" y="63"/>
                      <a:pt x="103" y="63"/>
                    </a:cubicBezTo>
                    <a:cubicBezTo>
                      <a:pt x="103" y="87"/>
                      <a:pt x="94" y="107"/>
                      <a:pt x="73" y="123"/>
                    </a:cubicBezTo>
                    <a:cubicBezTo>
                      <a:pt x="67" y="128"/>
                      <a:pt x="61" y="132"/>
                      <a:pt x="54" y="134"/>
                    </a:cubicBezTo>
                    <a:cubicBezTo>
                      <a:pt x="53" y="134"/>
                      <a:pt x="53" y="135"/>
                      <a:pt x="52" y="135"/>
                    </a:cubicBezTo>
                    <a:close/>
                    <a:moveTo>
                      <a:pt x="11" y="30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84"/>
                      <a:pt x="19" y="101"/>
                      <a:pt x="38" y="115"/>
                    </a:cubicBezTo>
                    <a:cubicBezTo>
                      <a:pt x="42" y="119"/>
                      <a:pt x="47" y="122"/>
                      <a:pt x="52" y="124"/>
                    </a:cubicBezTo>
                    <a:cubicBezTo>
                      <a:pt x="57" y="122"/>
                      <a:pt x="63" y="119"/>
                      <a:pt x="68" y="115"/>
                    </a:cubicBezTo>
                    <a:cubicBezTo>
                      <a:pt x="86" y="101"/>
                      <a:pt x="95" y="84"/>
                      <a:pt x="95" y="63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74" y="27"/>
                      <a:pt x="62" y="18"/>
                      <a:pt x="53" y="12"/>
                    </a:cubicBezTo>
                    <a:cubicBezTo>
                      <a:pt x="44" y="18"/>
                      <a:pt x="30" y="27"/>
                      <a:pt x="11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6" name="Freeform 173">
                <a:extLst>
                  <a:ext uri="{FF2B5EF4-FFF2-40B4-BE49-F238E27FC236}">
                    <a16:creationId xmlns:a16="http://schemas.microsoft.com/office/drawing/2014/main" id="{C0D2D1DA-7E24-1F48-9C43-1571BBA69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33" y="-180227"/>
                <a:ext cx="425567" cy="549689"/>
              </a:xfrm>
              <a:custGeom>
                <a:avLst/>
                <a:gdLst>
                  <a:gd name="T0" fmla="*/ 47 w 92"/>
                  <a:gd name="T1" fmla="*/ 119 h 119"/>
                  <a:gd name="T2" fmla="*/ 28 w 92"/>
                  <a:gd name="T3" fmla="*/ 109 h 119"/>
                  <a:gd name="T4" fmla="*/ 0 w 92"/>
                  <a:gd name="T5" fmla="*/ 55 h 119"/>
                  <a:gd name="T6" fmla="*/ 0 w 92"/>
                  <a:gd name="T7" fmla="*/ 20 h 119"/>
                  <a:gd name="T8" fmla="*/ 46 w 92"/>
                  <a:gd name="T9" fmla="*/ 0 h 119"/>
                  <a:gd name="T10" fmla="*/ 92 w 92"/>
                  <a:gd name="T11" fmla="*/ 20 h 119"/>
                  <a:gd name="T12" fmla="*/ 92 w 92"/>
                  <a:gd name="T13" fmla="*/ 55 h 119"/>
                  <a:gd name="T14" fmla="*/ 64 w 92"/>
                  <a:gd name="T15" fmla="*/ 109 h 119"/>
                  <a:gd name="T16" fmla="*/ 47 w 92"/>
                  <a:gd name="T1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19">
                    <a:moveTo>
                      <a:pt x="47" y="119"/>
                    </a:moveTo>
                    <a:cubicBezTo>
                      <a:pt x="41" y="117"/>
                      <a:pt x="34" y="113"/>
                      <a:pt x="28" y="109"/>
                    </a:cubicBezTo>
                    <a:cubicBezTo>
                      <a:pt x="11" y="95"/>
                      <a:pt x="0" y="78"/>
                      <a:pt x="0" y="5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4" y="17"/>
                      <a:pt x="36" y="6"/>
                      <a:pt x="46" y="0"/>
                    </a:cubicBezTo>
                    <a:cubicBezTo>
                      <a:pt x="55" y="6"/>
                      <a:pt x="70" y="17"/>
                      <a:pt x="92" y="20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78"/>
                      <a:pt x="81" y="95"/>
                      <a:pt x="64" y="109"/>
                    </a:cubicBezTo>
                    <a:cubicBezTo>
                      <a:pt x="59" y="113"/>
                      <a:pt x="53" y="117"/>
                      <a:pt x="47" y="119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7" name="Freeform 174">
                <a:extLst>
                  <a:ext uri="{FF2B5EF4-FFF2-40B4-BE49-F238E27FC236}">
                    <a16:creationId xmlns:a16="http://schemas.microsoft.com/office/drawing/2014/main" id="{214B0589-17C7-2644-B9B6-7FADD3666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1796" y="-73835"/>
                <a:ext cx="306509" cy="303975"/>
              </a:xfrm>
              <a:custGeom>
                <a:avLst/>
                <a:gdLst>
                  <a:gd name="T0" fmla="*/ 62 w 66"/>
                  <a:gd name="T1" fmla="*/ 17 h 66"/>
                  <a:gd name="T2" fmla="*/ 50 w 66"/>
                  <a:gd name="T3" fmla="*/ 5 h 66"/>
                  <a:gd name="T4" fmla="*/ 33 w 66"/>
                  <a:gd name="T5" fmla="*/ 0 h 66"/>
                  <a:gd name="T6" fmla="*/ 16 w 66"/>
                  <a:gd name="T7" fmla="*/ 5 h 66"/>
                  <a:gd name="T8" fmla="*/ 4 w 66"/>
                  <a:gd name="T9" fmla="*/ 17 h 66"/>
                  <a:gd name="T10" fmla="*/ 0 w 66"/>
                  <a:gd name="T11" fmla="*/ 33 h 66"/>
                  <a:gd name="T12" fmla="*/ 4 w 66"/>
                  <a:gd name="T13" fmla="*/ 50 h 66"/>
                  <a:gd name="T14" fmla="*/ 16 w 66"/>
                  <a:gd name="T15" fmla="*/ 62 h 66"/>
                  <a:gd name="T16" fmla="*/ 33 w 66"/>
                  <a:gd name="T17" fmla="*/ 66 h 66"/>
                  <a:gd name="T18" fmla="*/ 50 w 66"/>
                  <a:gd name="T19" fmla="*/ 62 h 66"/>
                  <a:gd name="T20" fmla="*/ 62 w 66"/>
                  <a:gd name="T21" fmla="*/ 50 h 66"/>
                  <a:gd name="T22" fmla="*/ 66 w 66"/>
                  <a:gd name="T23" fmla="*/ 33 h 66"/>
                  <a:gd name="T24" fmla="*/ 62 w 66"/>
                  <a:gd name="T25" fmla="*/ 17 h 66"/>
                  <a:gd name="T26" fmla="*/ 39 w 66"/>
                  <a:gd name="T27" fmla="*/ 56 h 66"/>
                  <a:gd name="T28" fmla="*/ 38 w 66"/>
                  <a:gd name="T29" fmla="*/ 56 h 66"/>
                  <a:gd name="T30" fmla="*/ 37 w 66"/>
                  <a:gd name="T31" fmla="*/ 56 h 66"/>
                  <a:gd name="T32" fmla="*/ 29 w 66"/>
                  <a:gd name="T33" fmla="*/ 56 h 66"/>
                  <a:gd name="T34" fmla="*/ 28 w 66"/>
                  <a:gd name="T35" fmla="*/ 55 h 66"/>
                  <a:gd name="T36" fmla="*/ 27 w 66"/>
                  <a:gd name="T37" fmla="*/ 54 h 66"/>
                  <a:gd name="T38" fmla="*/ 27 w 66"/>
                  <a:gd name="T39" fmla="*/ 46 h 66"/>
                  <a:gd name="T40" fmla="*/ 28 w 66"/>
                  <a:gd name="T41" fmla="*/ 45 h 66"/>
                  <a:gd name="T42" fmla="*/ 29 w 66"/>
                  <a:gd name="T43" fmla="*/ 45 h 66"/>
                  <a:gd name="T44" fmla="*/ 37 w 66"/>
                  <a:gd name="T45" fmla="*/ 45 h 66"/>
                  <a:gd name="T46" fmla="*/ 38 w 66"/>
                  <a:gd name="T47" fmla="*/ 45 h 66"/>
                  <a:gd name="T48" fmla="*/ 37 w 66"/>
                  <a:gd name="T49" fmla="*/ 46 h 66"/>
                  <a:gd name="T50" fmla="*/ 37 w 66"/>
                  <a:gd name="T51" fmla="*/ 56 h 66"/>
                  <a:gd name="T52" fmla="*/ 39 w 66"/>
                  <a:gd name="T53" fmla="*/ 56 h 66"/>
                  <a:gd name="T54" fmla="*/ 39 w 66"/>
                  <a:gd name="T55" fmla="*/ 39 h 66"/>
                  <a:gd name="T56" fmla="*/ 38 w 66"/>
                  <a:gd name="T57" fmla="*/ 41 h 66"/>
                  <a:gd name="T58" fmla="*/ 37 w 66"/>
                  <a:gd name="T59" fmla="*/ 42 h 66"/>
                  <a:gd name="T60" fmla="*/ 29 w 66"/>
                  <a:gd name="T61" fmla="*/ 42 h 66"/>
                  <a:gd name="T62" fmla="*/ 28 w 66"/>
                  <a:gd name="T63" fmla="*/ 41 h 66"/>
                  <a:gd name="T64" fmla="*/ 28 w 66"/>
                  <a:gd name="T65" fmla="*/ 40 h 66"/>
                  <a:gd name="T66" fmla="*/ 27 w 66"/>
                  <a:gd name="T67" fmla="*/ 13 h 66"/>
                  <a:gd name="T68" fmla="*/ 27 w 66"/>
                  <a:gd name="T69" fmla="*/ 11 h 66"/>
                  <a:gd name="T70" fmla="*/ 28 w 66"/>
                  <a:gd name="T71" fmla="*/ 10 h 66"/>
                  <a:gd name="T72" fmla="*/ 38 w 66"/>
                  <a:gd name="T73" fmla="*/ 10 h 66"/>
                  <a:gd name="T74" fmla="*/ 39 w 66"/>
                  <a:gd name="T75" fmla="*/ 11 h 66"/>
                  <a:gd name="T76" fmla="*/ 39 w 66"/>
                  <a:gd name="T77" fmla="*/ 12 h 66"/>
                  <a:gd name="T78" fmla="*/ 39 w 66"/>
                  <a:gd name="T79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66">
                    <a:moveTo>
                      <a:pt x="62" y="17"/>
                    </a:moveTo>
                    <a:cubicBezTo>
                      <a:pt x="59" y="12"/>
                      <a:pt x="55" y="8"/>
                      <a:pt x="50" y="5"/>
                    </a:cubicBezTo>
                    <a:cubicBezTo>
                      <a:pt x="45" y="2"/>
                      <a:pt x="39" y="0"/>
                      <a:pt x="33" y="0"/>
                    </a:cubicBezTo>
                    <a:cubicBezTo>
                      <a:pt x="27" y="0"/>
                      <a:pt x="22" y="2"/>
                      <a:pt x="16" y="5"/>
                    </a:cubicBezTo>
                    <a:cubicBezTo>
                      <a:pt x="11" y="8"/>
                      <a:pt x="7" y="12"/>
                      <a:pt x="4" y="17"/>
                    </a:cubicBezTo>
                    <a:cubicBezTo>
                      <a:pt x="1" y="22"/>
                      <a:pt x="0" y="27"/>
                      <a:pt x="0" y="33"/>
                    </a:cubicBezTo>
                    <a:cubicBezTo>
                      <a:pt x="0" y="39"/>
                      <a:pt x="1" y="45"/>
                      <a:pt x="4" y="50"/>
                    </a:cubicBezTo>
                    <a:cubicBezTo>
                      <a:pt x="7" y="55"/>
                      <a:pt x="11" y="59"/>
                      <a:pt x="16" y="62"/>
                    </a:cubicBezTo>
                    <a:cubicBezTo>
                      <a:pt x="22" y="65"/>
                      <a:pt x="27" y="66"/>
                      <a:pt x="33" y="66"/>
                    </a:cubicBezTo>
                    <a:cubicBezTo>
                      <a:pt x="39" y="66"/>
                      <a:pt x="45" y="65"/>
                      <a:pt x="50" y="62"/>
                    </a:cubicBezTo>
                    <a:cubicBezTo>
                      <a:pt x="55" y="59"/>
                      <a:pt x="59" y="55"/>
                      <a:pt x="62" y="50"/>
                    </a:cubicBezTo>
                    <a:cubicBezTo>
                      <a:pt x="65" y="45"/>
                      <a:pt x="66" y="39"/>
                      <a:pt x="66" y="33"/>
                    </a:cubicBezTo>
                    <a:cubicBezTo>
                      <a:pt x="66" y="27"/>
                      <a:pt x="65" y="22"/>
                      <a:pt x="62" y="17"/>
                    </a:cubicBezTo>
                    <a:close/>
                    <a:moveTo>
                      <a:pt x="39" y="56"/>
                    </a:move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8" y="55"/>
                      <a:pt x="28" y="55"/>
                    </a:cubicBezTo>
                    <a:cubicBezTo>
                      <a:pt x="27" y="55"/>
                      <a:pt x="27" y="54"/>
                      <a:pt x="27" y="5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5"/>
                      <a:pt x="27" y="45"/>
                      <a:pt x="28" y="45"/>
                    </a:cubicBezTo>
                    <a:cubicBezTo>
                      <a:pt x="28" y="45"/>
                      <a:pt x="29" y="45"/>
                      <a:pt x="2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5"/>
                      <a:pt x="37" y="45"/>
                      <a:pt x="38" y="45"/>
                    </a:cubicBezTo>
                    <a:cubicBezTo>
                      <a:pt x="38" y="45"/>
                      <a:pt x="37" y="45"/>
                      <a:pt x="37" y="46"/>
                    </a:cubicBezTo>
                    <a:cubicBezTo>
                      <a:pt x="37" y="56"/>
                      <a:pt x="37" y="56"/>
                      <a:pt x="37" y="56"/>
                    </a:cubicBezTo>
                    <a:lnTo>
                      <a:pt x="39" y="56"/>
                    </a:lnTo>
                    <a:close/>
                    <a:moveTo>
                      <a:pt x="39" y="39"/>
                    </a:moveTo>
                    <a:cubicBezTo>
                      <a:pt x="38" y="39"/>
                      <a:pt x="38" y="41"/>
                      <a:pt x="38" y="41"/>
                    </a:cubicBezTo>
                    <a:cubicBezTo>
                      <a:pt x="38" y="41"/>
                      <a:pt x="37" y="42"/>
                      <a:pt x="37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28" y="41"/>
                      <a:pt x="28" y="41"/>
                    </a:cubicBezTo>
                    <a:cubicBezTo>
                      <a:pt x="28" y="41"/>
                      <a:pt x="28" y="40"/>
                      <a:pt x="28" y="4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2"/>
                      <a:pt x="27" y="11"/>
                      <a:pt x="27" y="11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1"/>
                      <a:pt x="39" y="11"/>
                    </a:cubicBezTo>
                    <a:cubicBezTo>
                      <a:pt x="39" y="11"/>
                      <a:pt x="39" y="12"/>
                      <a:pt x="39" y="12"/>
                    </a:cubicBez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8" name="Rectangle 158">
                <a:extLst>
                  <a:ext uri="{FF2B5EF4-FFF2-40B4-BE49-F238E27FC236}">
                    <a16:creationId xmlns:a16="http://schemas.microsoft.com/office/drawing/2014/main" id="{3C3381F4-DB19-C449-A109-46B6983CF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209" y="-898556"/>
                <a:ext cx="618083" cy="101324"/>
              </a:xfrm>
              <a:prstGeom prst="rect">
                <a:avLst/>
              </a:prstGeom>
              <a:solidFill>
                <a:srgbClr val="7D7E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" name="Freeform 159">
                <a:extLst>
                  <a:ext uri="{FF2B5EF4-FFF2-40B4-BE49-F238E27FC236}">
                    <a16:creationId xmlns:a16="http://schemas.microsoft.com/office/drawing/2014/main" id="{B8239E5A-D888-F94E-B8A5-B99436C3D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4740" y="-797232"/>
                <a:ext cx="620618" cy="319174"/>
              </a:xfrm>
              <a:custGeom>
                <a:avLst/>
                <a:gdLst>
                  <a:gd name="T0" fmla="*/ 134 w 134"/>
                  <a:gd name="T1" fmla="*/ 0 h 69"/>
                  <a:gd name="T2" fmla="*/ 67 w 134"/>
                  <a:gd name="T3" fmla="*/ 69 h 69"/>
                  <a:gd name="T4" fmla="*/ 0 w 134"/>
                  <a:gd name="T5" fmla="*/ 0 h 69"/>
                  <a:gd name="T6" fmla="*/ 134 w 134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9">
                    <a:moveTo>
                      <a:pt x="134" y="0"/>
                    </a:moveTo>
                    <a:cubicBezTo>
                      <a:pt x="134" y="38"/>
                      <a:pt x="104" y="69"/>
                      <a:pt x="67" y="69"/>
                    </a:cubicBezTo>
                    <a:cubicBezTo>
                      <a:pt x="30" y="69"/>
                      <a:pt x="0" y="38"/>
                      <a:pt x="0" y="0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E4080AF-4D96-2D43-BFC6-8481060D6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5404" y="-746568"/>
                <a:ext cx="514225" cy="281176"/>
              </a:xfrm>
              <a:custGeom>
                <a:avLst/>
                <a:gdLst>
                  <a:gd name="connsiteX0" fmla="*/ 259429 w 514225"/>
                  <a:gd name="connsiteY0" fmla="*/ 0 h 281176"/>
                  <a:gd name="connsiteX1" fmla="*/ 514225 w 514225"/>
                  <a:gd name="connsiteY1" fmla="*/ 138283 h 281176"/>
                  <a:gd name="connsiteX2" fmla="*/ 259429 w 514225"/>
                  <a:gd name="connsiteY2" fmla="*/ 281176 h 281176"/>
                  <a:gd name="connsiteX3" fmla="*/ 0 w 514225"/>
                  <a:gd name="connsiteY3" fmla="*/ 138283 h 281176"/>
                  <a:gd name="connsiteX4" fmla="*/ 259429 w 514225"/>
                  <a:gd name="connsiteY4" fmla="*/ 0 h 281176"/>
                  <a:gd name="connsiteX5" fmla="*/ 260911 w 514225"/>
                  <a:gd name="connsiteY5" fmla="*/ 70928 h 281176"/>
                  <a:gd name="connsiteX6" fmla="*/ 172252 w 514225"/>
                  <a:gd name="connsiteY6" fmla="*/ 160854 h 281176"/>
                  <a:gd name="connsiteX7" fmla="*/ 260911 w 514225"/>
                  <a:gd name="connsiteY7" fmla="*/ 250780 h 281176"/>
                  <a:gd name="connsiteX8" fmla="*/ 349570 w 514225"/>
                  <a:gd name="connsiteY8" fmla="*/ 160854 h 281176"/>
                  <a:gd name="connsiteX9" fmla="*/ 260911 w 514225"/>
                  <a:gd name="connsiteY9" fmla="*/ 70928 h 281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4225" h="281176">
                    <a:moveTo>
                      <a:pt x="259429" y="0"/>
                    </a:moveTo>
                    <a:cubicBezTo>
                      <a:pt x="365980" y="0"/>
                      <a:pt x="458633" y="55313"/>
                      <a:pt x="514225" y="138283"/>
                    </a:cubicBezTo>
                    <a:cubicBezTo>
                      <a:pt x="458633" y="221253"/>
                      <a:pt x="365980" y="281176"/>
                      <a:pt x="259429" y="281176"/>
                    </a:cubicBezTo>
                    <a:cubicBezTo>
                      <a:pt x="152878" y="281176"/>
                      <a:pt x="55592" y="221253"/>
                      <a:pt x="0" y="138283"/>
                    </a:cubicBezTo>
                    <a:cubicBezTo>
                      <a:pt x="55592" y="55313"/>
                      <a:pt x="152878" y="0"/>
                      <a:pt x="259429" y="0"/>
                    </a:cubicBezTo>
                    <a:close/>
                    <a:moveTo>
                      <a:pt x="260911" y="70928"/>
                    </a:moveTo>
                    <a:cubicBezTo>
                      <a:pt x="211946" y="70928"/>
                      <a:pt x="172252" y="111189"/>
                      <a:pt x="172252" y="160854"/>
                    </a:cubicBezTo>
                    <a:cubicBezTo>
                      <a:pt x="172252" y="210519"/>
                      <a:pt x="211946" y="250780"/>
                      <a:pt x="260911" y="250780"/>
                    </a:cubicBezTo>
                    <a:cubicBezTo>
                      <a:pt x="309876" y="250780"/>
                      <a:pt x="349570" y="210519"/>
                      <a:pt x="349570" y="160854"/>
                    </a:cubicBezTo>
                    <a:cubicBezTo>
                      <a:pt x="349570" y="111189"/>
                      <a:pt x="309876" y="70928"/>
                      <a:pt x="260911" y="70928"/>
                    </a:cubicBezTo>
                    <a:close/>
                  </a:path>
                </a:pathLst>
              </a:custGeom>
              <a:solidFill>
                <a:srgbClr val="2249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30F073-5DD5-0E45-976E-0B75B3123CF4}"/>
                  </a:ext>
                </a:extLst>
              </p:cNvPr>
              <p:cNvGrpSpPr/>
              <p:nvPr/>
            </p:nvGrpSpPr>
            <p:grpSpPr>
              <a:xfrm>
                <a:off x="6553810" y="-431099"/>
                <a:ext cx="542478" cy="310393"/>
                <a:chOff x="6547671" y="-487199"/>
                <a:chExt cx="542478" cy="310393"/>
              </a:xfrm>
            </p:grpSpPr>
            <p:sp>
              <p:nvSpPr>
                <p:cNvPr id="33" name="Line 170">
                  <a:extLst>
                    <a:ext uri="{FF2B5EF4-FFF2-40B4-BE49-F238E27FC236}">
                      <a16:creationId xmlns:a16="http://schemas.microsoft.com/office/drawing/2014/main" id="{25974652-3979-E347-9544-A7C63CC1B5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18910" y="-462318"/>
                  <a:ext cx="0" cy="184922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Line 170">
                  <a:extLst>
                    <a:ext uri="{FF2B5EF4-FFF2-40B4-BE49-F238E27FC236}">
                      <a16:creationId xmlns:a16="http://schemas.microsoft.com/office/drawing/2014/main" id="{628086D2-323E-D74C-A165-2B619E86F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47671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Line 170">
                  <a:extLst>
                    <a:ext uri="{FF2B5EF4-FFF2-40B4-BE49-F238E27FC236}">
                      <a16:creationId xmlns:a16="http://schemas.microsoft.com/office/drawing/2014/main" id="{3FC6524A-7229-4C43-A1A3-30365BA84D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40693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F1A272-D6FB-564A-B219-31DDD485A4BF}"/>
                  </a:ext>
                </a:extLst>
              </p:cNvPr>
              <p:cNvSpPr/>
              <p:nvPr/>
            </p:nvSpPr>
            <p:spPr>
              <a:xfrm>
                <a:off x="6775494" y="-602660"/>
                <a:ext cx="94044" cy="94044"/>
              </a:xfrm>
              <a:prstGeom prst="ellipse">
                <a:avLst/>
              </a:pr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126E6C-1C6F-964F-A71A-F013A853F9CF}"/>
                </a:ext>
              </a:extLst>
            </p:cNvPr>
            <p:cNvSpPr/>
            <p:nvPr/>
          </p:nvSpPr>
          <p:spPr>
            <a:xfrm>
              <a:off x="2154094" y="3940634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PSM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2AC2E3-359F-324D-B308-16425481BFA3}"/>
              </a:ext>
            </a:extLst>
          </p:cNvPr>
          <p:cNvGrpSpPr/>
          <p:nvPr/>
        </p:nvGrpSpPr>
        <p:grpSpPr>
          <a:xfrm>
            <a:off x="4856969" y="3605791"/>
            <a:ext cx="2701745" cy="2125849"/>
            <a:chOff x="3698124" y="2341369"/>
            <a:chExt cx="2701745" cy="21258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16868B-D602-FD4C-8F1B-AC16479A03B8}"/>
                </a:ext>
              </a:extLst>
            </p:cNvPr>
            <p:cNvGrpSpPr/>
            <p:nvPr/>
          </p:nvGrpSpPr>
          <p:grpSpPr>
            <a:xfrm>
              <a:off x="3698124" y="2341369"/>
              <a:ext cx="2701745" cy="1681629"/>
              <a:chOff x="971550" y="1004207"/>
              <a:chExt cx="2701745" cy="1681629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D80D168-2E6E-5448-9925-F867C15C3145}"/>
                  </a:ext>
                </a:extLst>
              </p:cNvPr>
              <p:cNvSpPr/>
              <p:nvPr/>
            </p:nvSpPr>
            <p:spPr>
              <a:xfrm>
                <a:off x="971550" y="1004207"/>
                <a:ext cx="2701745" cy="1681629"/>
              </a:xfrm>
              <a:prstGeom prst="roundRect">
                <a:avLst/>
              </a:prstGeom>
              <a:solidFill>
                <a:srgbClr val="224982">
                  <a:alpha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021349F-497D-5344-9595-9F5D5BC6A72F}"/>
                  </a:ext>
                </a:extLst>
              </p:cNvPr>
              <p:cNvSpPr/>
              <p:nvPr/>
            </p:nvSpPr>
            <p:spPr>
              <a:xfrm>
                <a:off x="3032764" y="1537437"/>
                <a:ext cx="516672" cy="516672"/>
              </a:xfrm>
              <a:prstGeom prst="ellipse">
                <a:avLst/>
              </a:pr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1B37AAE-DE9A-B749-90A8-7F9DA5EB6E56}"/>
                  </a:ext>
                </a:extLst>
              </p:cNvPr>
              <p:cNvSpPr/>
              <p:nvPr/>
            </p:nvSpPr>
            <p:spPr>
              <a:xfrm>
                <a:off x="1258457" y="1285997"/>
                <a:ext cx="1313416" cy="353101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defTabSz="914400">
                  <a:defRPr/>
                </a:pPr>
                <a:r>
                  <a:rPr lang="en-US" sz="1200" kern="0" dirty="0" err="1">
                    <a:solidFill>
                      <a:srgbClr val="000000"/>
                    </a:solidFill>
                    <a:latin typeface="Calibri"/>
                  </a:rPr>
                  <a:t>scriptA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CFC404B-008B-1646-BD00-A97BB25061BC}"/>
                  </a:ext>
                </a:extLst>
              </p:cNvPr>
              <p:cNvSpPr/>
              <p:nvPr/>
            </p:nvSpPr>
            <p:spPr>
              <a:xfrm>
                <a:off x="1258457" y="1961775"/>
                <a:ext cx="1313416" cy="340079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scriptB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3A1B05B3-D266-3B45-93CA-375913D5A3AC}"/>
                  </a:ext>
                </a:extLst>
              </p:cNvPr>
              <p:cNvCxnSpPr>
                <a:cxnSpLocks/>
                <a:stCxn id="7" idx="2"/>
                <a:endCxn id="8" idx="3"/>
              </p:cNvCxnSpPr>
              <p:nvPr/>
            </p:nvCxnSpPr>
            <p:spPr>
              <a:xfrm rot="10800000">
                <a:off x="2571874" y="1462549"/>
                <a:ext cx="460891" cy="333225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rgbClr val="224982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B10DD82F-AE95-DF48-A284-AA661704E332}"/>
                  </a:ext>
                </a:extLst>
              </p:cNvPr>
              <p:cNvCxnSpPr>
                <a:cxnSpLocks/>
                <a:stCxn id="7" idx="2"/>
                <a:endCxn id="9" idx="3"/>
              </p:cNvCxnSpPr>
              <p:nvPr/>
            </p:nvCxnSpPr>
            <p:spPr>
              <a:xfrm rot="10800000" flipV="1">
                <a:off x="2571874" y="1795773"/>
                <a:ext cx="460891" cy="336042"/>
              </a:xfrm>
              <a:prstGeom prst="bentConnector3">
                <a:avLst>
                  <a:gd name="adj1" fmla="val 50000"/>
                </a:avLst>
              </a:prstGeom>
              <a:noFill/>
              <a:ln w="12700" cap="flat" cmpd="sng" algn="ctr">
                <a:solidFill>
                  <a:srgbClr val="224982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1B97DF6-A353-8248-AE06-2ED567B3A4B7}"/>
                  </a:ext>
                </a:extLst>
              </p:cNvPr>
              <p:cNvSpPr/>
              <p:nvPr/>
            </p:nvSpPr>
            <p:spPr>
              <a:xfrm>
                <a:off x="2275476" y="1311161"/>
                <a:ext cx="289563" cy="312915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CLI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9E27165-FB44-664B-A9A6-547C9DA888BC}"/>
                  </a:ext>
                </a:extLst>
              </p:cNvPr>
              <p:cNvSpPr/>
              <p:nvPr/>
            </p:nvSpPr>
            <p:spPr>
              <a:xfrm>
                <a:off x="2266225" y="1975356"/>
                <a:ext cx="289563" cy="312915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CLI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DDC09C8-9A71-3C4E-AA97-2711A65B9DE6}"/>
                </a:ext>
              </a:extLst>
            </p:cNvPr>
            <p:cNvSpPr/>
            <p:nvPr/>
          </p:nvSpPr>
          <p:spPr>
            <a:xfrm>
              <a:off x="3970357" y="4097886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Secure Script Server</a:t>
              </a:r>
              <a:endParaRPr lang="en-US" dirty="0"/>
            </a:p>
          </p:txBody>
        </p: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CB3FE79-4376-AA4B-92D0-8C67A739C258}"/>
              </a:ext>
            </a:extLst>
          </p:cNvPr>
          <p:cNvSpPr/>
          <p:nvPr/>
        </p:nvSpPr>
        <p:spPr>
          <a:xfrm>
            <a:off x="9018127" y="3591397"/>
            <a:ext cx="2701744" cy="1696024"/>
          </a:xfrm>
          <a:prstGeom prst="roundRect">
            <a:avLst/>
          </a:prstGeom>
          <a:noFill/>
          <a:ln w="34925" cap="flat" cmpd="sng" algn="ctr">
            <a:solidFill>
              <a:srgbClr val="224982"/>
            </a:solidFill>
            <a:prstDash val="dash"/>
          </a:ln>
          <a:effectLst/>
        </p:spPr>
        <p:txBody>
          <a:bodyPr rtlCol="0" anchor="ctr"/>
          <a:lstStyle/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Databases</a:t>
            </a:r>
          </a:p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Servers</a:t>
            </a:r>
          </a:p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Network Equipment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7ACE1FD-DFF3-2F41-9BE5-B3C78844A548}"/>
              </a:ext>
            </a:extLst>
          </p:cNvPr>
          <p:cNvGrpSpPr/>
          <p:nvPr/>
        </p:nvGrpSpPr>
        <p:grpSpPr>
          <a:xfrm>
            <a:off x="4338328" y="1447017"/>
            <a:ext cx="1593706" cy="1676883"/>
            <a:chOff x="5273996" y="1234357"/>
            <a:chExt cx="1593706" cy="167688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F21769-42D4-B040-A226-F23EB567EAD7}"/>
                </a:ext>
              </a:extLst>
            </p:cNvPr>
            <p:cNvGrpSpPr/>
            <p:nvPr/>
          </p:nvGrpSpPr>
          <p:grpSpPr>
            <a:xfrm>
              <a:off x="5474863" y="1234357"/>
              <a:ext cx="1242274" cy="1373390"/>
              <a:chOff x="4136295" y="1111984"/>
              <a:chExt cx="758330" cy="83836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C988A47-2BD8-9C40-ACCE-517F7A643750}"/>
                  </a:ext>
                </a:extLst>
              </p:cNvPr>
              <p:cNvGrpSpPr/>
              <p:nvPr/>
            </p:nvGrpSpPr>
            <p:grpSpPr>
              <a:xfrm>
                <a:off x="4136295" y="1111984"/>
                <a:ext cx="673407" cy="729467"/>
                <a:chOff x="4136295" y="1111984"/>
                <a:chExt cx="673407" cy="729467"/>
              </a:xfrm>
              <a:solidFill>
                <a:srgbClr val="224982"/>
              </a:solidFill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AE83AF79-72C3-D840-B236-F6CC21B07890}"/>
                    </a:ext>
                  </a:extLst>
                </p:cNvPr>
                <p:cNvSpPr/>
                <p:nvPr/>
              </p:nvSpPr>
              <p:spPr>
                <a:xfrm>
                  <a:off x="4136295" y="1111984"/>
                  <a:ext cx="673407" cy="729467"/>
                </a:xfrm>
                <a:custGeom>
                  <a:avLst/>
                  <a:gdLst>
                    <a:gd name="connsiteX0" fmla="*/ 105799 w 1587617"/>
                    <a:gd name="connsiteY0" fmla="*/ 0 h 1719782"/>
                    <a:gd name="connsiteX1" fmla="*/ 1481818 w 1587617"/>
                    <a:gd name="connsiteY1" fmla="*/ 0 h 1719782"/>
                    <a:gd name="connsiteX2" fmla="*/ 1587617 w 1587617"/>
                    <a:gd name="connsiteY2" fmla="*/ 105799 h 1719782"/>
                    <a:gd name="connsiteX3" fmla="*/ 1587617 w 1587617"/>
                    <a:gd name="connsiteY3" fmla="*/ 782397 h 1719782"/>
                    <a:gd name="connsiteX4" fmla="*/ 1587606 w 1587617"/>
                    <a:gd name="connsiteY4" fmla="*/ 782394 h 1719782"/>
                    <a:gd name="connsiteX5" fmla="*/ 1516145 w 1587617"/>
                    <a:gd name="connsiteY5" fmla="*/ 775190 h 1719782"/>
                    <a:gd name="connsiteX6" fmla="*/ 1475581 w 1587617"/>
                    <a:gd name="connsiteY6" fmla="*/ 779279 h 1719782"/>
                    <a:gd name="connsiteX7" fmla="*/ 1475581 w 1587617"/>
                    <a:gd name="connsiteY7" fmla="*/ 623658 h 1719782"/>
                    <a:gd name="connsiteX8" fmla="*/ 1530093 w 1587617"/>
                    <a:gd name="connsiteY8" fmla="*/ 623658 h 1719782"/>
                    <a:gd name="connsiteX9" fmla="*/ 1530093 w 1587617"/>
                    <a:gd name="connsiteY9" fmla="*/ 360268 h 1719782"/>
                    <a:gd name="connsiteX10" fmla="*/ 1475581 w 1587617"/>
                    <a:gd name="connsiteY10" fmla="*/ 360268 h 1719782"/>
                    <a:gd name="connsiteX11" fmla="*/ 1475581 w 1587617"/>
                    <a:gd name="connsiteY11" fmla="*/ 115545 h 1719782"/>
                    <a:gd name="connsiteX12" fmla="*/ 112037 w 1587617"/>
                    <a:gd name="connsiteY12" fmla="*/ 115545 h 1719782"/>
                    <a:gd name="connsiteX13" fmla="*/ 112037 w 1587617"/>
                    <a:gd name="connsiteY13" fmla="*/ 1604237 h 1719782"/>
                    <a:gd name="connsiteX14" fmla="*/ 1350446 w 1587617"/>
                    <a:gd name="connsiteY14" fmla="*/ 1604237 h 1719782"/>
                    <a:gd name="connsiteX15" fmla="*/ 1350315 w 1587617"/>
                    <a:gd name="connsiteY15" fmla="*/ 1719782 h 1719782"/>
                    <a:gd name="connsiteX16" fmla="*/ 105799 w 1587617"/>
                    <a:gd name="connsiteY16" fmla="*/ 1719782 h 1719782"/>
                    <a:gd name="connsiteX17" fmla="*/ 0 w 1587617"/>
                    <a:gd name="connsiteY17" fmla="*/ 1613983 h 1719782"/>
                    <a:gd name="connsiteX18" fmla="*/ 0 w 1587617"/>
                    <a:gd name="connsiteY18" fmla="*/ 105799 h 1719782"/>
                    <a:gd name="connsiteX19" fmla="*/ 105799 w 1587617"/>
                    <a:gd name="connsiteY19" fmla="*/ 0 h 17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87617" h="1719782">
                      <a:moveTo>
                        <a:pt x="105799" y="0"/>
                      </a:moveTo>
                      <a:lnTo>
                        <a:pt x="1481818" y="0"/>
                      </a:lnTo>
                      <a:cubicBezTo>
                        <a:pt x="1540249" y="0"/>
                        <a:pt x="1587617" y="47368"/>
                        <a:pt x="1587617" y="105799"/>
                      </a:cubicBezTo>
                      <a:lnTo>
                        <a:pt x="1587617" y="782397"/>
                      </a:lnTo>
                      <a:lnTo>
                        <a:pt x="1587606" y="782394"/>
                      </a:lnTo>
                      <a:cubicBezTo>
                        <a:pt x="1564524" y="777671"/>
                        <a:pt x="1540624" y="775190"/>
                        <a:pt x="1516145" y="775190"/>
                      </a:cubicBezTo>
                      <a:lnTo>
                        <a:pt x="1475581" y="779279"/>
                      </a:lnTo>
                      <a:lnTo>
                        <a:pt x="1475581" y="623658"/>
                      </a:lnTo>
                      <a:lnTo>
                        <a:pt x="1530093" y="623658"/>
                      </a:lnTo>
                      <a:lnTo>
                        <a:pt x="1530093" y="360268"/>
                      </a:lnTo>
                      <a:lnTo>
                        <a:pt x="1475581" y="360268"/>
                      </a:lnTo>
                      <a:lnTo>
                        <a:pt x="1475581" y="115545"/>
                      </a:lnTo>
                      <a:lnTo>
                        <a:pt x="112037" y="115545"/>
                      </a:lnTo>
                      <a:lnTo>
                        <a:pt x="112037" y="1604237"/>
                      </a:lnTo>
                      <a:lnTo>
                        <a:pt x="1350446" y="1604237"/>
                      </a:lnTo>
                      <a:lnTo>
                        <a:pt x="1350315" y="1719782"/>
                      </a:lnTo>
                      <a:lnTo>
                        <a:pt x="105799" y="1719782"/>
                      </a:lnTo>
                      <a:cubicBezTo>
                        <a:pt x="47368" y="1719782"/>
                        <a:pt x="0" y="1672414"/>
                        <a:pt x="0" y="1613983"/>
                      </a:cubicBezTo>
                      <a:lnTo>
                        <a:pt x="0" y="105799"/>
                      </a:lnTo>
                      <a:cubicBezTo>
                        <a:pt x="0" y="47368"/>
                        <a:pt x="47368" y="0"/>
                        <a:pt x="105799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3D6D177D-5122-BF46-B50B-368A24B21ABD}"/>
                    </a:ext>
                  </a:extLst>
                </p:cNvPr>
                <p:cNvSpPr/>
                <p:nvPr/>
              </p:nvSpPr>
              <p:spPr>
                <a:xfrm>
                  <a:off x="4235236" y="1217133"/>
                  <a:ext cx="475525" cy="519170"/>
                </a:xfrm>
                <a:custGeom>
                  <a:avLst/>
                  <a:gdLst>
                    <a:gd name="connsiteX0" fmla="*/ 0 w 1121094"/>
                    <a:gd name="connsiteY0" fmla="*/ 0 h 1223989"/>
                    <a:gd name="connsiteX1" fmla="*/ 1121094 w 1121094"/>
                    <a:gd name="connsiteY1" fmla="*/ 0 h 1223989"/>
                    <a:gd name="connsiteX2" fmla="*/ 1121094 w 1121094"/>
                    <a:gd name="connsiteY2" fmla="*/ 112371 h 1223989"/>
                    <a:gd name="connsiteX3" fmla="*/ 1048829 w 1121094"/>
                    <a:gd name="connsiteY3" fmla="*/ 112371 h 1223989"/>
                    <a:gd name="connsiteX4" fmla="*/ 1048829 w 1121094"/>
                    <a:gd name="connsiteY4" fmla="*/ 375761 h 1223989"/>
                    <a:gd name="connsiteX5" fmla="*/ 1121094 w 1121094"/>
                    <a:gd name="connsiteY5" fmla="*/ 375761 h 1223989"/>
                    <a:gd name="connsiteX6" fmla="*/ 1121094 w 1121094"/>
                    <a:gd name="connsiteY6" fmla="*/ 568059 h 1223989"/>
                    <a:gd name="connsiteX7" fmla="*/ 1084632 w 1121094"/>
                    <a:gd name="connsiteY7" fmla="*/ 587850 h 1223989"/>
                    <a:gd name="connsiteX8" fmla="*/ 988856 w 1121094"/>
                    <a:gd name="connsiteY8" fmla="*/ 683626 h 1223989"/>
                    <a:gd name="connsiteX9" fmla="*/ 974309 w 1121094"/>
                    <a:gd name="connsiteY9" fmla="*/ 710428 h 1223989"/>
                    <a:gd name="connsiteX10" fmla="*/ 978194 w 1121094"/>
                    <a:gd name="connsiteY10" fmla="*/ 697911 h 1223989"/>
                    <a:gd name="connsiteX11" fmla="*/ 986855 w 1121094"/>
                    <a:gd name="connsiteY11" fmla="*/ 611995 h 1223989"/>
                    <a:gd name="connsiteX12" fmla="*/ 560547 w 1121094"/>
                    <a:gd name="connsiteY12" fmla="*/ 185687 h 1223989"/>
                    <a:gd name="connsiteX13" fmla="*/ 134239 w 1121094"/>
                    <a:gd name="connsiteY13" fmla="*/ 611995 h 1223989"/>
                    <a:gd name="connsiteX14" fmla="*/ 560547 w 1121094"/>
                    <a:gd name="connsiteY14" fmla="*/ 1038302 h 1223989"/>
                    <a:gd name="connsiteX15" fmla="*/ 914048 w 1121094"/>
                    <a:gd name="connsiteY15" fmla="*/ 850347 h 1223989"/>
                    <a:gd name="connsiteX16" fmla="*/ 935453 w 1121094"/>
                    <a:gd name="connsiteY16" fmla="*/ 810912 h 1223989"/>
                    <a:gd name="connsiteX17" fmla="*/ 928299 w 1121094"/>
                    <a:gd name="connsiteY17" fmla="*/ 881877 h 1223989"/>
                    <a:gd name="connsiteX18" fmla="*/ 1032155 w 1121094"/>
                    <a:gd name="connsiteY18" fmla="*/ 1132606 h 1223989"/>
                    <a:gd name="connsiteX19" fmla="*/ 1050089 w 1121094"/>
                    <a:gd name="connsiteY19" fmla="*/ 1147403 h 1223989"/>
                    <a:gd name="connsiteX20" fmla="*/ 1042171 w 1121094"/>
                    <a:gd name="connsiteY20" fmla="*/ 1166519 h 1223989"/>
                    <a:gd name="connsiteX21" fmla="*/ 1052706 w 1121094"/>
                    <a:gd name="connsiteY21" fmla="*/ 1191954 h 1223989"/>
                    <a:gd name="connsiteX22" fmla="*/ 1084742 w 1121094"/>
                    <a:gd name="connsiteY22" fmla="*/ 1223989 h 1223989"/>
                    <a:gd name="connsiteX23" fmla="*/ 0 w 1121094"/>
                    <a:gd name="connsiteY23" fmla="*/ 1223989 h 1223989"/>
                    <a:gd name="connsiteX24" fmla="*/ 0 w 1121094"/>
                    <a:gd name="connsiteY24" fmla="*/ 0 h 122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21094" h="1223989">
                      <a:moveTo>
                        <a:pt x="0" y="0"/>
                      </a:moveTo>
                      <a:lnTo>
                        <a:pt x="1121094" y="0"/>
                      </a:lnTo>
                      <a:lnTo>
                        <a:pt x="1121094" y="112371"/>
                      </a:lnTo>
                      <a:lnTo>
                        <a:pt x="1048829" y="112371"/>
                      </a:lnTo>
                      <a:lnTo>
                        <a:pt x="1048829" y="375761"/>
                      </a:lnTo>
                      <a:lnTo>
                        <a:pt x="1121094" y="375761"/>
                      </a:lnTo>
                      <a:lnTo>
                        <a:pt x="1121094" y="568059"/>
                      </a:lnTo>
                      <a:lnTo>
                        <a:pt x="1084632" y="587850"/>
                      </a:lnTo>
                      <a:cubicBezTo>
                        <a:pt x="1046904" y="613339"/>
                        <a:pt x="1014345" y="645898"/>
                        <a:pt x="988856" y="683626"/>
                      </a:cubicBezTo>
                      <a:lnTo>
                        <a:pt x="974309" y="710428"/>
                      </a:lnTo>
                      <a:lnTo>
                        <a:pt x="978194" y="697911"/>
                      </a:lnTo>
                      <a:cubicBezTo>
                        <a:pt x="983873" y="670159"/>
                        <a:pt x="986855" y="641425"/>
                        <a:pt x="986855" y="611995"/>
                      </a:cubicBezTo>
                      <a:cubicBezTo>
                        <a:pt x="986855" y="376551"/>
                        <a:pt x="795991" y="185687"/>
                        <a:pt x="560547" y="185687"/>
                      </a:cubicBezTo>
                      <a:cubicBezTo>
                        <a:pt x="325104" y="185687"/>
                        <a:pt x="134239" y="376551"/>
                        <a:pt x="134239" y="611995"/>
                      </a:cubicBezTo>
                      <a:cubicBezTo>
                        <a:pt x="134239" y="847438"/>
                        <a:pt x="325104" y="1038302"/>
                        <a:pt x="560547" y="1038302"/>
                      </a:cubicBezTo>
                      <a:cubicBezTo>
                        <a:pt x="707700" y="1038302"/>
                        <a:pt x="837438" y="963746"/>
                        <a:pt x="914048" y="850347"/>
                      </a:cubicBezTo>
                      <a:lnTo>
                        <a:pt x="935453" y="810912"/>
                      </a:lnTo>
                      <a:lnTo>
                        <a:pt x="928299" y="881877"/>
                      </a:lnTo>
                      <a:cubicBezTo>
                        <a:pt x="928299" y="979793"/>
                        <a:pt x="967987" y="1068439"/>
                        <a:pt x="1032155" y="1132606"/>
                      </a:cubicBezTo>
                      <a:lnTo>
                        <a:pt x="1050089" y="1147403"/>
                      </a:lnTo>
                      <a:lnTo>
                        <a:pt x="1042171" y="1166519"/>
                      </a:lnTo>
                      <a:cubicBezTo>
                        <a:pt x="1042171" y="1175725"/>
                        <a:pt x="1045683" y="1184930"/>
                        <a:pt x="1052706" y="1191954"/>
                      </a:cubicBezTo>
                      <a:lnTo>
                        <a:pt x="1084742" y="1223989"/>
                      </a:lnTo>
                      <a:lnTo>
                        <a:pt x="0" y="12239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0F90AF7D-4477-584D-82E1-E8D43B43719C}"/>
                    </a:ext>
                  </a:extLst>
                </p:cNvPr>
                <p:cNvSpPr/>
                <p:nvPr/>
              </p:nvSpPr>
              <p:spPr>
                <a:xfrm>
                  <a:off x="4500107" y="1348235"/>
                  <a:ext cx="104240" cy="172096"/>
                </a:xfrm>
                <a:custGeom>
                  <a:avLst/>
                  <a:gdLst>
                    <a:gd name="connsiteX0" fmla="*/ 0 w 245755"/>
                    <a:gd name="connsiteY0" fmla="*/ 0 h 405731"/>
                    <a:gd name="connsiteX1" fmla="*/ 56625 w 245755"/>
                    <a:gd name="connsiteY1" fmla="*/ 17577 h 405731"/>
                    <a:gd name="connsiteX2" fmla="*/ 245755 w 245755"/>
                    <a:gd name="connsiteY2" fmla="*/ 302909 h 405731"/>
                    <a:gd name="connsiteX3" fmla="*/ 239464 w 245755"/>
                    <a:gd name="connsiteY3" fmla="*/ 365317 h 405731"/>
                    <a:gd name="connsiteX4" fmla="*/ 226919 w 245755"/>
                    <a:gd name="connsiteY4" fmla="*/ 405731 h 405731"/>
                    <a:gd name="connsiteX5" fmla="*/ 118334 w 245755"/>
                    <a:gd name="connsiteY5" fmla="*/ 343040 h 405731"/>
                    <a:gd name="connsiteX6" fmla="*/ 119105 w 245755"/>
                    <a:gd name="connsiteY6" fmla="*/ 340558 h 405731"/>
                    <a:gd name="connsiteX7" fmla="*/ 122900 w 245755"/>
                    <a:gd name="connsiteY7" fmla="*/ 302909 h 405731"/>
                    <a:gd name="connsiteX8" fmla="*/ 8804 w 245755"/>
                    <a:gd name="connsiteY8" fmla="*/ 130778 h 405731"/>
                    <a:gd name="connsiteX9" fmla="*/ 0 w 245755"/>
                    <a:gd name="connsiteY9" fmla="*/ 128045 h 405731"/>
                    <a:gd name="connsiteX10" fmla="*/ 0 w 245755"/>
                    <a:gd name="connsiteY10" fmla="*/ 0 h 40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5755" h="405731">
                      <a:moveTo>
                        <a:pt x="0" y="0"/>
                      </a:moveTo>
                      <a:lnTo>
                        <a:pt x="56625" y="17577"/>
                      </a:lnTo>
                      <a:cubicBezTo>
                        <a:pt x="167769" y="64587"/>
                        <a:pt x="245755" y="174641"/>
                        <a:pt x="245755" y="302909"/>
                      </a:cubicBezTo>
                      <a:cubicBezTo>
                        <a:pt x="245755" y="324287"/>
                        <a:pt x="243589" y="345159"/>
                        <a:pt x="239464" y="365317"/>
                      </a:cubicBezTo>
                      <a:lnTo>
                        <a:pt x="226919" y="405731"/>
                      </a:lnTo>
                      <a:lnTo>
                        <a:pt x="118334" y="343040"/>
                      </a:lnTo>
                      <a:lnTo>
                        <a:pt x="119105" y="340558"/>
                      </a:lnTo>
                      <a:cubicBezTo>
                        <a:pt x="121593" y="328397"/>
                        <a:pt x="122900" y="315806"/>
                        <a:pt x="122900" y="302909"/>
                      </a:cubicBezTo>
                      <a:cubicBezTo>
                        <a:pt x="122900" y="225529"/>
                        <a:pt x="75853" y="159138"/>
                        <a:pt x="8804" y="130778"/>
                      </a:cubicBezTo>
                      <a:lnTo>
                        <a:pt x="0" y="12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9AEA781F-8A4D-2C43-BA4F-5D43340F138D}"/>
                    </a:ext>
                  </a:extLst>
                </p:cNvPr>
                <p:cNvSpPr/>
                <p:nvPr/>
              </p:nvSpPr>
              <p:spPr>
                <a:xfrm>
                  <a:off x="4341650" y="1348236"/>
                  <a:ext cx="104240" cy="168243"/>
                </a:xfrm>
                <a:custGeom>
                  <a:avLst/>
                  <a:gdLst>
                    <a:gd name="connsiteX0" fmla="*/ 245756 w 245756"/>
                    <a:gd name="connsiteY0" fmla="*/ 0 h 396647"/>
                    <a:gd name="connsiteX1" fmla="*/ 245756 w 245756"/>
                    <a:gd name="connsiteY1" fmla="*/ 128045 h 396647"/>
                    <a:gd name="connsiteX2" fmla="*/ 236952 w 245756"/>
                    <a:gd name="connsiteY2" fmla="*/ 130778 h 396647"/>
                    <a:gd name="connsiteX3" fmla="*/ 122856 w 245756"/>
                    <a:gd name="connsiteY3" fmla="*/ 302908 h 396647"/>
                    <a:gd name="connsiteX4" fmla="*/ 125909 w 245756"/>
                    <a:gd name="connsiteY4" fmla="*/ 333201 h 396647"/>
                    <a:gd name="connsiteX5" fmla="*/ 16017 w 245756"/>
                    <a:gd name="connsiteY5" fmla="*/ 396647 h 396647"/>
                    <a:gd name="connsiteX6" fmla="*/ 6292 w 245756"/>
                    <a:gd name="connsiteY6" fmla="*/ 365317 h 396647"/>
                    <a:gd name="connsiteX7" fmla="*/ 1 w 245756"/>
                    <a:gd name="connsiteY7" fmla="*/ 302908 h 396647"/>
                    <a:gd name="connsiteX8" fmla="*/ 189131 w 245756"/>
                    <a:gd name="connsiteY8" fmla="*/ 17577 h 396647"/>
                    <a:gd name="connsiteX9" fmla="*/ 245756 w 245756"/>
                    <a:gd name="connsiteY9" fmla="*/ 0 h 396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5756" h="396647">
                      <a:moveTo>
                        <a:pt x="245756" y="0"/>
                      </a:moveTo>
                      <a:lnTo>
                        <a:pt x="245756" y="128045"/>
                      </a:lnTo>
                      <a:lnTo>
                        <a:pt x="236952" y="130778"/>
                      </a:lnTo>
                      <a:cubicBezTo>
                        <a:pt x="169902" y="159137"/>
                        <a:pt x="122856" y="225529"/>
                        <a:pt x="122856" y="302908"/>
                      </a:cubicBezTo>
                      <a:lnTo>
                        <a:pt x="125909" y="333201"/>
                      </a:lnTo>
                      <a:lnTo>
                        <a:pt x="16017" y="396647"/>
                      </a:lnTo>
                      <a:lnTo>
                        <a:pt x="6292" y="365317"/>
                      </a:lnTo>
                      <a:cubicBezTo>
                        <a:pt x="2167" y="345158"/>
                        <a:pt x="0" y="324286"/>
                        <a:pt x="1" y="302908"/>
                      </a:cubicBezTo>
                      <a:cubicBezTo>
                        <a:pt x="0" y="174640"/>
                        <a:pt x="77986" y="64587"/>
                        <a:pt x="189131" y="17577"/>
                      </a:cubicBezTo>
                      <a:lnTo>
                        <a:pt x="245756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60E8463C-753C-1B4B-BC5F-45B8E786D75E}"/>
                    </a:ext>
                  </a:extLst>
                </p:cNvPr>
                <p:cNvSpPr/>
                <p:nvPr/>
              </p:nvSpPr>
              <p:spPr>
                <a:xfrm>
                  <a:off x="4375202" y="1536731"/>
                  <a:ext cx="193054" cy="71335"/>
                </a:xfrm>
                <a:custGeom>
                  <a:avLst/>
                  <a:gdLst>
                    <a:gd name="connsiteX0" fmla="*/ 109853 w 455142"/>
                    <a:gd name="connsiteY0" fmla="*/ 0 h 168178"/>
                    <a:gd name="connsiteX1" fmla="*/ 126116 w 455142"/>
                    <a:gd name="connsiteY1" fmla="*/ 13418 h 168178"/>
                    <a:gd name="connsiteX2" fmla="*/ 230564 w 455142"/>
                    <a:gd name="connsiteY2" fmla="*/ 45323 h 168178"/>
                    <a:gd name="connsiteX3" fmla="*/ 335012 w 455142"/>
                    <a:gd name="connsiteY3" fmla="*/ 13418 h 168178"/>
                    <a:gd name="connsiteX4" fmla="*/ 343638 w 455142"/>
                    <a:gd name="connsiteY4" fmla="*/ 6301 h 168178"/>
                    <a:gd name="connsiteX5" fmla="*/ 455142 w 455142"/>
                    <a:gd name="connsiteY5" fmla="*/ 70678 h 168178"/>
                    <a:gd name="connsiteX6" fmla="*/ 449532 w 455142"/>
                    <a:gd name="connsiteY6" fmla="*/ 77478 h 168178"/>
                    <a:gd name="connsiteX7" fmla="*/ 230564 w 455142"/>
                    <a:gd name="connsiteY7" fmla="*/ 168178 h 168178"/>
                    <a:gd name="connsiteX8" fmla="*/ 11597 w 455142"/>
                    <a:gd name="connsiteY8" fmla="*/ 77479 h 168178"/>
                    <a:gd name="connsiteX9" fmla="*/ 0 w 455142"/>
                    <a:gd name="connsiteY9" fmla="*/ 63423 h 168178"/>
                    <a:gd name="connsiteX10" fmla="*/ 109853 w 455142"/>
                    <a:gd name="connsiteY10" fmla="*/ 0 h 16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55142" h="168178">
                      <a:moveTo>
                        <a:pt x="109853" y="0"/>
                      </a:moveTo>
                      <a:lnTo>
                        <a:pt x="126116" y="13418"/>
                      </a:lnTo>
                      <a:cubicBezTo>
                        <a:pt x="155932" y="33561"/>
                        <a:pt x="191874" y="45323"/>
                        <a:pt x="230564" y="45323"/>
                      </a:cubicBezTo>
                      <a:cubicBezTo>
                        <a:pt x="269254" y="45323"/>
                        <a:pt x="305197" y="33561"/>
                        <a:pt x="335012" y="13418"/>
                      </a:cubicBezTo>
                      <a:lnTo>
                        <a:pt x="343638" y="6301"/>
                      </a:lnTo>
                      <a:lnTo>
                        <a:pt x="455142" y="70678"/>
                      </a:lnTo>
                      <a:lnTo>
                        <a:pt x="449532" y="77478"/>
                      </a:lnTo>
                      <a:cubicBezTo>
                        <a:pt x="393493" y="133517"/>
                        <a:pt x="316076" y="168178"/>
                        <a:pt x="230564" y="168178"/>
                      </a:cubicBezTo>
                      <a:cubicBezTo>
                        <a:pt x="145052" y="168178"/>
                        <a:pt x="67635" y="133517"/>
                        <a:pt x="11597" y="77479"/>
                      </a:cubicBezTo>
                      <a:lnTo>
                        <a:pt x="0" y="63423"/>
                      </a:lnTo>
                      <a:lnTo>
                        <a:pt x="109853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784F2A2-FBB4-A64F-A1FD-5EDD7D88F309}"/>
                  </a:ext>
                </a:extLst>
              </p:cNvPr>
              <p:cNvSpPr/>
              <p:nvPr/>
            </p:nvSpPr>
            <p:spPr>
              <a:xfrm>
                <a:off x="4667596" y="1478298"/>
                <a:ext cx="227029" cy="472054"/>
              </a:xfrm>
              <a:custGeom>
                <a:avLst/>
                <a:gdLst>
                  <a:gd name="connsiteX0" fmla="*/ 601292 w 1208199"/>
                  <a:gd name="connsiteY0" fmla="*/ 204378 h 2512169"/>
                  <a:gd name="connsiteX1" fmla="*/ 399823 w 1208199"/>
                  <a:gd name="connsiteY1" fmla="*/ 405847 h 2512169"/>
                  <a:gd name="connsiteX2" fmla="*/ 601292 w 1208199"/>
                  <a:gd name="connsiteY2" fmla="*/ 607316 h 2512169"/>
                  <a:gd name="connsiteX3" fmla="*/ 802761 w 1208199"/>
                  <a:gd name="connsiteY3" fmla="*/ 405847 h 2512169"/>
                  <a:gd name="connsiteX4" fmla="*/ 601292 w 1208199"/>
                  <a:gd name="connsiteY4" fmla="*/ 204378 h 2512169"/>
                  <a:gd name="connsiteX5" fmla="*/ 604100 w 1208199"/>
                  <a:gd name="connsiteY5" fmla="*/ 0 h 2512169"/>
                  <a:gd name="connsiteX6" fmla="*/ 1208199 w 1208199"/>
                  <a:gd name="connsiteY6" fmla="*/ 604099 h 2512169"/>
                  <a:gd name="connsiteX7" fmla="*/ 941857 w 1208199"/>
                  <a:gd name="connsiteY7" fmla="*/ 1105028 h 2512169"/>
                  <a:gd name="connsiteX8" fmla="*/ 877420 w 1208199"/>
                  <a:gd name="connsiteY8" fmla="*/ 1140003 h 2512169"/>
                  <a:gd name="connsiteX9" fmla="*/ 944307 w 1208199"/>
                  <a:gd name="connsiteY9" fmla="*/ 1206890 h 2512169"/>
                  <a:gd name="connsiteX10" fmla="*/ 944307 w 1208199"/>
                  <a:gd name="connsiteY10" fmla="*/ 1290420 h 2512169"/>
                  <a:gd name="connsiteX11" fmla="*/ 827261 w 1208199"/>
                  <a:gd name="connsiteY11" fmla="*/ 1407466 h 2512169"/>
                  <a:gd name="connsiteX12" fmla="*/ 827261 w 1208199"/>
                  <a:gd name="connsiteY12" fmla="*/ 1433607 h 2512169"/>
                  <a:gd name="connsiteX13" fmla="*/ 895049 w 1208199"/>
                  <a:gd name="connsiteY13" fmla="*/ 1501394 h 2512169"/>
                  <a:gd name="connsiteX14" fmla="*/ 895049 w 1208199"/>
                  <a:gd name="connsiteY14" fmla="*/ 1595984 h 2512169"/>
                  <a:gd name="connsiteX15" fmla="*/ 827261 w 1208199"/>
                  <a:gd name="connsiteY15" fmla="*/ 1663771 h 2512169"/>
                  <a:gd name="connsiteX16" fmla="*/ 827261 w 1208199"/>
                  <a:gd name="connsiteY16" fmla="*/ 1704646 h 2512169"/>
                  <a:gd name="connsiteX17" fmla="*/ 895048 w 1208199"/>
                  <a:gd name="connsiteY17" fmla="*/ 1772433 h 2512169"/>
                  <a:gd name="connsiteX18" fmla="*/ 895048 w 1208199"/>
                  <a:gd name="connsiteY18" fmla="*/ 1867023 h 2512169"/>
                  <a:gd name="connsiteX19" fmla="*/ 827261 w 1208199"/>
                  <a:gd name="connsiteY19" fmla="*/ 1934810 h 2512169"/>
                  <a:gd name="connsiteX20" fmla="*/ 827261 w 1208199"/>
                  <a:gd name="connsiteY20" fmla="*/ 1976018 h 2512169"/>
                  <a:gd name="connsiteX21" fmla="*/ 895046 w 1208199"/>
                  <a:gd name="connsiteY21" fmla="*/ 2043804 h 2512169"/>
                  <a:gd name="connsiteX22" fmla="*/ 895046 w 1208199"/>
                  <a:gd name="connsiteY22" fmla="*/ 2138393 h 2512169"/>
                  <a:gd name="connsiteX23" fmla="*/ 827261 w 1208199"/>
                  <a:gd name="connsiteY23" fmla="*/ 2206179 h 2512169"/>
                  <a:gd name="connsiteX24" fmla="*/ 827261 w 1208199"/>
                  <a:gd name="connsiteY24" fmla="*/ 2280797 h 2512169"/>
                  <a:gd name="connsiteX25" fmla="*/ 816914 w 1208199"/>
                  <a:gd name="connsiteY25" fmla="*/ 2309447 h 2512169"/>
                  <a:gd name="connsiteX26" fmla="*/ 625299 w 1208199"/>
                  <a:gd name="connsiteY26" fmla="*/ 2501062 h 2512169"/>
                  <a:gd name="connsiteX27" fmla="*/ 571669 w 1208199"/>
                  <a:gd name="connsiteY27" fmla="*/ 2501062 h 2512169"/>
                  <a:gd name="connsiteX28" fmla="*/ 380053 w 1208199"/>
                  <a:gd name="connsiteY28" fmla="*/ 2309447 h 2512169"/>
                  <a:gd name="connsiteX29" fmla="*/ 368946 w 1208199"/>
                  <a:gd name="connsiteY29" fmla="*/ 2282631 h 2512169"/>
                  <a:gd name="connsiteX30" fmla="*/ 369953 w 1208199"/>
                  <a:gd name="connsiteY30" fmla="*/ 1396484 h 2512169"/>
                  <a:gd name="connsiteX31" fmla="*/ 263888 w 1208199"/>
                  <a:gd name="connsiteY31" fmla="*/ 1290420 h 2512169"/>
                  <a:gd name="connsiteX32" fmla="*/ 263888 w 1208199"/>
                  <a:gd name="connsiteY32" fmla="*/ 1206891 h 2512169"/>
                  <a:gd name="connsiteX33" fmla="*/ 330775 w 1208199"/>
                  <a:gd name="connsiteY33" fmla="*/ 1140002 h 2512169"/>
                  <a:gd name="connsiteX34" fmla="*/ 266341 w 1208199"/>
                  <a:gd name="connsiteY34" fmla="*/ 1105027 h 2512169"/>
                  <a:gd name="connsiteX35" fmla="*/ 0 w 1208199"/>
                  <a:gd name="connsiteY35" fmla="*/ 604099 h 2512169"/>
                  <a:gd name="connsiteX36" fmla="*/ 604100 w 1208199"/>
                  <a:gd name="connsiteY36" fmla="*/ 0 h 251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08199" h="2512169">
                    <a:moveTo>
                      <a:pt x="601292" y="204378"/>
                    </a:moveTo>
                    <a:cubicBezTo>
                      <a:pt x="490024" y="204378"/>
                      <a:pt x="399823" y="294579"/>
                      <a:pt x="399823" y="405847"/>
                    </a:cubicBezTo>
                    <a:cubicBezTo>
                      <a:pt x="399823" y="517115"/>
                      <a:pt x="490024" y="607316"/>
                      <a:pt x="601292" y="607316"/>
                    </a:cubicBezTo>
                    <a:cubicBezTo>
                      <a:pt x="712560" y="607316"/>
                      <a:pt x="802761" y="517115"/>
                      <a:pt x="802761" y="405847"/>
                    </a:cubicBezTo>
                    <a:cubicBezTo>
                      <a:pt x="802761" y="294579"/>
                      <a:pt x="712560" y="204378"/>
                      <a:pt x="601292" y="204378"/>
                    </a:cubicBezTo>
                    <a:close/>
                    <a:moveTo>
                      <a:pt x="604100" y="0"/>
                    </a:moveTo>
                    <a:cubicBezTo>
                      <a:pt x="937734" y="0"/>
                      <a:pt x="1208198" y="270464"/>
                      <a:pt x="1208199" y="604099"/>
                    </a:cubicBezTo>
                    <a:cubicBezTo>
                      <a:pt x="1208198" y="812621"/>
                      <a:pt x="1102548" y="996467"/>
                      <a:pt x="941857" y="1105028"/>
                    </a:cubicBezTo>
                    <a:lnTo>
                      <a:pt x="877420" y="1140003"/>
                    </a:lnTo>
                    <a:lnTo>
                      <a:pt x="944307" y="1206890"/>
                    </a:lnTo>
                    <a:cubicBezTo>
                      <a:pt x="967374" y="1229956"/>
                      <a:pt x="967374" y="1267354"/>
                      <a:pt x="944307" y="1290420"/>
                    </a:cubicBezTo>
                    <a:lnTo>
                      <a:pt x="827261" y="1407466"/>
                    </a:lnTo>
                    <a:lnTo>
                      <a:pt x="827261" y="1433607"/>
                    </a:lnTo>
                    <a:lnTo>
                      <a:pt x="895049" y="1501394"/>
                    </a:lnTo>
                    <a:cubicBezTo>
                      <a:pt x="921169" y="1527515"/>
                      <a:pt x="921169" y="1569863"/>
                      <a:pt x="895049" y="1595984"/>
                    </a:cubicBezTo>
                    <a:lnTo>
                      <a:pt x="827261" y="1663771"/>
                    </a:lnTo>
                    <a:lnTo>
                      <a:pt x="827261" y="1704646"/>
                    </a:lnTo>
                    <a:lnTo>
                      <a:pt x="895048" y="1772433"/>
                    </a:lnTo>
                    <a:cubicBezTo>
                      <a:pt x="921168" y="1798554"/>
                      <a:pt x="921168" y="1840902"/>
                      <a:pt x="895048" y="1867023"/>
                    </a:cubicBezTo>
                    <a:lnTo>
                      <a:pt x="827261" y="1934810"/>
                    </a:lnTo>
                    <a:lnTo>
                      <a:pt x="827261" y="1976018"/>
                    </a:lnTo>
                    <a:lnTo>
                      <a:pt x="895046" y="2043804"/>
                    </a:lnTo>
                    <a:cubicBezTo>
                      <a:pt x="921167" y="2069924"/>
                      <a:pt x="921167" y="2112273"/>
                      <a:pt x="895046" y="2138393"/>
                    </a:cubicBezTo>
                    <a:lnTo>
                      <a:pt x="827261" y="2206179"/>
                    </a:lnTo>
                    <a:lnTo>
                      <a:pt x="827261" y="2280797"/>
                    </a:lnTo>
                    <a:lnTo>
                      <a:pt x="816914" y="2309447"/>
                    </a:lnTo>
                    <a:lnTo>
                      <a:pt x="625299" y="2501062"/>
                    </a:lnTo>
                    <a:cubicBezTo>
                      <a:pt x="610489" y="2515872"/>
                      <a:pt x="586478" y="2515872"/>
                      <a:pt x="571669" y="2501062"/>
                    </a:cubicBezTo>
                    <a:lnTo>
                      <a:pt x="380053" y="2309447"/>
                    </a:lnTo>
                    <a:lnTo>
                      <a:pt x="368946" y="2282631"/>
                    </a:lnTo>
                    <a:lnTo>
                      <a:pt x="369953" y="1396484"/>
                    </a:lnTo>
                    <a:lnTo>
                      <a:pt x="263888" y="1290420"/>
                    </a:lnTo>
                    <a:cubicBezTo>
                      <a:pt x="240822" y="1267353"/>
                      <a:pt x="240822" y="1229956"/>
                      <a:pt x="263888" y="1206891"/>
                    </a:cubicBezTo>
                    <a:lnTo>
                      <a:pt x="330775" y="1140002"/>
                    </a:lnTo>
                    <a:lnTo>
                      <a:pt x="266341" y="1105027"/>
                    </a:lnTo>
                    <a:cubicBezTo>
                      <a:pt x="105650" y="996466"/>
                      <a:pt x="-1" y="812621"/>
                      <a:pt x="0" y="604099"/>
                    </a:cubicBezTo>
                    <a:cubicBezTo>
                      <a:pt x="-1" y="270464"/>
                      <a:pt x="270463" y="0"/>
                      <a:pt x="604100" y="0"/>
                    </a:cubicBezTo>
                    <a:close/>
                  </a:path>
                </a:pathLst>
              </a:cu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9510220-FE10-384C-B3EA-BADF96FCC8AA}"/>
                </a:ext>
              </a:extLst>
            </p:cNvPr>
            <p:cNvSpPr/>
            <p:nvPr/>
          </p:nvSpPr>
          <p:spPr>
            <a:xfrm>
              <a:off x="5273996" y="2541908"/>
              <a:ext cx="15937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CyberArk Vault</a:t>
              </a:r>
              <a:endParaRPr lang="en-US" dirty="0"/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7F8A424A-DEE6-C54E-8AC1-8C91A2B4EFF0}"/>
              </a:ext>
            </a:extLst>
          </p:cNvPr>
          <p:cNvCxnSpPr>
            <a:cxnSpLocks/>
            <a:stCxn id="7" idx="0"/>
            <a:endCxn id="102" idx="3"/>
          </p:cNvCxnSpPr>
          <p:nvPr/>
        </p:nvCxnSpPr>
        <p:spPr>
          <a:xfrm rot="16200000" flipV="1">
            <a:off x="5335258" y="2297760"/>
            <a:ext cx="2148355" cy="1534168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475CA60-03A8-2A42-B1FD-9904C8EDABFE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3305118" y="2020988"/>
            <a:ext cx="1260270" cy="129855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1C0B2F-5AC9-C24B-A075-1338CF402B83}"/>
              </a:ext>
            </a:extLst>
          </p:cNvPr>
          <p:cNvCxnSpPr>
            <a:cxnSpLocks/>
            <a:stCxn id="91" idx="3"/>
            <a:endCxn id="19" idx="1"/>
          </p:cNvCxnSpPr>
          <p:nvPr/>
        </p:nvCxnSpPr>
        <p:spPr>
          <a:xfrm flipV="1">
            <a:off x="1702666" y="3928032"/>
            <a:ext cx="1183161" cy="7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5BF1823-D219-7948-B550-2FB7034168CA}"/>
              </a:ext>
            </a:extLst>
          </p:cNvPr>
          <p:cNvCxnSpPr>
            <a:cxnSpLocks/>
            <a:stCxn id="20" idx="6"/>
            <a:endCxn id="6" idx="1"/>
          </p:cNvCxnSpPr>
          <p:nvPr/>
        </p:nvCxnSpPr>
        <p:spPr>
          <a:xfrm>
            <a:off x="3714165" y="4442471"/>
            <a:ext cx="1142804" cy="41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603EBFF-18AF-DA40-A81D-5842C6A42CA4}"/>
              </a:ext>
            </a:extLst>
          </p:cNvPr>
          <p:cNvCxnSpPr>
            <a:cxnSpLocks/>
            <a:stCxn id="95" idx="1"/>
            <a:endCxn id="9" idx="2"/>
          </p:cNvCxnSpPr>
          <p:nvPr/>
        </p:nvCxnSpPr>
        <p:spPr>
          <a:xfrm rot="10800000" flipV="1">
            <a:off x="5800585" y="4439408"/>
            <a:ext cx="3217543" cy="464029"/>
          </a:xfrm>
          <a:prstGeom prst="bentConnector4">
            <a:avLst>
              <a:gd name="adj1" fmla="val 39795"/>
              <a:gd name="adj2" fmla="val 14221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F6F05E9F-77A5-7445-B0FC-072FB6AF141D}"/>
              </a:ext>
            </a:extLst>
          </p:cNvPr>
          <p:cNvCxnSpPr>
            <a:cxnSpLocks/>
            <a:stCxn id="95" idx="1"/>
            <a:endCxn id="8" idx="0"/>
          </p:cNvCxnSpPr>
          <p:nvPr/>
        </p:nvCxnSpPr>
        <p:spPr>
          <a:xfrm rot="10800000">
            <a:off x="5800585" y="3887581"/>
            <a:ext cx="3217543" cy="551828"/>
          </a:xfrm>
          <a:prstGeom prst="bentConnector4">
            <a:avLst>
              <a:gd name="adj1" fmla="val 39795"/>
              <a:gd name="adj2" fmla="val 14142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6DA581E-8897-8A4E-8DE6-E4E1E4AD1A90}"/>
              </a:ext>
            </a:extLst>
          </p:cNvPr>
          <p:cNvSpPr/>
          <p:nvPr/>
        </p:nvSpPr>
        <p:spPr>
          <a:xfrm>
            <a:off x="5474863" y="1447017"/>
            <a:ext cx="1103148" cy="1194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768EDD-A678-0647-9154-2EFF6284CEA3}"/>
              </a:ext>
            </a:extLst>
          </p:cNvPr>
          <p:cNvSpPr/>
          <p:nvPr/>
        </p:nvSpPr>
        <p:spPr>
          <a:xfrm>
            <a:off x="9676961" y="5362308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kern="0" dirty="0"/>
              <a:t>Target Systems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99280F3-81B4-544B-BBCA-C0CEEB2C0C93}"/>
              </a:ext>
            </a:extLst>
          </p:cNvPr>
          <p:cNvSpPr/>
          <p:nvPr/>
        </p:nvSpPr>
        <p:spPr>
          <a:xfrm>
            <a:off x="1385893" y="1868680"/>
            <a:ext cx="16657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Admin access is authenticated and recorded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9D327-1188-3E4C-9B60-37FE25D56447}"/>
              </a:ext>
            </a:extLst>
          </p:cNvPr>
          <p:cNvSpPr/>
          <p:nvPr/>
        </p:nvSpPr>
        <p:spPr>
          <a:xfrm>
            <a:off x="7513679" y="1708806"/>
            <a:ext cx="3097614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Script identities can be unique, w/ access to different safes. Script editing can be prevented using hash authentication.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1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E8538E-7928-D947-A82E-DA932E1E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726D18-E31D-BA45-AFFD-3397A6084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Admin Scripts with </a:t>
            </a:r>
            <a:br>
              <a:rPr lang="en-US" dirty="0"/>
            </a:br>
            <a:r>
              <a:rPr lang="en-US" dirty="0"/>
              <a:t>PSM &amp; Central Credential Provider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069AB6E-97AD-DD4A-8E46-88B4FEACD086}"/>
              </a:ext>
            </a:extLst>
          </p:cNvPr>
          <p:cNvGrpSpPr/>
          <p:nvPr/>
        </p:nvGrpSpPr>
        <p:grpSpPr>
          <a:xfrm>
            <a:off x="793873" y="3465332"/>
            <a:ext cx="908793" cy="1684466"/>
            <a:chOff x="772608" y="2372197"/>
            <a:chExt cx="908793" cy="1684466"/>
          </a:xfrm>
        </p:grpSpPr>
        <p:pic>
          <p:nvPicPr>
            <p:cNvPr id="91" name="תמונה 6">
              <a:extLst>
                <a:ext uri="{FF2B5EF4-FFF2-40B4-BE49-F238E27FC236}">
                  <a16:creationId xmlns:a16="http://schemas.microsoft.com/office/drawing/2014/main" id="{A49D6E8F-36A8-0F4B-8319-269DC46F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5028" y="2372197"/>
              <a:ext cx="856373" cy="93977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0B919C6-73CA-1B4A-A0E3-945E48E74361}"/>
                </a:ext>
              </a:extLst>
            </p:cNvPr>
            <p:cNvSpPr/>
            <p:nvPr/>
          </p:nvSpPr>
          <p:spPr>
            <a:xfrm>
              <a:off x="772608" y="3687331"/>
              <a:ext cx="888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Admins</a:t>
              </a:r>
              <a:endParaRPr lang="en-US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397443F-536F-3446-8DB1-CF7F666857A8}"/>
              </a:ext>
            </a:extLst>
          </p:cNvPr>
          <p:cNvGrpSpPr/>
          <p:nvPr/>
        </p:nvGrpSpPr>
        <p:grpSpPr>
          <a:xfrm>
            <a:off x="2857791" y="3300398"/>
            <a:ext cx="856374" cy="1851408"/>
            <a:chOff x="2041588" y="2458558"/>
            <a:chExt cx="856374" cy="185140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1B1CEB-7DE9-8247-AFDC-52F78F587063}"/>
                </a:ext>
              </a:extLst>
            </p:cNvPr>
            <p:cNvGrpSpPr/>
            <p:nvPr/>
          </p:nvGrpSpPr>
          <p:grpSpPr>
            <a:xfrm>
              <a:off x="2041588" y="2458558"/>
              <a:ext cx="856374" cy="1348754"/>
              <a:chOff x="6066378" y="-1044022"/>
              <a:chExt cx="1555341" cy="2449599"/>
            </a:xfrm>
          </p:grpSpPr>
          <p:sp>
            <p:nvSpPr>
              <p:cNvPr id="15" name="AutoShape 89">
                <a:extLst>
                  <a:ext uri="{FF2B5EF4-FFF2-40B4-BE49-F238E27FC236}">
                    <a16:creationId xmlns:a16="http://schemas.microsoft.com/office/drawing/2014/main" id="{375E67D6-1A2B-064F-AF6F-DA75A52C079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066378" y="-1044022"/>
                <a:ext cx="1555341" cy="23963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6" name="Freeform 95">
                <a:extLst>
                  <a:ext uri="{FF2B5EF4-FFF2-40B4-BE49-F238E27FC236}">
                    <a16:creationId xmlns:a16="http://schemas.microsoft.com/office/drawing/2014/main" id="{B0D48429-5FE3-2143-AC65-5C2773542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3268" y="247871"/>
                <a:ext cx="597819" cy="48129"/>
              </a:xfrm>
              <a:custGeom>
                <a:avLst/>
                <a:gdLst>
                  <a:gd name="T0" fmla="*/ 129 w 129"/>
                  <a:gd name="T1" fmla="*/ 7 h 10"/>
                  <a:gd name="T2" fmla="*/ 127 w 129"/>
                  <a:gd name="T3" fmla="*/ 10 h 10"/>
                  <a:gd name="T4" fmla="*/ 2 w 129"/>
                  <a:gd name="T5" fmla="*/ 10 h 10"/>
                  <a:gd name="T6" fmla="*/ 0 w 129"/>
                  <a:gd name="T7" fmla="*/ 7 h 10"/>
                  <a:gd name="T8" fmla="*/ 0 w 129"/>
                  <a:gd name="T9" fmla="*/ 2 h 10"/>
                  <a:gd name="T10" fmla="*/ 2 w 129"/>
                  <a:gd name="T11" fmla="*/ 0 h 10"/>
                  <a:gd name="T12" fmla="*/ 127 w 129"/>
                  <a:gd name="T13" fmla="*/ 0 h 10"/>
                  <a:gd name="T14" fmla="*/ 129 w 129"/>
                  <a:gd name="T15" fmla="*/ 2 h 10"/>
                  <a:gd name="T16" fmla="*/ 129 w 129"/>
                  <a:gd name="T1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10">
                    <a:moveTo>
                      <a:pt x="129" y="7"/>
                    </a:moveTo>
                    <a:cubicBezTo>
                      <a:pt x="129" y="9"/>
                      <a:pt x="128" y="10"/>
                      <a:pt x="127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7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28" y="0"/>
                      <a:pt x="129" y="1"/>
                      <a:pt x="129" y="2"/>
                    </a:cubicBezTo>
                    <a:lnTo>
                      <a:pt x="129" y="7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386AF93-F03E-044C-B4A2-5A8E24DD31F0}"/>
                  </a:ext>
                </a:extLst>
              </p:cNvPr>
              <p:cNvGrpSpPr/>
              <p:nvPr/>
            </p:nvGrpSpPr>
            <p:grpSpPr>
              <a:xfrm>
                <a:off x="6362752" y="207340"/>
                <a:ext cx="922058" cy="696608"/>
                <a:chOff x="6362752" y="207340"/>
                <a:chExt cx="922058" cy="696608"/>
              </a:xfrm>
            </p:grpSpPr>
            <p:sp>
              <p:nvSpPr>
                <p:cNvPr id="36" name="Freeform 35">
                  <a:extLst>
                    <a:ext uri="{FF2B5EF4-FFF2-40B4-BE49-F238E27FC236}">
                      <a16:creationId xmlns:a16="http://schemas.microsoft.com/office/drawing/2014/main" id="{12A0F5EF-AD03-5349-B454-77911EC84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62752" y="207340"/>
                  <a:ext cx="922058" cy="696608"/>
                </a:xfrm>
                <a:custGeom>
                  <a:avLst/>
                  <a:gdLst>
                    <a:gd name="connsiteX0" fmla="*/ 64128 w 922058"/>
                    <a:gd name="connsiteY0" fmla="*/ 116523 h 696608"/>
                    <a:gd name="connsiteX1" fmla="*/ 45598 w 922058"/>
                    <a:gd name="connsiteY1" fmla="*/ 139600 h 696608"/>
                    <a:gd name="connsiteX2" fmla="*/ 45598 w 922058"/>
                    <a:gd name="connsiteY2" fmla="*/ 638067 h 696608"/>
                    <a:gd name="connsiteX3" fmla="*/ 64128 w 922058"/>
                    <a:gd name="connsiteY3" fmla="*/ 661144 h 696608"/>
                    <a:gd name="connsiteX4" fmla="*/ 865534 w 922058"/>
                    <a:gd name="connsiteY4" fmla="*/ 661144 h 696608"/>
                    <a:gd name="connsiteX5" fmla="*/ 884063 w 922058"/>
                    <a:gd name="connsiteY5" fmla="*/ 638067 h 696608"/>
                    <a:gd name="connsiteX6" fmla="*/ 884063 w 922058"/>
                    <a:gd name="connsiteY6" fmla="*/ 139600 h 696608"/>
                    <a:gd name="connsiteX7" fmla="*/ 865534 w 922058"/>
                    <a:gd name="connsiteY7" fmla="*/ 116523 h 696608"/>
                    <a:gd name="connsiteX8" fmla="*/ 64128 w 922058"/>
                    <a:gd name="connsiteY8" fmla="*/ 116523 h 696608"/>
                    <a:gd name="connsiteX9" fmla="*/ 64869 w 922058"/>
                    <a:gd name="connsiteY9" fmla="*/ 0 h 696608"/>
                    <a:gd name="connsiteX10" fmla="*/ 852556 w 922058"/>
                    <a:gd name="connsiteY10" fmla="*/ 0 h 696608"/>
                    <a:gd name="connsiteX11" fmla="*/ 922058 w 922058"/>
                    <a:gd name="connsiteY11" fmla="*/ 64586 h 696608"/>
                    <a:gd name="connsiteX12" fmla="*/ 922058 w 922058"/>
                    <a:gd name="connsiteY12" fmla="*/ 622795 h 696608"/>
                    <a:gd name="connsiteX13" fmla="*/ 852556 w 922058"/>
                    <a:gd name="connsiteY13" fmla="*/ 696608 h 696608"/>
                    <a:gd name="connsiteX14" fmla="*/ 74136 w 922058"/>
                    <a:gd name="connsiteY14" fmla="*/ 696608 h 696608"/>
                    <a:gd name="connsiteX15" fmla="*/ 0 w 922058"/>
                    <a:gd name="connsiteY15" fmla="*/ 622795 h 696608"/>
                    <a:gd name="connsiteX16" fmla="*/ 0 w 922058"/>
                    <a:gd name="connsiteY16" fmla="*/ 55360 h 696608"/>
                    <a:gd name="connsiteX17" fmla="*/ 64869 w 922058"/>
                    <a:gd name="connsiteY17" fmla="*/ 0 h 696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22058" h="696608">
                      <a:moveTo>
                        <a:pt x="64128" y="116523"/>
                      </a:moveTo>
                      <a:cubicBezTo>
                        <a:pt x="54863" y="116523"/>
                        <a:pt x="45598" y="125754"/>
                        <a:pt x="45598" y="139600"/>
                      </a:cubicBezTo>
                      <a:cubicBezTo>
                        <a:pt x="45598" y="139600"/>
                        <a:pt x="45598" y="139600"/>
                        <a:pt x="45598" y="638067"/>
                      </a:cubicBezTo>
                      <a:cubicBezTo>
                        <a:pt x="45598" y="651913"/>
                        <a:pt x="54863" y="661144"/>
                        <a:pt x="64128" y="661144"/>
                      </a:cubicBezTo>
                      <a:cubicBezTo>
                        <a:pt x="64128" y="661144"/>
                        <a:pt x="64128" y="661144"/>
                        <a:pt x="865534" y="661144"/>
                      </a:cubicBezTo>
                      <a:cubicBezTo>
                        <a:pt x="874798" y="661144"/>
                        <a:pt x="884063" y="651913"/>
                        <a:pt x="884063" y="638067"/>
                      </a:cubicBezTo>
                      <a:lnTo>
                        <a:pt x="884063" y="139600"/>
                      </a:lnTo>
                      <a:cubicBezTo>
                        <a:pt x="884063" y="125754"/>
                        <a:pt x="874798" y="116523"/>
                        <a:pt x="865534" y="116523"/>
                      </a:cubicBezTo>
                      <a:cubicBezTo>
                        <a:pt x="865534" y="116523"/>
                        <a:pt x="865534" y="116523"/>
                        <a:pt x="64128" y="116523"/>
                      </a:cubicBezTo>
                      <a:close/>
                      <a:moveTo>
                        <a:pt x="64869" y="0"/>
                      </a:moveTo>
                      <a:cubicBezTo>
                        <a:pt x="852556" y="0"/>
                        <a:pt x="852556" y="0"/>
                        <a:pt x="852556" y="0"/>
                      </a:cubicBezTo>
                      <a:cubicBezTo>
                        <a:pt x="889624" y="0"/>
                        <a:pt x="922058" y="27680"/>
                        <a:pt x="922058" y="64586"/>
                      </a:cubicBezTo>
                      <a:cubicBezTo>
                        <a:pt x="922058" y="622795"/>
                        <a:pt x="922058" y="622795"/>
                        <a:pt x="922058" y="622795"/>
                      </a:cubicBezTo>
                      <a:cubicBezTo>
                        <a:pt x="922058" y="659702"/>
                        <a:pt x="889624" y="696608"/>
                        <a:pt x="852556" y="696608"/>
                      </a:cubicBezTo>
                      <a:lnTo>
                        <a:pt x="74136" y="696608"/>
                      </a:lnTo>
                      <a:cubicBezTo>
                        <a:pt x="32434" y="696608"/>
                        <a:pt x="0" y="659702"/>
                        <a:pt x="0" y="622795"/>
                      </a:cubicBezTo>
                      <a:cubicBezTo>
                        <a:pt x="0" y="55360"/>
                        <a:pt x="0" y="55360"/>
                        <a:pt x="0" y="55360"/>
                      </a:cubicBezTo>
                      <a:cubicBezTo>
                        <a:pt x="0" y="18453"/>
                        <a:pt x="23167" y="0"/>
                        <a:pt x="64869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Rectangle 97">
                  <a:extLst>
                    <a:ext uri="{FF2B5EF4-FFF2-40B4-BE49-F238E27FC236}">
                      <a16:creationId xmlns:a16="http://schemas.microsoft.com/office/drawing/2014/main" id="{B34CF0AC-1AFA-5F4E-927D-6B720A24C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59328"/>
                  <a:ext cx="10132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Rectangle 98">
                  <a:extLst>
                    <a:ext uri="{FF2B5EF4-FFF2-40B4-BE49-F238E27FC236}">
                      <a16:creationId xmlns:a16="http://schemas.microsoft.com/office/drawing/2014/main" id="{D45E8860-EFFF-1145-BC9F-61BAAEF8C5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86996" y="453056"/>
                  <a:ext cx="9625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Rectangle 99">
                  <a:extLst>
                    <a:ext uri="{FF2B5EF4-FFF2-40B4-BE49-F238E27FC236}">
                      <a16:creationId xmlns:a16="http://schemas.microsoft.com/office/drawing/2014/main" id="{C7542E1F-59F8-0E4A-AAF4-50E689F84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53056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Rectangle 100">
                  <a:extLst>
                    <a:ext uri="{FF2B5EF4-FFF2-40B4-BE49-F238E27FC236}">
                      <a16:creationId xmlns:a16="http://schemas.microsoft.com/office/drawing/2014/main" id="{C8A0FC23-ABEC-3541-9E48-6B9E7DBC51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59328"/>
                  <a:ext cx="35464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Rectangle 101">
                  <a:extLst>
                    <a:ext uri="{FF2B5EF4-FFF2-40B4-BE49-F238E27FC236}">
                      <a16:creationId xmlns:a16="http://schemas.microsoft.com/office/drawing/2014/main" id="{8C2E50F9-20B8-2545-A7AE-D1B9BA967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2" name="Rectangle 102">
                  <a:extLst>
                    <a:ext uri="{FF2B5EF4-FFF2-40B4-BE49-F238E27FC236}">
                      <a16:creationId xmlns:a16="http://schemas.microsoft.com/office/drawing/2014/main" id="{F09361BF-F292-9545-BFAB-3555345D0D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397327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3" name="Rectangle 103">
                  <a:extLst>
                    <a:ext uri="{FF2B5EF4-FFF2-40B4-BE49-F238E27FC236}">
                      <a16:creationId xmlns:a16="http://schemas.microsoft.com/office/drawing/2014/main" id="{0A70F584-8F5B-2647-951E-4CCA4B8CD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25191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Rectangle 104">
                  <a:extLst>
                    <a:ext uri="{FF2B5EF4-FFF2-40B4-BE49-F238E27FC236}">
                      <a16:creationId xmlns:a16="http://schemas.microsoft.com/office/drawing/2014/main" id="{59C6ABFA-E3FB-2448-A5B5-C7A264115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25191"/>
                  <a:ext cx="45595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Rectangle 105">
                  <a:extLst>
                    <a:ext uri="{FF2B5EF4-FFF2-40B4-BE49-F238E27FC236}">
                      <a16:creationId xmlns:a16="http://schemas.microsoft.com/office/drawing/2014/main" id="{E88C7E8F-876B-224D-B8AD-7F58E29D36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25191"/>
                  <a:ext cx="40530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Rectangle 106">
                  <a:extLst>
                    <a:ext uri="{FF2B5EF4-FFF2-40B4-BE49-F238E27FC236}">
                      <a16:creationId xmlns:a16="http://schemas.microsoft.com/office/drawing/2014/main" id="{58EEE4D2-074D-8249-85F6-D4CEED037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25191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Rectangle 107">
                  <a:extLst>
                    <a:ext uri="{FF2B5EF4-FFF2-40B4-BE49-F238E27FC236}">
                      <a16:creationId xmlns:a16="http://schemas.microsoft.com/office/drawing/2014/main" id="{EDCF50B1-ACF6-0F4D-BA12-A155A752B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Rectangle 108">
                  <a:extLst>
                    <a:ext uri="{FF2B5EF4-FFF2-40B4-BE49-F238E27FC236}">
                      <a16:creationId xmlns:a16="http://schemas.microsoft.com/office/drawing/2014/main" id="{2977101C-E9C0-3A4F-ADAF-DB5E7CB746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Rectangle 109">
                  <a:extLst>
                    <a:ext uri="{FF2B5EF4-FFF2-40B4-BE49-F238E27FC236}">
                      <a16:creationId xmlns:a16="http://schemas.microsoft.com/office/drawing/2014/main" id="{0C99872C-89BB-1245-B508-E50DC7FC1E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397327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Rectangle 110">
                  <a:extLst>
                    <a:ext uri="{FF2B5EF4-FFF2-40B4-BE49-F238E27FC236}">
                      <a16:creationId xmlns:a16="http://schemas.microsoft.com/office/drawing/2014/main" id="{B29233F3-38A7-174F-97C8-0D53AE691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397327"/>
                  <a:ext cx="35464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Rectangle 111">
                  <a:extLst>
                    <a:ext uri="{FF2B5EF4-FFF2-40B4-BE49-F238E27FC236}">
                      <a16:creationId xmlns:a16="http://schemas.microsoft.com/office/drawing/2014/main" id="{AC2886FC-D95F-E642-AFA6-9F7232C9B1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59328"/>
                  <a:ext cx="169721" cy="1773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Rectangle 112">
                  <a:extLst>
                    <a:ext uri="{FF2B5EF4-FFF2-40B4-BE49-F238E27FC236}">
                      <a16:creationId xmlns:a16="http://schemas.microsoft.com/office/drawing/2014/main" id="{A235D693-3A21-9942-A975-14512F537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397327"/>
                  <a:ext cx="169721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Rectangle 113">
                  <a:extLst>
                    <a:ext uri="{FF2B5EF4-FFF2-40B4-BE49-F238E27FC236}">
                      <a16:creationId xmlns:a16="http://schemas.microsoft.com/office/drawing/2014/main" id="{A867D38D-420A-3B45-AF30-D4B322BA85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53056"/>
                  <a:ext cx="37998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Rectangle 114">
                  <a:extLst>
                    <a:ext uri="{FF2B5EF4-FFF2-40B4-BE49-F238E27FC236}">
                      <a16:creationId xmlns:a16="http://schemas.microsoft.com/office/drawing/2014/main" id="{5A5240A2-F808-F14B-84C0-A20C7F952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453056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Rectangle 115">
                  <a:extLst>
                    <a:ext uri="{FF2B5EF4-FFF2-40B4-BE49-F238E27FC236}">
                      <a16:creationId xmlns:a16="http://schemas.microsoft.com/office/drawing/2014/main" id="{41511413-3D00-F74E-A001-C1977D9F02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425191"/>
                  <a:ext cx="167187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6" name="Rectangle 116">
                  <a:extLst>
                    <a:ext uri="{FF2B5EF4-FFF2-40B4-BE49-F238E27FC236}">
                      <a16:creationId xmlns:a16="http://schemas.microsoft.com/office/drawing/2014/main" id="{F87DBB07-90FF-EF45-B392-D740EDFC5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72113"/>
                  <a:ext cx="35464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7" name="Rectangle 117">
                  <a:extLst>
                    <a:ext uri="{FF2B5EF4-FFF2-40B4-BE49-F238E27FC236}">
                      <a16:creationId xmlns:a16="http://schemas.microsoft.com/office/drawing/2014/main" id="{7C8EB65B-C5E9-9942-BCDE-C67167E2D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10109"/>
                  <a:ext cx="37998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Rectangle 118">
                  <a:extLst>
                    <a:ext uri="{FF2B5EF4-FFF2-40B4-BE49-F238E27FC236}">
                      <a16:creationId xmlns:a16="http://schemas.microsoft.com/office/drawing/2014/main" id="{1C04D6FA-4DFB-9B47-A84B-3293CC53E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10109"/>
                  <a:ext cx="45595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Rectangle 119">
                  <a:extLst>
                    <a:ext uri="{FF2B5EF4-FFF2-40B4-BE49-F238E27FC236}">
                      <a16:creationId xmlns:a16="http://schemas.microsoft.com/office/drawing/2014/main" id="{55B0B149-6AA7-B54F-830D-3A7268297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632908"/>
                  <a:ext cx="37998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Rectangle 120">
                  <a:extLst>
                    <a:ext uri="{FF2B5EF4-FFF2-40B4-BE49-F238E27FC236}">
                      <a16:creationId xmlns:a16="http://schemas.microsoft.com/office/drawing/2014/main" id="{DB24D4E8-2181-EA41-89CE-AFD530786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632908"/>
                  <a:ext cx="45595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Rectangle 121">
                  <a:extLst>
                    <a:ext uri="{FF2B5EF4-FFF2-40B4-BE49-F238E27FC236}">
                      <a16:creationId xmlns:a16="http://schemas.microsoft.com/office/drawing/2014/main" id="{4DCC2183-5C17-4F44-B6E9-C58E2FB0F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10109"/>
                  <a:ext cx="35464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Rectangle 122">
                  <a:extLst>
                    <a:ext uri="{FF2B5EF4-FFF2-40B4-BE49-F238E27FC236}">
                      <a16:creationId xmlns:a16="http://schemas.microsoft.com/office/drawing/2014/main" id="{3F6B3945-CA01-F44B-B631-9D33AC0595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572113"/>
                  <a:ext cx="169721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3" name="Rectangle 123">
                  <a:extLst>
                    <a:ext uri="{FF2B5EF4-FFF2-40B4-BE49-F238E27FC236}">
                      <a16:creationId xmlns:a16="http://schemas.microsoft.com/office/drawing/2014/main" id="{122902C5-8D8B-B44D-8BE1-968C052D4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13533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4" name="Rectangle 124">
                  <a:extLst>
                    <a:ext uri="{FF2B5EF4-FFF2-40B4-BE49-F238E27FC236}">
                      <a16:creationId xmlns:a16="http://schemas.microsoft.com/office/drawing/2014/main" id="{6600087B-ACAA-894B-BA2B-5F70B3FAB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610109"/>
                  <a:ext cx="164652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Rectangle 125">
                  <a:extLst>
                    <a:ext uri="{FF2B5EF4-FFF2-40B4-BE49-F238E27FC236}">
                      <a16:creationId xmlns:a16="http://schemas.microsoft.com/office/drawing/2014/main" id="{C8F15248-271B-1D49-9826-21EE6CC81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88436" y="610109"/>
                  <a:ext cx="169721" cy="25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Rectangle 126">
                  <a:extLst>
                    <a:ext uri="{FF2B5EF4-FFF2-40B4-BE49-F238E27FC236}">
                      <a16:creationId xmlns:a16="http://schemas.microsoft.com/office/drawing/2014/main" id="{CDE3707E-4205-4847-A010-CF9F121B0A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632908"/>
                  <a:ext cx="167187" cy="126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Rectangle 127">
                  <a:extLst>
                    <a:ext uri="{FF2B5EF4-FFF2-40B4-BE49-F238E27FC236}">
                      <a16:creationId xmlns:a16="http://schemas.microsoft.com/office/drawing/2014/main" id="{A0575D52-705A-BB4D-B210-7E92199A99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25191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Rectangle 128">
                  <a:extLst>
                    <a:ext uri="{FF2B5EF4-FFF2-40B4-BE49-F238E27FC236}">
                      <a16:creationId xmlns:a16="http://schemas.microsoft.com/office/drawing/2014/main" id="{2C493898-E3D5-5844-9CE8-778737332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453056"/>
                  <a:ext cx="48129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Rectangle 129">
                  <a:extLst>
                    <a:ext uri="{FF2B5EF4-FFF2-40B4-BE49-F238E27FC236}">
                      <a16:creationId xmlns:a16="http://schemas.microsoft.com/office/drawing/2014/main" id="{27B4C3B0-1436-C841-9275-9C1F17BCE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453056"/>
                  <a:ext cx="1722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0" name="Rectangle 130">
                  <a:extLst>
                    <a:ext uri="{FF2B5EF4-FFF2-40B4-BE49-F238E27FC236}">
                      <a16:creationId xmlns:a16="http://schemas.microsoft.com/office/drawing/2014/main" id="{A257F045-C2E8-2242-BD23-DCCF154159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72113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1" name="Rectangle 131">
                  <a:extLst>
                    <a:ext uri="{FF2B5EF4-FFF2-40B4-BE49-F238E27FC236}">
                      <a16:creationId xmlns:a16="http://schemas.microsoft.com/office/drawing/2014/main" id="{AC76F7C9-C07C-664A-850C-258EB959B9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72113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2" name="Rectangle 132">
                  <a:extLst>
                    <a:ext uri="{FF2B5EF4-FFF2-40B4-BE49-F238E27FC236}">
                      <a16:creationId xmlns:a16="http://schemas.microsoft.com/office/drawing/2014/main" id="{1152E4E1-390B-974E-A5B1-EC458D12C9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397327"/>
                  <a:ext cx="164652" cy="7600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3" name="Rectangle 133">
                  <a:extLst>
                    <a:ext uri="{FF2B5EF4-FFF2-40B4-BE49-F238E27FC236}">
                      <a16:creationId xmlns:a16="http://schemas.microsoft.com/office/drawing/2014/main" id="{6FF547EE-35B5-C74C-8D17-9F3ECFE3F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516384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4" name="Rectangle 134">
                  <a:extLst>
                    <a:ext uri="{FF2B5EF4-FFF2-40B4-BE49-F238E27FC236}">
                      <a16:creationId xmlns:a16="http://schemas.microsoft.com/office/drawing/2014/main" id="{382802BB-5301-5E46-80B8-D463571DA3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16384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5" name="Rectangle 135">
                  <a:extLst>
                    <a:ext uri="{FF2B5EF4-FFF2-40B4-BE49-F238E27FC236}">
                      <a16:creationId xmlns:a16="http://schemas.microsoft.com/office/drawing/2014/main" id="{D4DF6175-A41A-6C4E-8A07-9C6541C6F7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31267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6" name="Rectangle 136">
                  <a:extLst>
                    <a:ext uri="{FF2B5EF4-FFF2-40B4-BE49-F238E27FC236}">
                      <a16:creationId xmlns:a16="http://schemas.microsoft.com/office/drawing/2014/main" id="{8E7A922D-988B-AE41-870E-533A031DA6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97127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7" name="Rectangle 137">
                  <a:extLst>
                    <a:ext uri="{FF2B5EF4-FFF2-40B4-BE49-F238E27FC236}">
                      <a16:creationId xmlns:a16="http://schemas.microsoft.com/office/drawing/2014/main" id="{20BF6DCC-EE8E-834F-A28D-83B9B5148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52855" y="483451"/>
                  <a:ext cx="45595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8" name="Rectangle 138">
                  <a:extLst>
                    <a:ext uri="{FF2B5EF4-FFF2-40B4-BE49-F238E27FC236}">
                      <a16:creationId xmlns:a16="http://schemas.microsoft.com/office/drawing/2014/main" id="{4BD5C1D7-E1F1-7B4F-9BDC-EE55611BD3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16384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79" name="Rectangle 139">
                  <a:extLst>
                    <a:ext uri="{FF2B5EF4-FFF2-40B4-BE49-F238E27FC236}">
                      <a16:creationId xmlns:a16="http://schemas.microsoft.com/office/drawing/2014/main" id="{A98C829A-062C-0A45-BB7C-B1C99FE54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91945" y="544249"/>
                  <a:ext cx="45595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0" name="Rectangle 140">
                  <a:extLst>
                    <a:ext uri="{FF2B5EF4-FFF2-40B4-BE49-F238E27FC236}">
                      <a16:creationId xmlns:a16="http://schemas.microsoft.com/office/drawing/2014/main" id="{662CEE16-D984-B14B-A6CB-94806625B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557804" y="544249"/>
                  <a:ext cx="167187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1" name="Rectangle 141">
                  <a:extLst>
                    <a:ext uri="{FF2B5EF4-FFF2-40B4-BE49-F238E27FC236}">
                      <a16:creationId xmlns:a16="http://schemas.microsoft.com/office/drawing/2014/main" id="{722BA413-A4FE-DB4E-AF78-1643E91496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36216" y="483451"/>
                  <a:ext cx="167187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2" name="Rectangle 142">
                  <a:extLst>
                    <a:ext uri="{FF2B5EF4-FFF2-40B4-BE49-F238E27FC236}">
                      <a16:creationId xmlns:a16="http://schemas.microsoft.com/office/drawing/2014/main" id="{E35367FF-8FD3-6A46-8720-77489691F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516384"/>
                  <a:ext cx="40530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3" name="Rectangle 143">
                  <a:extLst>
                    <a:ext uri="{FF2B5EF4-FFF2-40B4-BE49-F238E27FC236}">
                      <a16:creationId xmlns:a16="http://schemas.microsoft.com/office/drawing/2014/main" id="{71D56254-3457-6F4F-8934-A7E286D38D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16384"/>
                  <a:ext cx="48129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Rectangle 144">
                  <a:extLst>
                    <a:ext uri="{FF2B5EF4-FFF2-40B4-BE49-F238E27FC236}">
                      <a16:creationId xmlns:a16="http://schemas.microsoft.com/office/drawing/2014/main" id="{62F00FB4-8CE6-C84A-81FA-B5929A3E05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06170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5" name="Rectangle 145">
                  <a:extLst>
                    <a:ext uri="{FF2B5EF4-FFF2-40B4-BE49-F238E27FC236}">
                      <a16:creationId xmlns:a16="http://schemas.microsoft.com/office/drawing/2014/main" id="{D2063AB8-515D-0A4E-B230-64D44311EB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61899" y="483451"/>
                  <a:ext cx="37998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6" name="Rectangle 146">
                  <a:extLst>
                    <a:ext uri="{FF2B5EF4-FFF2-40B4-BE49-F238E27FC236}">
                      <a16:creationId xmlns:a16="http://schemas.microsoft.com/office/drawing/2014/main" id="{BBAF8C6A-50B4-DB48-9AFF-A2A8280EB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22693" y="483451"/>
                  <a:ext cx="35464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Rectangle 147">
                  <a:extLst>
                    <a:ext uri="{FF2B5EF4-FFF2-40B4-BE49-F238E27FC236}">
                      <a16:creationId xmlns:a16="http://schemas.microsoft.com/office/drawing/2014/main" id="{AD85C976-BDB9-3746-97AE-92C0EDF5B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16384"/>
                  <a:ext cx="1722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8" name="Rectangle 148">
                  <a:extLst>
                    <a:ext uri="{FF2B5EF4-FFF2-40B4-BE49-F238E27FC236}">
                      <a16:creationId xmlns:a16="http://schemas.microsoft.com/office/drawing/2014/main" id="{D8ED168E-8B8E-5046-A7FA-E2A2F0260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61779" y="544249"/>
                  <a:ext cx="48129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Rectangle 149">
                  <a:extLst>
                    <a:ext uri="{FF2B5EF4-FFF2-40B4-BE49-F238E27FC236}">
                      <a16:creationId xmlns:a16="http://schemas.microsoft.com/office/drawing/2014/main" id="{311FDF63-F3CD-C045-B472-E39D8E32E6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27642" y="544249"/>
                  <a:ext cx="172252" cy="10134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Rectangle 150">
                  <a:extLst>
                    <a:ext uri="{FF2B5EF4-FFF2-40B4-BE49-F238E27FC236}">
                      <a16:creationId xmlns:a16="http://schemas.microsoft.com/office/drawing/2014/main" id="{B29D8A32-2E75-3F4A-85C3-A13EA80C9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03519" y="483451"/>
                  <a:ext cx="164652" cy="5065"/>
                </a:xfrm>
                <a:prstGeom prst="rect">
                  <a:avLst/>
                </a:prstGeom>
                <a:solidFill>
                  <a:srgbClr val="54B847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8" name="Freeform 152">
                <a:extLst>
                  <a:ext uri="{FF2B5EF4-FFF2-40B4-BE49-F238E27FC236}">
                    <a16:creationId xmlns:a16="http://schemas.microsoft.com/office/drawing/2014/main" id="{E2C38ECD-05A8-5443-8147-D1DEBEE62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1133" y="954613"/>
                <a:ext cx="445831" cy="60794"/>
              </a:xfrm>
              <a:custGeom>
                <a:avLst/>
                <a:gdLst>
                  <a:gd name="T0" fmla="*/ 176 w 176"/>
                  <a:gd name="T1" fmla="*/ 2 h 24"/>
                  <a:gd name="T2" fmla="*/ 0 w 176"/>
                  <a:gd name="T3" fmla="*/ 0 h 24"/>
                  <a:gd name="T4" fmla="*/ 2 w 176"/>
                  <a:gd name="T5" fmla="*/ 22 h 24"/>
                  <a:gd name="T6" fmla="*/ 172 w 176"/>
                  <a:gd name="T7" fmla="*/ 24 h 24"/>
                  <a:gd name="T8" fmla="*/ 176 w 176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6" h="24">
                    <a:moveTo>
                      <a:pt x="176" y="2"/>
                    </a:moveTo>
                    <a:lnTo>
                      <a:pt x="0" y="0"/>
                    </a:lnTo>
                    <a:lnTo>
                      <a:pt x="2" y="22"/>
                    </a:lnTo>
                    <a:lnTo>
                      <a:pt x="172" y="24"/>
                    </a:lnTo>
                    <a:lnTo>
                      <a:pt x="176" y="2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19" name="Freeform 154">
                <a:extLst>
                  <a:ext uri="{FF2B5EF4-FFF2-40B4-BE49-F238E27FC236}">
                    <a16:creationId xmlns:a16="http://schemas.microsoft.com/office/drawing/2014/main" id="{720868FF-2D9B-C141-B5A6-968B5B1CA1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95883"/>
                <a:ext cx="1555341" cy="919524"/>
              </a:xfrm>
              <a:custGeom>
                <a:avLst/>
                <a:gdLst>
                  <a:gd name="T0" fmla="*/ 324 w 336"/>
                  <a:gd name="T1" fmla="*/ 0 h 199"/>
                  <a:gd name="T2" fmla="*/ 11 w 336"/>
                  <a:gd name="T3" fmla="*/ 0 h 199"/>
                  <a:gd name="T4" fmla="*/ 0 w 336"/>
                  <a:gd name="T5" fmla="*/ 13 h 199"/>
                  <a:gd name="T6" fmla="*/ 0 w 336"/>
                  <a:gd name="T7" fmla="*/ 199 h 199"/>
                  <a:gd name="T8" fmla="*/ 336 w 336"/>
                  <a:gd name="T9" fmla="*/ 199 h 199"/>
                  <a:gd name="T10" fmla="*/ 336 w 336"/>
                  <a:gd name="T11" fmla="*/ 13 h 199"/>
                  <a:gd name="T12" fmla="*/ 324 w 336"/>
                  <a:gd name="T13" fmla="*/ 0 h 199"/>
                  <a:gd name="T14" fmla="*/ 319 w 336"/>
                  <a:gd name="T15" fmla="*/ 183 h 199"/>
                  <a:gd name="T16" fmla="*/ 14 w 336"/>
                  <a:gd name="T17" fmla="*/ 183 h 199"/>
                  <a:gd name="T18" fmla="*/ 14 w 336"/>
                  <a:gd name="T19" fmla="*/ 17 h 199"/>
                  <a:gd name="T20" fmla="*/ 319 w 336"/>
                  <a:gd name="T21" fmla="*/ 17 h 199"/>
                  <a:gd name="T22" fmla="*/ 319 w 336"/>
                  <a:gd name="T23" fmla="*/ 18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6" h="199">
                    <a:moveTo>
                      <a:pt x="324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336" y="199"/>
                      <a:pt x="336" y="199"/>
                      <a:pt x="336" y="199"/>
                    </a:cubicBezTo>
                    <a:cubicBezTo>
                      <a:pt x="336" y="13"/>
                      <a:pt x="336" y="13"/>
                      <a:pt x="336" y="13"/>
                    </a:cubicBezTo>
                    <a:cubicBezTo>
                      <a:pt x="336" y="6"/>
                      <a:pt x="331" y="0"/>
                      <a:pt x="324" y="0"/>
                    </a:cubicBezTo>
                    <a:close/>
                    <a:moveTo>
                      <a:pt x="319" y="183"/>
                    </a:move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319" y="17"/>
                      <a:pt x="319" y="17"/>
                      <a:pt x="319" y="17"/>
                    </a:cubicBezTo>
                    <a:lnTo>
                      <a:pt x="319" y="183"/>
                    </a:lnTo>
                    <a:close/>
                  </a:path>
                </a:pathLst>
              </a:custGeom>
              <a:solidFill>
                <a:srgbClr val="4646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0" name="Freeform 155">
                <a:extLst>
                  <a:ext uri="{FF2B5EF4-FFF2-40B4-BE49-F238E27FC236}">
                    <a16:creationId xmlns:a16="http://schemas.microsoft.com/office/drawing/2014/main" id="{C5A91D98-D1E9-FC4C-B1DF-05870F414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66378" y="1030205"/>
                <a:ext cx="1555341" cy="151987"/>
              </a:xfrm>
              <a:custGeom>
                <a:avLst/>
                <a:gdLst>
                  <a:gd name="T0" fmla="*/ 0 w 336"/>
                  <a:gd name="T1" fmla="*/ 23 h 33"/>
                  <a:gd name="T2" fmla="*/ 11 w 336"/>
                  <a:gd name="T3" fmla="*/ 33 h 33"/>
                  <a:gd name="T4" fmla="*/ 121 w 336"/>
                  <a:gd name="T5" fmla="*/ 33 h 33"/>
                  <a:gd name="T6" fmla="*/ 214 w 336"/>
                  <a:gd name="T7" fmla="*/ 33 h 33"/>
                  <a:gd name="T8" fmla="*/ 324 w 336"/>
                  <a:gd name="T9" fmla="*/ 33 h 33"/>
                  <a:gd name="T10" fmla="*/ 336 w 336"/>
                  <a:gd name="T11" fmla="*/ 23 h 33"/>
                  <a:gd name="T12" fmla="*/ 336 w 336"/>
                  <a:gd name="T13" fmla="*/ 0 h 33"/>
                  <a:gd name="T14" fmla="*/ 0 w 336"/>
                  <a:gd name="T15" fmla="*/ 0 h 33"/>
                  <a:gd name="T16" fmla="*/ 0 w 336"/>
                  <a:gd name="T17" fmla="*/ 23 h 33"/>
                  <a:gd name="T18" fmla="*/ 168 w 336"/>
                  <a:gd name="T19" fmla="*/ 8 h 33"/>
                  <a:gd name="T20" fmla="*/ 176 w 336"/>
                  <a:gd name="T21" fmla="*/ 17 h 33"/>
                  <a:gd name="T22" fmla="*/ 168 w 336"/>
                  <a:gd name="T23" fmla="*/ 25 h 33"/>
                  <a:gd name="T24" fmla="*/ 159 w 336"/>
                  <a:gd name="T25" fmla="*/ 17 h 33"/>
                  <a:gd name="T26" fmla="*/ 168 w 336"/>
                  <a:gd name="T27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36" h="33">
                    <a:moveTo>
                      <a:pt x="0" y="23"/>
                    </a:moveTo>
                    <a:cubicBezTo>
                      <a:pt x="0" y="29"/>
                      <a:pt x="5" y="33"/>
                      <a:pt x="11" y="33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324" y="33"/>
                      <a:pt x="324" y="33"/>
                      <a:pt x="324" y="33"/>
                    </a:cubicBezTo>
                    <a:cubicBezTo>
                      <a:pt x="331" y="33"/>
                      <a:pt x="336" y="29"/>
                      <a:pt x="336" y="23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3"/>
                    </a:lnTo>
                    <a:close/>
                    <a:moveTo>
                      <a:pt x="168" y="8"/>
                    </a:moveTo>
                    <a:cubicBezTo>
                      <a:pt x="173" y="8"/>
                      <a:pt x="176" y="12"/>
                      <a:pt x="176" y="17"/>
                    </a:cubicBezTo>
                    <a:cubicBezTo>
                      <a:pt x="176" y="22"/>
                      <a:pt x="173" y="25"/>
                      <a:pt x="168" y="25"/>
                    </a:cubicBezTo>
                    <a:cubicBezTo>
                      <a:pt x="163" y="25"/>
                      <a:pt x="159" y="22"/>
                      <a:pt x="159" y="17"/>
                    </a:cubicBezTo>
                    <a:cubicBezTo>
                      <a:pt x="159" y="12"/>
                      <a:pt x="163" y="8"/>
                      <a:pt x="168" y="8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1" name="Freeform 156">
                <a:extLst>
                  <a:ext uri="{FF2B5EF4-FFF2-40B4-BE49-F238E27FC236}">
                    <a16:creationId xmlns:a16="http://schemas.microsoft.com/office/drawing/2014/main" id="{C63EC1D8-26D7-8844-87D6-63D67DBF8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5935" y="1196988"/>
                <a:ext cx="476227" cy="146922"/>
              </a:xfrm>
              <a:custGeom>
                <a:avLst/>
                <a:gdLst>
                  <a:gd name="T0" fmla="*/ 0 w 188"/>
                  <a:gd name="T1" fmla="*/ 58 h 58"/>
                  <a:gd name="T2" fmla="*/ 188 w 188"/>
                  <a:gd name="T3" fmla="*/ 58 h 58"/>
                  <a:gd name="T4" fmla="*/ 180 w 188"/>
                  <a:gd name="T5" fmla="*/ 0 h 58"/>
                  <a:gd name="T6" fmla="*/ 5 w 188"/>
                  <a:gd name="T7" fmla="*/ 0 h 58"/>
                  <a:gd name="T8" fmla="*/ 0 w 188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8" h="58">
                    <a:moveTo>
                      <a:pt x="0" y="58"/>
                    </a:moveTo>
                    <a:lnTo>
                      <a:pt x="188" y="58"/>
                    </a:lnTo>
                    <a:lnTo>
                      <a:pt x="180" y="0"/>
                    </a:lnTo>
                    <a:lnTo>
                      <a:pt x="5" y="0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2" name="Freeform 157">
                <a:extLst>
                  <a:ext uri="{FF2B5EF4-FFF2-40B4-BE49-F238E27FC236}">
                    <a16:creationId xmlns:a16="http://schemas.microsoft.com/office/drawing/2014/main" id="{1CB25A96-395A-3145-95D8-D2D67C5D4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536" y="1367579"/>
                <a:ext cx="537024" cy="37998"/>
              </a:xfrm>
              <a:custGeom>
                <a:avLst/>
                <a:gdLst>
                  <a:gd name="T0" fmla="*/ 5 w 116"/>
                  <a:gd name="T1" fmla="*/ 0 h 8"/>
                  <a:gd name="T2" fmla="*/ 0 w 116"/>
                  <a:gd name="T3" fmla="*/ 4 h 8"/>
                  <a:gd name="T4" fmla="*/ 5 w 116"/>
                  <a:gd name="T5" fmla="*/ 8 h 8"/>
                  <a:gd name="T6" fmla="*/ 110 w 116"/>
                  <a:gd name="T7" fmla="*/ 8 h 8"/>
                  <a:gd name="T8" fmla="*/ 116 w 116"/>
                  <a:gd name="T9" fmla="*/ 4 h 8"/>
                  <a:gd name="T10" fmla="*/ 110 w 116"/>
                  <a:gd name="T11" fmla="*/ 0 h 8"/>
                  <a:gd name="T12" fmla="*/ 109 w 116"/>
                  <a:gd name="T13" fmla="*/ 0 h 8"/>
                  <a:gd name="T14" fmla="*/ 6 w 116"/>
                  <a:gd name="T15" fmla="*/ 0 h 8"/>
                  <a:gd name="T16" fmla="*/ 5 w 116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8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7"/>
                      <a:pt x="2" y="8"/>
                      <a:pt x="5" y="8"/>
                    </a:cubicBezTo>
                    <a:cubicBezTo>
                      <a:pt x="110" y="8"/>
                      <a:pt x="110" y="8"/>
                      <a:pt x="110" y="8"/>
                    </a:cubicBezTo>
                    <a:cubicBezTo>
                      <a:pt x="113" y="8"/>
                      <a:pt x="116" y="7"/>
                      <a:pt x="116" y="4"/>
                    </a:cubicBezTo>
                    <a:cubicBezTo>
                      <a:pt x="116" y="1"/>
                      <a:pt x="113" y="0"/>
                      <a:pt x="11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3" name="Freeform 163">
                <a:extLst>
                  <a:ext uri="{FF2B5EF4-FFF2-40B4-BE49-F238E27FC236}">
                    <a16:creationId xmlns:a16="http://schemas.microsoft.com/office/drawing/2014/main" id="{308F7C86-A5C8-D342-ACE5-9AD0A59953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346" y="-510447"/>
                <a:ext cx="116523" cy="564886"/>
              </a:xfrm>
              <a:custGeom>
                <a:avLst/>
                <a:gdLst>
                  <a:gd name="T0" fmla="*/ 46 w 46"/>
                  <a:gd name="T1" fmla="*/ 0 h 223"/>
                  <a:gd name="T2" fmla="*/ 0 w 46"/>
                  <a:gd name="T3" fmla="*/ 223 h 223"/>
                  <a:gd name="T4" fmla="*/ 46 w 46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23">
                    <a:moveTo>
                      <a:pt x="46" y="0"/>
                    </a:moveTo>
                    <a:lnTo>
                      <a:pt x="0" y="223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4" name="Freeform 166">
                <a:extLst>
                  <a:ext uri="{FF2B5EF4-FFF2-40B4-BE49-F238E27FC236}">
                    <a16:creationId xmlns:a16="http://schemas.microsoft.com/office/drawing/2014/main" id="{2B0A0D7C-661F-FB43-81FA-A525F56F5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7758" y="-515512"/>
                <a:ext cx="78528" cy="564886"/>
              </a:xfrm>
              <a:custGeom>
                <a:avLst/>
                <a:gdLst>
                  <a:gd name="T0" fmla="*/ 0 w 31"/>
                  <a:gd name="T1" fmla="*/ 0 h 223"/>
                  <a:gd name="T2" fmla="*/ 31 w 31"/>
                  <a:gd name="T3" fmla="*/ 223 h 223"/>
                  <a:gd name="T4" fmla="*/ 0 w 31"/>
                  <a:gd name="T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23">
                    <a:moveTo>
                      <a:pt x="0" y="0"/>
                    </a:moveTo>
                    <a:lnTo>
                      <a:pt x="31" y="22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5" name="Freeform 172">
                <a:extLst>
                  <a:ext uri="{FF2B5EF4-FFF2-40B4-BE49-F238E27FC236}">
                    <a16:creationId xmlns:a16="http://schemas.microsoft.com/office/drawing/2014/main" id="{D425FECB-9ED3-204C-B4BC-52DE7558A1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5669" y="-218222"/>
                <a:ext cx="476227" cy="623149"/>
              </a:xfrm>
              <a:custGeom>
                <a:avLst/>
                <a:gdLst>
                  <a:gd name="T0" fmla="*/ 52 w 103"/>
                  <a:gd name="T1" fmla="*/ 135 h 135"/>
                  <a:gd name="T2" fmla="*/ 51 w 103"/>
                  <a:gd name="T3" fmla="*/ 134 h 135"/>
                  <a:gd name="T4" fmla="*/ 31 w 103"/>
                  <a:gd name="T5" fmla="*/ 123 h 135"/>
                  <a:gd name="T6" fmla="*/ 0 w 103"/>
                  <a:gd name="T7" fmla="*/ 63 h 135"/>
                  <a:gd name="T8" fmla="*/ 0 w 103"/>
                  <a:gd name="T9" fmla="*/ 26 h 135"/>
                  <a:gd name="T10" fmla="*/ 5 w 103"/>
                  <a:gd name="T11" fmla="*/ 21 h 135"/>
                  <a:gd name="T12" fmla="*/ 47 w 103"/>
                  <a:gd name="T13" fmla="*/ 3 h 135"/>
                  <a:gd name="T14" fmla="*/ 49 w 103"/>
                  <a:gd name="T15" fmla="*/ 1 h 135"/>
                  <a:gd name="T16" fmla="*/ 55 w 103"/>
                  <a:gd name="T17" fmla="*/ 1 h 135"/>
                  <a:gd name="T18" fmla="*/ 57 w 103"/>
                  <a:gd name="T19" fmla="*/ 3 h 135"/>
                  <a:gd name="T20" fmla="*/ 99 w 103"/>
                  <a:gd name="T21" fmla="*/ 21 h 135"/>
                  <a:gd name="T22" fmla="*/ 103 w 103"/>
                  <a:gd name="T23" fmla="*/ 26 h 135"/>
                  <a:gd name="T24" fmla="*/ 103 w 103"/>
                  <a:gd name="T25" fmla="*/ 63 h 135"/>
                  <a:gd name="T26" fmla="*/ 73 w 103"/>
                  <a:gd name="T27" fmla="*/ 123 h 135"/>
                  <a:gd name="T28" fmla="*/ 54 w 103"/>
                  <a:gd name="T29" fmla="*/ 134 h 135"/>
                  <a:gd name="T30" fmla="*/ 52 w 103"/>
                  <a:gd name="T31" fmla="*/ 135 h 135"/>
                  <a:gd name="T32" fmla="*/ 11 w 103"/>
                  <a:gd name="T33" fmla="*/ 30 h 135"/>
                  <a:gd name="T34" fmla="*/ 11 w 103"/>
                  <a:gd name="T35" fmla="*/ 63 h 135"/>
                  <a:gd name="T36" fmla="*/ 38 w 103"/>
                  <a:gd name="T37" fmla="*/ 115 h 135"/>
                  <a:gd name="T38" fmla="*/ 52 w 103"/>
                  <a:gd name="T39" fmla="*/ 124 h 135"/>
                  <a:gd name="T40" fmla="*/ 68 w 103"/>
                  <a:gd name="T41" fmla="*/ 115 h 135"/>
                  <a:gd name="T42" fmla="*/ 95 w 103"/>
                  <a:gd name="T43" fmla="*/ 63 h 135"/>
                  <a:gd name="T44" fmla="*/ 95 w 103"/>
                  <a:gd name="T45" fmla="*/ 30 h 135"/>
                  <a:gd name="T46" fmla="*/ 53 w 103"/>
                  <a:gd name="T47" fmla="*/ 12 h 135"/>
                  <a:gd name="T48" fmla="*/ 11 w 103"/>
                  <a:gd name="T49" fmla="*/ 3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3" h="135">
                    <a:moveTo>
                      <a:pt x="52" y="135"/>
                    </a:moveTo>
                    <a:cubicBezTo>
                      <a:pt x="52" y="135"/>
                      <a:pt x="51" y="134"/>
                      <a:pt x="51" y="134"/>
                    </a:cubicBezTo>
                    <a:cubicBezTo>
                      <a:pt x="44" y="132"/>
                      <a:pt x="37" y="128"/>
                      <a:pt x="31" y="123"/>
                    </a:cubicBezTo>
                    <a:cubicBezTo>
                      <a:pt x="11" y="107"/>
                      <a:pt x="0" y="87"/>
                      <a:pt x="0" y="6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3"/>
                      <a:pt x="2" y="21"/>
                      <a:pt x="5" y="21"/>
                    </a:cubicBezTo>
                    <a:cubicBezTo>
                      <a:pt x="24" y="19"/>
                      <a:pt x="37" y="9"/>
                      <a:pt x="47" y="3"/>
                    </a:cubicBezTo>
                    <a:cubicBezTo>
                      <a:pt x="49" y="1"/>
                      <a:pt x="49" y="1"/>
                      <a:pt x="49" y="1"/>
                    </a:cubicBezTo>
                    <a:cubicBezTo>
                      <a:pt x="51" y="0"/>
                      <a:pt x="54" y="0"/>
                      <a:pt x="55" y="1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67" y="9"/>
                      <a:pt x="80" y="19"/>
                      <a:pt x="99" y="21"/>
                    </a:cubicBezTo>
                    <a:cubicBezTo>
                      <a:pt x="102" y="21"/>
                      <a:pt x="103" y="23"/>
                      <a:pt x="103" y="26"/>
                    </a:cubicBezTo>
                    <a:cubicBezTo>
                      <a:pt x="103" y="63"/>
                      <a:pt x="103" y="63"/>
                      <a:pt x="103" y="63"/>
                    </a:cubicBezTo>
                    <a:cubicBezTo>
                      <a:pt x="103" y="87"/>
                      <a:pt x="94" y="107"/>
                      <a:pt x="73" y="123"/>
                    </a:cubicBezTo>
                    <a:cubicBezTo>
                      <a:pt x="67" y="128"/>
                      <a:pt x="61" y="132"/>
                      <a:pt x="54" y="134"/>
                    </a:cubicBezTo>
                    <a:cubicBezTo>
                      <a:pt x="53" y="134"/>
                      <a:pt x="53" y="135"/>
                      <a:pt x="52" y="135"/>
                    </a:cubicBezTo>
                    <a:close/>
                    <a:moveTo>
                      <a:pt x="11" y="30"/>
                    </a:move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84"/>
                      <a:pt x="19" y="101"/>
                      <a:pt x="38" y="115"/>
                    </a:cubicBezTo>
                    <a:cubicBezTo>
                      <a:pt x="42" y="119"/>
                      <a:pt x="47" y="122"/>
                      <a:pt x="52" y="124"/>
                    </a:cubicBezTo>
                    <a:cubicBezTo>
                      <a:pt x="57" y="122"/>
                      <a:pt x="63" y="119"/>
                      <a:pt x="68" y="115"/>
                    </a:cubicBezTo>
                    <a:cubicBezTo>
                      <a:pt x="86" y="101"/>
                      <a:pt x="95" y="84"/>
                      <a:pt x="95" y="63"/>
                    </a:cubicBezTo>
                    <a:cubicBezTo>
                      <a:pt x="95" y="30"/>
                      <a:pt x="95" y="30"/>
                      <a:pt x="95" y="30"/>
                    </a:cubicBezTo>
                    <a:cubicBezTo>
                      <a:pt x="74" y="27"/>
                      <a:pt x="62" y="18"/>
                      <a:pt x="53" y="12"/>
                    </a:cubicBezTo>
                    <a:cubicBezTo>
                      <a:pt x="44" y="18"/>
                      <a:pt x="30" y="27"/>
                      <a:pt x="11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6" name="Freeform 173">
                <a:extLst>
                  <a:ext uri="{FF2B5EF4-FFF2-40B4-BE49-F238E27FC236}">
                    <a16:creationId xmlns:a16="http://schemas.microsoft.com/office/drawing/2014/main" id="{C0D2D1DA-7E24-1F48-9C43-1571BBA69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3533" y="-180227"/>
                <a:ext cx="425567" cy="549689"/>
              </a:xfrm>
              <a:custGeom>
                <a:avLst/>
                <a:gdLst>
                  <a:gd name="T0" fmla="*/ 47 w 92"/>
                  <a:gd name="T1" fmla="*/ 119 h 119"/>
                  <a:gd name="T2" fmla="*/ 28 w 92"/>
                  <a:gd name="T3" fmla="*/ 109 h 119"/>
                  <a:gd name="T4" fmla="*/ 0 w 92"/>
                  <a:gd name="T5" fmla="*/ 55 h 119"/>
                  <a:gd name="T6" fmla="*/ 0 w 92"/>
                  <a:gd name="T7" fmla="*/ 20 h 119"/>
                  <a:gd name="T8" fmla="*/ 46 w 92"/>
                  <a:gd name="T9" fmla="*/ 0 h 119"/>
                  <a:gd name="T10" fmla="*/ 92 w 92"/>
                  <a:gd name="T11" fmla="*/ 20 h 119"/>
                  <a:gd name="T12" fmla="*/ 92 w 92"/>
                  <a:gd name="T13" fmla="*/ 55 h 119"/>
                  <a:gd name="T14" fmla="*/ 64 w 92"/>
                  <a:gd name="T15" fmla="*/ 109 h 119"/>
                  <a:gd name="T16" fmla="*/ 47 w 92"/>
                  <a:gd name="T17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119">
                    <a:moveTo>
                      <a:pt x="47" y="119"/>
                    </a:moveTo>
                    <a:cubicBezTo>
                      <a:pt x="41" y="117"/>
                      <a:pt x="34" y="113"/>
                      <a:pt x="28" y="109"/>
                    </a:cubicBezTo>
                    <a:cubicBezTo>
                      <a:pt x="11" y="95"/>
                      <a:pt x="0" y="78"/>
                      <a:pt x="0" y="55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24" y="17"/>
                      <a:pt x="36" y="6"/>
                      <a:pt x="46" y="0"/>
                    </a:cubicBezTo>
                    <a:cubicBezTo>
                      <a:pt x="55" y="6"/>
                      <a:pt x="70" y="17"/>
                      <a:pt x="92" y="20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92" y="78"/>
                      <a:pt x="81" y="95"/>
                      <a:pt x="64" y="109"/>
                    </a:cubicBezTo>
                    <a:cubicBezTo>
                      <a:pt x="59" y="113"/>
                      <a:pt x="53" y="117"/>
                      <a:pt x="47" y="119"/>
                    </a:cubicBezTo>
                    <a:close/>
                  </a:path>
                </a:pathLst>
              </a:custGeom>
              <a:solidFill>
                <a:srgbClr val="22498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7" name="Freeform 174">
                <a:extLst>
                  <a:ext uri="{FF2B5EF4-FFF2-40B4-BE49-F238E27FC236}">
                    <a16:creationId xmlns:a16="http://schemas.microsoft.com/office/drawing/2014/main" id="{214B0589-17C7-2644-B9B6-7FADD3666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1796" y="-73835"/>
                <a:ext cx="306509" cy="303975"/>
              </a:xfrm>
              <a:custGeom>
                <a:avLst/>
                <a:gdLst>
                  <a:gd name="T0" fmla="*/ 62 w 66"/>
                  <a:gd name="T1" fmla="*/ 17 h 66"/>
                  <a:gd name="T2" fmla="*/ 50 w 66"/>
                  <a:gd name="T3" fmla="*/ 5 h 66"/>
                  <a:gd name="T4" fmla="*/ 33 w 66"/>
                  <a:gd name="T5" fmla="*/ 0 h 66"/>
                  <a:gd name="T6" fmla="*/ 16 w 66"/>
                  <a:gd name="T7" fmla="*/ 5 h 66"/>
                  <a:gd name="T8" fmla="*/ 4 w 66"/>
                  <a:gd name="T9" fmla="*/ 17 h 66"/>
                  <a:gd name="T10" fmla="*/ 0 w 66"/>
                  <a:gd name="T11" fmla="*/ 33 h 66"/>
                  <a:gd name="T12" fmla="*/ 4 w 66"/>
                  <a:gd name="T13" fmla="*/ 50 h 66"/>
                  <a:gd name="T14" fmla="*/ 16 w 66"/>
                  <a:gd name="T15" fmla="*/ 62 h 66"/>
                  <a:gd name="T16" fmla="*/ 33 w 66"/>
                  <a:gd name="T17" fmla="*/ 66 h 66"/>
                  <a:gd name="T18" fmla="*/ 50 w 66"/>
                  <a:gd name="T19" fmla="*/ 62 h 66"/>
                  <a:gd name="T20" fmla="*/ 62 w 66"/>
                  <a:gd name="T21" fmla="*/ 50 h 66"/>
                  <a:gd name="T22" fmla="*/ 66 w 66"/>
                  <a:gd name="T23" fmla="*/ 33 h 66"/>
                  <a:gd name="T24" fmla="*/ 62 w 66"/>
                  <a:gd name="T25" fmla="*/ 17 h 66"/>
                  <a:gd name="T26" fmla="*/ 39 w 66"/>
                  <a:gd name="T27" fmla="*/ 56 h 66"/>
                  <a:gd name="T28" fmla="*/ 38 w 66"/>
                  <a:gd name="T29" fmla="*/ 56 h 66"/>
                  <a:gd name="T30" fmla="*/ 37 w 66"/>
                  <a:gd name="T31" fmla="*/ 56 h 66"/>
                  <a:gd name="T32" fmla="*/ 29 w 66"/>
                  <a:gd name="T33" fmla="*/ 56 h 66"/>
                  <a:gd name="T34" fmla="*/ 28 w 66"/>
                  <a:gd name="T35" fmla="*/ 55 h 66"/>
                  <a:gd name="T36" fmla="*/ 27 w 66"/>
                  <a:gd name="T37" fmla="*/ 54 h 66"/>
                  <a:gd name="T38" fmla="*/ 27 w 66"/>
                  <a:gd name="T39" fmla="*/ 46 h 66"/>
                  <a:gd name="T40" fmla="*/ 28 w 66"/>
                  <a:gd name="T41" fmla="*/ 45 h 66"/>
                  <a:gd name="T42" fmla="*/ 29 w 66"/>
                  <a:gd name="T43" fmla="*/ 45 h 66"/>
                  <a:gd name="T44" fmla="*/ 37 w 66"/>
                  <a:gd name="T45" fmla="*/ 45 h 66"/>
                  <a:gd name="T46" fmla="*/ 38 w 66"/>
                  <a:gd name="T47" fmla="*/ 45 h 66"/>
                  <a:gd name="T48" fmla="*/ 37 w 66"/>
                  <a:gd name="T49" fmla="*/ 46 h 66"/>
                  <a:gd name="T50" fmla="*/ 37 w 66"/>
                  <a:gd name="T51" fmla="*/ 56 h 66"/>
                  <a:gd name="T52" fmla="*/ 39 w 66"/>
                  <a:gd name="T53" fmla="*/ 56 h 66"/>
                  <a:gd name="T54" fmla="*/ 39 w 66"/>
                  <a:gd name="T55" fmla="*/ 39 h 66"/>
                  <a:gd name="T56" fmla="*/ 38 w 66"/>
                  <a:gd name="T57" fmla="*/ 41 h 66"/>
                  <a:gd name="T58" fmla="*/ 37 w 66"/>
                  <a:gd name="T59" fmla="*/ 42 h 66"/>
                  <a:gd name="T60" fmla="*/ 29 w 66"/>
                  <a:gd name="T61" fmla="*/ 42 h 66"/>
                  <a:gd name="T62" fmla="*/ 28 w 66"/>
                  <a:gd name="T63" fmla="*/ 41 h 66"/>
                  <a:gd name="T64" fmla="*/ 28 w 66"/>
                  <a:gd name="T65" fmla="*/ 40 h 66"/>
                  <a:gd name="T66" fmla="*/ 27 w 66"/>
                  <a:gd name="T67" fmla="*/ 13 h 66"/>
                  <a:gd name="T68" fmla="*/ 27 w 66"/>
                  <a:gd name="T69" fmla="*/ 11 h 66"/>
                  <a:gd name="T70" fmla="*/ 28 w 66"/>
                  <a:gd name="T71" fmla="*/ 10 h 66"/>
                  <a:gd name="T72" fmla="*/ 38 w 66"/>
                  <a:gd name="T73" fmla="*/ 10 h 66"/>
                  <a:gd name="T74" fmla="*/ 39 w 66"/>
                  <a:gd name="T75" fmla="*/ 11 h 66"/>
                  <a:gd name="T76" fmla="*/ 39 w 66"/>
                  <a:gd name="T77" fmla="*/ 12 h 66"/>
                  <a:gd name="T78" fmla="*/ 39 w 66"/>
                  <a:gd name="T79" fmla="*/ 39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6" h="66">
                    <a:moveTo>
                      <a:pt x="62" y="17"/>
                    </a:moveTo>
                    <a:cubicBezTo>
                      <a:pt x="59" y="12"/>
                      <a:pt x="55" y="8"/>
                      <a:pt x="50" y="5"/>
                    </a:cubicBezTo>
                    <a:cubicBezTo>
                      <a:pt x="45" y="2"/>
                      <a:pt x="39" y="0"/>
                      <a:pt x="33" y="0"/>
                    </a:cubicBezTo>
                    <a:cubicBezTo>
                      <a:pt x="27" y="0"/>
                      <a:pt x="22" y="2"/>
                      <a:pt x="16" y="5"/>
                    </a:cubicBezTo>
                    <a:cubicBezTo>
                      <a:pt x="11" y="8"/>
                      <a:pt x="7" y="12"/>
                      <a:pt x="4" y="17"/>
                    </a:cubicBezTo>
                    <a:cubicBezTo>
                      <a:pt x="1" y="22"/>
                      <a:pt x="0" y="27"/>
                      <a:pt x="0" y="33"/>
                    </a:cubicBezTo>
                    <a:cubicBezTo>
                      <a:pt x="0" y="39"/>
                      <a:pt x="1" y="45"/>
                      <a:pt x="4" y="50"/>
                    </a:cubicBezTo>
                    <a:cubicBezTo>
                      <a:pt x="7" y="55"/>
                      <a:pt x="11" y="59"/>
                      <a:pt x="16" y="62"/>
                    </a:cubicBezTo>
                    <a:cubicBezTo>
                      <a:pt x="22" y="65"/>
                      <a:pt x="27" y="66"/>
                      <a:pt x="33" y="66"/>
                    </a:cubicBezTo>
                    <a:cubicBezTo>
                      <a:pt x="39" y="66"/>
                      <a:pt x="45" y="65"/>
                      <a:pt x="50" y="62"/>
                    </a:cubicBezTo>
                    <a:cubicBezTo>
                      <a:pt x="55" y="59"/>
                      <a:pt x="59" y="55"/>
                      <a:pt x="62" y="50"/>
                    </a:cubicBezTo>
                    <a:cubicBezTo>
                      <a:pt x="65" y="45"/>
                      <a:pt x="66" y="39"/>
                      <a:pt x="66" y="33"/>
                    </a:cubicBezTo>
                    <a:cubicBezTo>
                      <a:pt x="66" y="27"/>
                      <a:pt x="65" y="22"/>
                      <a:pt x="62" y="17"/>
                    </a:cubicBezTo>
                    <a:close/>
                    <a:moveTo>
                      <a:pt x="39" y="56"/>
                    </a:moveTo>
                    <a:cubicBezTo>
                      <a:pt x="39" y="56"/>
                      <a:pt x="38" y="56"/>
                      <a:pt x="38" y="56"/>
                    </a:cubicBezTo>
                    <a:cubicBezTo>
                      <a:pt x="38" y="56"/>
                      <a:pt x="38" y="56"/>
                      <a:pt x="37" y="56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29" y="56"/>
                      <a:pt x="28" y="55"/>
                      <a:pt x="28" y="55"/>
                    </a:cubicBezTo>
                    <a:cubicBezTo>
                      <a:pt x="27" y="55"/>
                      <a:pt x="27" y="54"/>
                      <a:pt x="27" y="54"/>
                    </a:cubicBezTo>
                    <a:cubicBezTo>
                      <a:pt x="27" y="46"/>
                      <a:pt x="27" y="46"/>
                      <a:pt x="27" y="46"/>
                    </a:cubicBezTo>
                    <a:cubicBezTo>
                      <a:pt x="27" y="45"/>
                      <a:pt x="27" y="45"/>
                      <a:pt x="28" y="45"/>
                    </a:cubicBezTo>
                    <a:cubicBezTo>
                      <a:pt x="28" y="45"/>
                      <a:pt x="29" y="45"/>
                      <a:pt x="29" y="45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8" y="45"/>
                      <a:pt x="37" y="45"/>
                      <a:pt x="38" y="45"/>
                    </a:cubicBezTo>
                    <a:cubicBezTo>
                      <a:pt x="38" y="45"/>
                      <a:pt x="37" y="45"/>
                      <a:pt x="37" y="46"/>
                    </a:cubicBezTo>
                    <a:cubicBezTo>
                      <a:pt x="37" y="56"/>
                      <a:pt x="37" y="56"/>
                      <a:pt x="37" y="56"/>
                    </a:cubicBezTo>
                    <a:lnTo>
                      <a:pt x="39" y="56"/>
                    </a:lnTo>
                    <a:close/>
                    <a:moveTo>
                      <a:pt x="39" y="39"/>
                    </a:moveTo>
                    <a:cubicBezTo>
                      <a:pt x="38" y="39"/>
                      <a:pt x="38" y="41"/>
                      <a:pt x="38" y="41"/>
                    </a:cubicBezTo>
                    <a:cubicBezTo>
                      <a:pt x="38" y="41"/>
                      <a:pt x="37" y="42"/>
                      <a:pt x="37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28" y="41"/>
                      <a:pt x="28" y="41"/>
                    </a:cubicBezTo>
                    <a:cubicBezTo>
                      <a:pt x="28" y="41"/>
                      <a:pt x="28" y="40"/>
                      <a:pt x="28" y="40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2"/>
                      <a:pt x="27" y="11"/>
                      <a:pt x="27" y="11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9" y="11"/>
                      <a:pt x="39" y="11"/>
                    </a:cubicBezTo>
                    <a:cubicBezTo>
                      <a:pt x="39" y="11"/>
                      <a:pt x="39" y="12"/>
                      <a:pt x="39" y="12"/>
                    </a:cubicBezTo>
                    <a:lnTo>
                      <a:pt x="39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8" name="Rectangle 158">
                <a:extLst>
                  <a:ext uri="{FF2B5EF4-FFF2-40B4-BE49-F238E27FC236}">
                    <a16:creationId xmlns:a16="http://schemas.microsoft.com/office/drawing/2014/main" id="{3C3381F4-DB19-C449-A109-46B6983CF3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12209" y="-898556"/>
                <a:ext cx="618083" cy="101324"/>
              </a:xfrm>
              <a:prstGeom prst="rect">
                <a:avLst/>
              </a:prstGeom>
              <a:solidFill>
                <a:srgbClr val="7D7E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29" name="Freeform 159">
                <a:extLst>
                  <a:ext uri="{FF2B5EF4-FFF2-40B4-BE49-F238E27FC236}">
                    <a16:creationId xmlns:a16="http://schemas.microsoft.com/office/drawing/2014/main" id="{B8239E5A-D888-F94E-B8A5-B99436C3D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4740" y="-797232"/>
                <a:ext cx="620618" cy="319174"/>
              </a:xfrm>
              <a:custGeom>
                <a:avLst/>
                <a:gdLst>
                  <a:gd name="T0" fmla="*/ 134 w 134"/>
                  <a:gd name="T1" fmla="*/ 0 h 69"/>
                  <a:gd name="T2" fmla="*/ 67 w 134"/>
                  <a:gd name="T3" fmla="*/ 69 h 69"/>
                  <a:gd name="T4" fmla="*/ 0 w 134"/>
                  <a:gd name="T5" fmla="*/ 0 h 69"/>
                  <a:gd name="T6" fmla="*/ 134 w 134"/>
                  <a:gd name="T7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4" h="69">
                    <a:moveTo>
                      <a:pt x="134" y="0"/>
                    </a:moveTo>
                    <a:cubicBezTo>
                      <a:pt x="134" y="38"/>
                      <a:pt x="104" y="69"/>
                      <a:pt x="67" y="69"/>
                    </a:cubicBezTo>
                    <a:cubicBezTo>
                      <a:pt x="30" y="69"/>
                      <a:pt x="0" y="38"/>
                      <a:pt x="0" y="0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rgbClr val="ECF0F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E4080AF-4D96-2D43-BFC6-8481060D63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5404" y="-746568"/>
                <a:ext cx="514225" cy="281176"/>
              </a:xfrm>
              <a:custGeom>
                <a:avLst/>
                <a:gdLst>
                  <a:gd name="connsiteX0" fmla="*/ 259429 w 514225"/>
                  <a:gd name="connsiteY0" fmla="*/ 0 h 281176"/>
                  <a:gd name="connsiteX1" fmla="*/ 514225 w 514225"/>
                  <a:gd name="connsiteY1" fmla="*/ 138283 h 281176"/>
                  <a:gd name="connsiteX2" fmla="*/ 259429 w 514225"/>
                  <a:gd name="connsiteY2" fmla="*/ 281176 h 281176"/>
                  <a:gd name="connsiteX3" fmla="*/ 0 w 514225"/>
                  <a:gd name="connsiteY3" fmla="*/ 138283 h 281176"/>
                  <a:gd name="connsiteX4" fmla="*/ 259429 w 514225"/>
                  <a:gd name="connsiteY4" fmla="*/ 0 h 281176"/>
                  <a:gd name="connsiteX5" fmla="*/ 260911 w 514225"/>
                  <a:gd name="connsiteY5" fmla="*/ 70928 h 281176"/>
                  <a:gd name="connsiteX6" fmla="*/ 172252 w 514225"/>
                  <a:gd name="connsiteY6" fmla="*/ 160854 h 281176"/>
                  <a:gd name="connsiteX7" fmla="*/ 260911 w 514225"/>
                  <a:gd name="connsiteY7" fmla="*/ 250780 h 281176"/>
                  <a:gd name="connsiteX8" fmla="*/ 349570 w 514225"/>
                  <a:gd name="connsiteY8" fmla="*/ 160854 h 281176"/>
                  <a:gd name="connsiteX9" fmla="*/ 260911 w 514225"/>
                  <a:gd name="connsiteY9" fmla="*/ 70928 h 281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14225" h="281176">
                    <a:moveTo>
                      <a:pt x="259429" y="0"/>
                    </a:moveTo>
                    <a:cubicBezTo>
                      <a:pt x="365980" y="0"/>
                      <a:pt x="458633" y="55313"/>
                      <a:pt x="514225" y="138283"/>
                    </a:cubicBezTo>
                    <a:cubicBezTo>
                      <a:pt x="458633" y="221253"/>
                      <a:pt x="365980" y="281176"/>
                      <a:pt x="259429" y="281176"/>
                    </a:cubicBezTo>
                    <a:cubicBezTo>
                      <a:pt x="152878" y="281176"/>
                      <a:pt x="55592" y="221253"/>
                      <a:pt x="0" y="138283"/>
                    </a:cubicBezTo>
                    <a:cubicBezTo>
                      <a:pt x="55592" y="55313"/>
                      <a:pt x="152878" y="0"/>
                      <a:pt x="259429" y="0"/>
                    </a:cubicBezTo>
                    <a:close/>
                    <a:moveTo>
                      <a:pt x="260911" y="70928"/>
                    </a:moveTo>
                    <a:cubicBezTo>
                      <a:pt x="211946" y="70928"/>
                      <a:pt x="172252" y="111189"/>
                      <a:pt x="172252" y="160854"/>
                    </a:cubicBezTo>
                    <a:cubicBezTo>
                      <a:pt x="172252" y="210519"/>
                      <a:pt x="211946" y="250780"/>
                      <a:pt x="260911" y="250780"/>
                    </a:cubicBezTo>
                    <a:cubicBezTo>
                      <a:pt x="309876" y="250780"/>
                      <a:pt x="349570" y="210519"/>
                      <a:pt x="349570" y="160854"/>
                    </a:cubicBezTo>
                    <a:cubicBezTo>
                      <a:pt x="349570" y="111189"/>
                      <a:pt x="309876" y="70928"/>
                      <a:pt x="260911" y="70928"/>
                    </a:cubicBezTo>
                    <a:close/>
                  </a:path>
                </a:pathLst>
              </a:custGeom>
              <a:solidFill>
                <a:srgbClr val="2249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/>
                  <a:sym typeface="Arial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A30F073-5DD5-0E45-976E-0B75B3123CF4}"/>
                  </a:ext>
                </a:extLst>
              </p:cNvPr>
              <p:cNvGrpSpPr/>
              <p:nvPr/>
            </p:nvGrpSpPr>
            <p:grpSpPr>
              <a:xfrm>
                <a:off x="6553810" y="-431099"/>
                <a:ext cx="542478" cy="310393"/>
                <a:chOff x="6547671" y="-487199"/>
                <a:chExt cx="542478" cy="310393"/>
              </a:xfrm>
            </p:grpSpPr>
            <p:sp>
              <p:nvSpPr>
                <p:cNvPr id="33" name="Line 170">
                  <a:extLst>
                    <a:ext uri="{FF2B5EF4-FFF2-40B4-BE49-F238E27FC236}">
                      <a16:creationId xmlns:a16="http://schemas.microsoft.com/office/drawing/2014/main" id="{25974652-3979-E347-9544-A7C63CC1B5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818910" y="-462318"/>
                  <a:ext cx="0" cy="184922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4" name="Line 170">
                  <a:extLst>
                    <a:ext uri="{FF2B5EF4-FFF2-40B4-BE49-F238E27FC236}">
                      <a16:creationId xmlns:a16="http://schemas.microsoft.com/office/drawing/2014/main" id="{628086D2-323E-D74C-A165-2B619E86FE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6547671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  <p:sp>
              <p:nvSpPr>
                <p:cNvPr id="35" name="Line 170">
                  <a:extLst>
                    <a:ext uri="{FF2B5EF4-FFF2-40B4-BE49-F238E27FC236}">
                      <a16:creationId xmlns:a16="http://schemas.microsoft.com/office/drawing/2014/main" id="{3FC6524A-7229-4C43-A1A3-30365BA84D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6940693" y="-487199"/>
                  <a:ext cx="149456" cy="310393"/>
                </a:xfrm>
                <a:prstGeom prst="line">
                  <a:avLst/>
                </a:prstGeom>
                <a:noFill/>
                <a:ln w="12700" cap="rnd">
                  <a:solidFill>
                    <a:srgbClr val="224982"/>
                  </a:solidFill>
                  <a:prstDash val="sys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6F1A272-D6FB-564A-B219-31DDD485A4BF}"/>
                  </a:ext>
                </a:extLst>
              </p:cNvPr>
              <p:cNvSpPr/>
              <p:nvPr/>
            </p:nvSpPr>
            <p:spPr>
              <a:xfrm>
                <a:off x="6775494" y="-602660"/>
                <a:ext cx="94044" cy="94044"/>
              </a:xfrm>
              <a:prstGeom prst="ellipse">
                <a:avLst/>
              </a:pr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E126E6C-1C6F-964F-A71A-F013A853F9CF}"/>
                </a:ext>
              </a:extLst>
            </p:cNvPr>
            <p:cNvSpPr/>
            <p:nvPr/>
          </p:nvSpPr>
          <p:spPr>
            <a:xfrm>
              <a:off x="2154094" y="3940634"/>
              <a:ext cx="6062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PSM</a:t>
              </a:r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2AC2E3-359F-324D-B308-16425481BFA3}"/>
              </a:ext>
            </a:extLst>
          </p:cNvPr>
          <p:cNvGrpSpPr/>
          <p:nvPr/>
        </p:nvGrpSpPr>
        <p:grpSpPr>
          <a:xfrm>
            <a:off x="4856969" y="2584219"/>
            <a:ext cx="2701745" cy="3147421"/>
            <a:chOff x="3698124" y="1319797"/>
            <a:chExt cx="2701745" cy="31474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816868B-D602-FD4C-8F1B-AC16479A03B8}"/>
                </a:ext>
              </a:extLst>
            </p:cNvPr>
            <p:cNvGrpSpPr/>
            <p:nvPr/>
          </p:nvGrpSpPr>
          <p:grpSpPr>
            <a:xfrm>
              <a:off x="3698124" y="1319797"/>
              <a:ext cx="2701745" cy="2703201"/>
              <a:chOff x="971550" y="-17365"/>
              <a:chExt cx="2701745" cy="2703201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D80D168-2E6E-5448-9925-F867C15C3145}"/>
                  </a:ext>
                </a:extLst>
              </p:cNvPr>
              <p:cNvSpPr/>
              <p:nvPr/>
            </p:nvSpPr>
            <p:spPr>
              <a:xfrm>
                <a:off x="971550" y="1004207"/>
                <a:ext cx="2701745" cy="1681629"/>
              </a:xfrm>
              <a:prstGeom prst="roundRect">
                <a:avLst/>
              </a:prstGeom>
              <a:solidFill>
                <a:srgbClr val="224982">
                  <a:alpha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1B37AAE-DE9A-B749-90A8-7F9DA5EB6E56}"/>
                  </a:ext>
                </a:extLst>
              </p:cNvPr>
              <p:cNvSpPr/>
              <p:nvPr/>
            </p:nvSpPr>
            <p:spPr>
              <a:xfrm>
                <a:off x="1258457" y="1285997"/>
                <a:ext cx="1313416" cy="353101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lvl="0" defTabSz="914400">
                  <a:defRPr/>
                </a:pPr>
                <a:r>
                  <a:rPr lang="en-US" sz="1200" kern="0" dirty="0" err="1">
                    <a:solidFill>
                      <a:srgbClr val="000000"/>
                    </a:solidFill>
                    <a:latin typeface="Calibri"/>
                  </a:rPr>
                  <a:t>scriptA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CFC404B-008B-1646-BD00-A97BB25061BC}"/>
                  </a:ext>
                </a:extLst>
              </p:cNvPr>
              <p:cNvSpPr/>
              <p:nvPr/>
            </p:nvSpPr>
            <p:spPr>
              <a:xfrm>
                <a:off x="1258457" y="1961775"/>
                <a:ext cx="1313416" cy="340079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scriptB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3A1B05B3-D266-3B45-93CA-375913D5A3AC}"/>
                  </a:ext>
                </a:extLst>
              </p:cNvPr>
              <p:cNvCxnSpPr>
                <a:cxnSpLocks/>
                <a:stCxn id="119" idx="2"/>
                <a:endCxn id="8" idx="3"/>
              </p:cNvCxnSpPr>
              <p:nvPr/>
            </p:nvCxnSpPr>
            <p:spPr>
              <a:xfrm rot="5400000">
                <a:off x="2120640" y="433869"/>
                <a:ext cx="1479913" cy="57744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224982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cxnSp>
            <p:nvCxnSpPr>
              <p:cNvPr id="11" name="Elbow Connector 10">
                <a:extLst>
                  <a:ext uri="{FF2B5EF4-FFF2-40B4-BE49-F238E27FC236}">
                    <a16:creationId xmlns:a16="http://schemas.microsoft.com/office/drawing/2014/main" id="{B10DD82F-AE95-DF48-A284-AA661704E332}"/>
                  </a:ext>
                </a:extLst>
              </p:cNvPr>
              <p:cNvCxnSpPr>
                <a:cxnSpLocks/>
                <a:stCxn id="119" idx="2"/>
                <a:endCxn id="9" idx="3"/>
              </p:cNvCxnSpPr>
              <p:nvPr/>
            </p:nvCxnSpPr>
            <p:spPr>
              <a:xfrm rot="5400000">
                <a:off x="1786006" y="768503"/>
                <a:ext cx="2149180" cy="577445"/>
              </a:xfrm>
              <a:prstGeom prst="bentConnector2">
                <a:avLst/>
              </a:prstGeom>
              <a:noFill/>
              <a:ln w="12700" cap="flat" cmpd="sng" algn="ctr">
                <a:solidFill>
                  <a:srgbClr val="224982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1B97DF6-A353-8248-AE06-2ED567B3A4B7}"/>
                  </a:ext>
                </a:extLst>
              </p:cNvPr>
              <p:cNvSpPr/>
              <p:nvPr/>
            </p:nvSpPr>
            <p:spPr>
              <a:xfrm>
                <a:off x="2275476" y="1311161"/>
                <a:ext cx="289563" cy="312915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REST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A9E27165-FB44-664B-A9A6-547C9DA888BC}"/>
                  </a:ext>
                </a:extLst>
              </p:cNvPr>
              <p:cNvSpPr/>
              <p:nvPr/>
            </p:nvSpPr>
            <p:spPr>
              <a:xfrm>
                <a:off x="2266225" y="1975356"/>
                <a:ext cx="289563" cy="312915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REST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DDC09C8-9A71-3C4E-AA97-2711A65B9DE6}"/>
                </a:ext>
              </a:extLst>
            </p:cNvPr>
            <p:cNvSpPr/>
            <p:nvPr/>
          </p:nvSpPr>
          <p:spPr>
            <a:xfrm>
              <a:off x="3970357" y="4097886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Secure Script Server</a:t>
              </a:r>
              <a:endParaRPr lang="en-US" dirty="0"/>
            </a:p>
          </p:txBody>
        </p:sp>
      </p:grp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BCB3FE79-4376-AA4B-92D0-8C67A739C258}"/>
              </a:ext>
            </a:extLst>
          </p:cNvPr>
          <p:cNvSpPr/>
          <p:nvPr/>
        </p:nvSpPr>
        <p:spPr>
          <a:xfrm>
            <a:off x="9018127" y="3591397"/>
            <a:ext cx="2701744" cy="1696024"/>
          </a:xfrm>
          <a:prstGeom prst="roundRect">
            <a:avLst/>
          </a:prstGeom>
          <a:noFill/>
          <a:ln w="34925" cap="flat" cmpd="sng" algn="ctr">
            <a:solidFill>
              <a:srgbClr val="224982"/>
            </a:solidFill>
            <a:prstDash val="dash"/>
          </a:ln>
          <a:effectLst/>
        </p:spPr>
        <p:txBody>
          <a:bodyPr rtlCol="0" anchor="ctr"/>
          <a:lstStyle/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Databases</a:t>
            </a:r>
          </a:p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Servers</a:t>
            </a:r>
          </a:p>
          <a:p>
            <a:pPr marL="120650" marR="0" lvl="0" indent="-1206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latin typeface="Calibri"/>
              </a:rPr>
              <a:t>Network Equipment</a:t>
            </a: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17ACE1FD-DFF3-2F41-9BE5-B3C78844A548}"/>
              </a:ext>
            </a:extLst>
          </p:cNvPr>
          <p:cNvGrpSpPr/>
          <p:nvPr/>
        </p:nvGrpSpPr>
        <p:grpSpPr>
          <a:xfrm>
            <a:off x="4338328" y="1447017"/>
            <a:ext cx="1593706" cy="1676883"/>
            <a:chOff x="5273996" y="1234357"/>
            <a:chExt cx="1593706" cy="1676883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31F21769-42D4-B040-A226-F23EB567EAD7}"/>
                </a:ext>
              </a:extLst>
            </p:cNvPr>
            <p:cNvGrpSpPr/>
            <p:nvPr/>
          </p:nvGrpSpPr>
          <p:grpSpPr>
            <a:xfrm>
              <a:off x="5474863" y="1234357"/>
              <a:ext cx="1242274" cy="1373390"/>
              <a:chOff x="4136295" y="1111984"/>
              <a:chExt cx="758330" cy="838368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CC988A47-2BD8-9C40-ACCE-517F7A643750}"/>
                  </a:ext>
                </a:extLst>
              </p:cNvPr>
              <p:cNvGrpSpPr/>
              <p:nvPr/>
            </p:nvGrpSpPr>
            <p:grpSpPr>
              <a:xfrm>
                <a:off x="4136295" y="1111984"/>
                <a:ext cx="673407" cy="729467"/>
                <a:chOff x="4136295" y="1111984"/>
                <a:chExt cx="673407" cy="729467"/>
              </a:xfrm>
              <a:solidFill>
                <a:srgbClr val="224982"/>
              </a:solidFill>
            </p:grpSpPr>
            <p:sp>
              <p:nvSpPr>
                <p:cNvPr id="102" name="Freeform 101">
                  <a:extLst>
                    <a:ext uri="{FF2B5EF4-FFF2-40B4-BE49-F238E27FC236}">
                      <a16:creationId xmlns:a16="http://schemas.microsoft.com/office/drawing/2014/main" id="{AE83AF79-72C3-D840-B236-F6CC21B07890}"/>
                    </a:ext>
                  </a:extLst>
                </p:cNvPr>
                <p:cNvSpPr/>
                <p:nvPr/>
              </p:nvSpPr>
              <p:spPr>
                <a:xfrm>
                  <a:off x="4136295" y="1111984"/>
                  <a:ext cx="673407" cy="729467"/>
                </a:xfrm>
                <a:custGeom>
                  <a:avLst/>
                  <a:gdLst>
                    <a:gd name="connsiteX0" fmla="*/ 105799 w 1587617"/>
                    <a:gd name="connsiteY0" fmla="*/ 0 h 1719782"/>
                    <a:gd name="connsiteX1" fmla="*/ 1481818 w 1587617"/>
                    <a:gd name="connsiteY1" fmla="*/ 0 h 1719782"/>
                    <a:gd name="connsiteX2" fmla="*/ 1587617 w 1587617"/>
                    <a:gd name="connsiteY2" fmla="*/ 105799 h 1719782"/>
                    <a:gd name="connsiteX3" fmla="*/ 1587617 w 1587617"/>
                    <a:gd name="connsiteY3" fmla="*/ 782397 h 1719782"/>
                    <a:gd name="connsiteX4" fmla="*/ 1587606 w 1587617"/>
                    <a:gd name="connsiteY4" fmla="*/ 782394 h 1719782"/>
                    <a:gd name="connsiteX5" fmla="*/ 1516145 w 1587617"/>
                    <a:gd name="connsiteY5" fmla="*/ 775190 h 1719782"/>
                    <a:gd name="connsiteX6" fmla="*/ 1475581 w 1587617"/>
                    <a:gd name="connsiteY6" fmla="*/ 779279 h 1719782"/>
                    <a:gd name="connsiteX7" fmla="*/ 1475581 w 1587617"/>
                    <a:gd name="connsiteY7" fmla="*/ 623658 h 1719782"/>
                    <a:gd name="connsiteX8" fmla="*/ 1530093 w 1587617"/>
                    <a:gd name="connsiteY8" fmla="*/ 623658 h 1719782"/>
                    <a:gd name="connsiteX9" fmla="*/ 1530093 w 1587617"/>
                    <a:gd name="connsiteY9" fmla="*/ 360268 h 1719782"/>
                    <a:gd name="connsiteX10" fmla="*/ 1475581 w 1587617"/>
                    <a:gd name="connsiteY10" fmla="*/ 360268 h 1719782"/>
                    <a:gd name="connsiteX11" fmla="*/ 1475581 w 1587617"/>
                    <a:gd name="connsiteY11" fmla="*/ 115545 h 1719782"/>
                    <a:gd name="connsiteX12" fmla="*/ 112037 w 1587617"/>
                    <a:gd name="connsiteY12" fmla="*/ 115545 h 1719782"/>
                    <a:gd name="connsiteX13" fmla="*/ 112037 w 1587617"/>
                    <a:gd name="connsiteY13" fmla="*/ 1604237 h 1719782"/>
                    <a:gd name="connsiteX14" fmla="*/ 1350446 w 1587617"/>
                    <a:gd name="connsiteY14" fmla="*/ 1604237 h 1719782"/>
                    <a:gd name="connsiteX15" fmla="*/ 1350315 w 1587617"/>
                    <a:gd name="connsiteY15" fmla="*/ 1719782 h 1719782"/>
                    <a:gd name="connsiteX16" fmla="*/ 105799 w 1587617"/>
                    <a:gd name="connsiteY16" fmla="*/ 1719782 h 1719782"/>
                    <a:gd name="connsiteX17" fmla="*/ 0 w 1587617"/>
                    <a:gd name="connsiteY17" fmla="*/ 1613983 h 1719782"/>
                    <a:gd name="connsiteX18" fmla="*/ 0 w 1587617"/>
                    <a:gd name="connsiteY18" fmla="*/ 105799 h 1719782"/>
                    <a:gd name="connsiteX19" fmla="*/ 105799 w 1587617"/>
                    <a:gd name="connsiteY19" fmla="*/ 0 h 171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587617" h="1719782">
                      <a:moveTo>
                        <a:pt x="105799" y="0"/>
                      </a:moveTo>
                      <a:lnTo>
                        <a:pt x="1481818" y="0"/>
                      </a:lnTo>
                      <a:cubicBezTo>
                        <a:pt x="1540249" y="0"/>
                        <a:pt x="1587617" y="47368"/>
                        <a:pt x="1587617" y="105799"/>
                      </a:cubicBezTo>
                      <a:lnTo>
                        <a:pt x="1587617" y="782397"/>
                      </a:lnTo>
                      <a:lnTo>
                        <a:pt x="1587606" y="782394"/>
                      </a:lnTo>
                      <a:cubicBezTo>
                        <a:pt x="1564524" y="777671"/>
                        <a:pt x="1540624" y="775190"/>
                        <a:pt x="1516145" y="775190"/>
                      </a:cubicBezTo>
                      <a:lnTo>
                        <a:pt x="1475581" y="779279"/>
                      </a:lnTo>
                      <a:lnTo>
                        <a:pt x="1475581" y="623658"/>
                      </a:lnTo>
                      <a:lnTo>
                        <a:pt x="1530093" y="623658"/>
                      </a:lnTo>
                      <a:lnTo>
                        <a:pt x="1530093" y="360268"/>
                      </a:lnTo>
                      <a:lnTo>
                        <a:pt x="1475581" y="360268"/>
                      </a:lnTo>
                      <a:lnTo>
                        <a:pt x="1475581" y="115545"/>
                      </a:lnTo>
                      <a:lnTo>
                        <a:pt x="112037" y="115545"/>
                      </a:lnTo>
                      <a:lnTo>
                        <a:pt x="112037" y="1604237"/>
                      </a:lnTo>
                      <a:lnTo>
                        <a:pt x="1350446" y="1604237"/>
                      </a:lnTo>
                      <a:lnTo>
                        <a:pt x="1350315" y="1719782"/>
                      </a:lnTo>
                      <a:lnTo>
                        <a:pt x="105799" y="1719782"/>
                      </a:lnTo>
                      <a:cubicBezTo>
                        <a:pt x="47368" y="1719782"/>
                        <a:pt x="0" y="1672414"/>
                        <a:pt x="0" y="1613983"/>
                      </a:cubicBezTo>
                      <a:lnTo>
                        <a:pt x="0" y="105799"/>
                      </a:lnTo>
                      <a:cubicBezTo>
                        <a:pt x="0" y="47368"/>
                        <a:pt x="47368" y="0"/>
                        <a:pt x="105799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3" name="Freeform 102">
                  <a:extLst>
                    <a:ext uri="{FF2B5EF4-FFF2-40B4-BE49-F238E27FC236}">
                      <a16:creationId xmlns:a16="http://schemas.microsoft.com/office/drawing/2014/main" id="{3D6D177D-5122-BF46-B50B-368A24B21ABD}"/>
                    </a:ext>
                  </a:extLst>
                </p:cNvPr>
                <p:cNvSpPr/>
                <p:nvPr/>
              </p:nvSpPr>
              <p:spPr>
                <a:xfrm>
                  <a:off x="4235236" y="1217133"/>
                  <a:ext cx="475525" cy="519170"/>
                </a:xfrm>
                <a:custGeom>
                  <a:avLst/>
                  <a:gdLst>
                    <a:gd name="connsiteX0" fmla="*/ 0 w 1121094"/>
                    <a:gd name="connsiteY0" fmla="*/ 0 h 1223989"/>
                    <a:gd name="connsiteX1" fmla="*/ 1121094 w 1121094"/>
                    <a:gd name="connsiteY1" fmla="*/ 0 h 1223989"/>
                    <a:gd name="connsiteX2" fmla="*/ 1121094 w 1121094"/>
                    <a:gd name="connsiteY2" fmla="*/ 112371 h 1223989"/>
                    <a:gd name="connsiteX3" fmla="*/ 1048829 w 1121094"/>
                    <a:gd name="connsiteY3" fmla="*/ 112371 h 1223989"/>
                    <a:gd name="connsiteX4" fmla="*/ 1048829 w 1121094"/>
                    <a:gd name="connsiteY4" fmla="*/ 375761 h 1223989"/>
                    <a:gd name="connsiteX5" fmla="*/ 1121094 w 1121094"/>
                    <a:gd name="connsiteY5" fmla="*/ 375761 h 1223989"/>
                    <a:gd name="connsiteX6" fmla="*/ 1121094 w 1121094"/>
                    <a:gd name="connsiteY6" fmla="*/ 568059 h 1223989"/>
                    <a:gd name="connsiteX7" fmla="*/ 1084632 w 1121094"/>
                    <a:gd name="connsiteY7" fmla="*/ 587850 h 1223989"/>
                    <a:gd name="connsiteX8" fmla="*/ 988856 w 1121094"/>
                    <a:gd name="connsiteY8" fmla="*/ 683626 h 1223989"/>
                    <a:gd name="connsiteX9" fmla="*/ 974309 w 1121094"/>
                    <a:gd name="connsiteY9" fmla="*/ 710428 h 1223989"/>
                    <a:gd name="connsiteX10" fmla="*/ 978194 w 1121094"/>
                    <a:gd name="connsiteY10" fmla="*/ 697911 h 1223989"/>
                    <a:gd name="connsiteX11" fmla="*/ 986855 w 1121094"/>
                    <a:gd name="connsiteY11" fmla="*/ 611995 h 1223989"/>
                    <a:gd name="connsiteX12" fmla="*/ 560547 w 1121094"/>
                    <a:gd name="connsiteY12" fmla="*/ 185687 h 1223989"/>
                    <a:gd name="connsiteX13" fmla="*/ 134239 w 1121094"/>
                    <a:gd name="connsiteY13" fmla="*/ 611995 h 1223989"/>
                    <a:gd name="connsiteX14" fmla="*/ 560547 w 1121094"/>
                    <a:gd name="connsiteY14" fmla="*/ 1038302 h 1223989"/>
                    <a:gd name="connsiteX15" fmla="*/ 914048 w 1121094"/>
                    <a:gd name="connsiteY15" fmla="*/ 850347 h 1223989"/>
                    <a:gd name="connsiteX16" fmla="*/ 935453 w 1121094"/>
                    <a:gd name="connsiteY16" fmla="*/ 810912 h 1223989"/>
                    <a:gd name="connsiteX17" fmla="*/ 928299 w 1121094"/>
                    <a:gd name="connsiteY17" fmla="*/ 881877 h 1223989"/>
                    <a:gd name="connsiteX18" fmla="*/ 1032155 w 1121094"/>
                    <a:gd name="connsiteY18" fmla="*/ 1132606 h 1223989"/>
                    <a:gd name="connsiteX19" fmla="*/ 1050089 w 1121094"/>
                    <a:gd name="connsiteY19" fmla="*/ 1147403 h 1223989"/>
                    <a:gd name="connsiteX20" fmla="*/ 1042171 w 1121094"/>
                    <a:gd name="connsiteY20" fmla="*/ 1166519 h 1223989"/>
                    <a:gd name="connsiteX21" fmla="*/ 1052706 w 1121094"/>
                    <a:gd name="connsiteY21" fmla="*/ 1191954 h 1223989"/>
                    <a:gd name="connsiteX22" fmla="*/ 1084742 w 1121094"/>
                    <a:gd name="connsiteY22" fmla="*/ 1223989 h 1223989"/>
                    <a:gd name="connsiteX23" fmla="*/ 0 w 1121094"/>
                    <a:gd name="connsiteY23" fmla="*/ 1223989 h 1223989"/>
                    <a:gd name="connsiteX24" fmla="*/ 0 w 1121094"/>
                    <a:gd name="connsiteY24" fmla="*/ 0 h 12239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121094" h="1223989">
                      <a:moveTo>
                        <a:pt x="0" y="0"/>
                      </a:moveTo>
                      <a:lnTo>
                        <a:pt x="1121094" y="0"/>
                      </a:lnTo>
                      <a:lnTo>
                        <a:pt x="1121094" y="112371"/>
                      </a:lnTo>
                      <a:lnTo>
                        <a:pt x="1048829" y="112371"/>
                      </a:lnTo>
                      <a:lnTo>
                        <a:pt x="1048829" y="375761"/>
                      </a:lnTo>
                      <a:lnTo>
                        <a:pt x="1121094" y="375761"/>
                      </a:lnTo>
                      <a:lnTo>
                        <a:pt x="1121094" y="568059"/>
                      </a:lnTo>
                      <a:lnTo>
                        <a:pt x="1084632" y="587850"/>
                      </a:lnTo>
                      <a:cubicBezTo>
                        <a:pt x="1046904" y="613339"/>
                        <a:pt x="1014345" y="645898"/>
                        <a:pt x="988856" y="683626"/>
                      </a:cubicBezTo>
                      <a:lnTo>
                        <a:pt x="974309" y="710428"/>
                      </a:lnTo>
                      <a:lnTo>
                        <a:pt x="978194" y="697911"/>
                      </a:lnTo>
                      <a:cubicBezTo>
                        <a:pt x="983873" y="670159"/>
                        <a:pt x="986855" y="641425"/>
                        <a:pt x="986855" y="611995"/>
                      </a:cubicBezTo>
                      <a:cubicBezTo>
                        <a:pt x="986855" y="376551"/>
                        <a:pt x="795991" y="185687"/>
                        <a:pt x="560547" y="185687"/>
                      </a:cubicBezTo>
                      <a:cubicBezTo>
                        <a:pt x="325104" y="185687"/>
                        <a:pt x="134239" y="376551"/>
                        <a:pt x="134239" y="611995"/>
                      </a:cubicBezTo>
                      <a:cubicBezTo>
                        <a:pt x="134239" y="847438"/>
                        <a:pt x="325104" y="1038302"/>
                        <a:pt x="560547" y="1038302"/>
                      </a:cubicBezTo>
                      <a:cubicBezTo>
                        <a:pt x="707700" y="1038302"/>
                        <a:pt x="837438" y="963746"/>
                        <a:pt x="914048" y="850347"/>
                      </a:cubicBezTo>
                      <a:lnTo>
                        <a:pt x="935453" y="810912"/>
                      </a:lnTo>
                      <a:lnTo>
                        <a:pt x="928299" y="881877"/>
                      </a:lnTo>
                      <a:cubicBezTo>
                        <a:pt x="928299" y="979793"/>
                        <a:pt x="967987" y="1068439"/>
                        <a:pt x="1032155" y="1132606"/>
                      </a:cubicBezTo>
                      <a:lnTo>
                        <a:pt x="1050089" y="1147403"/>
                      </a:lnTo>
                      <a:lnTo>
                        <a:pt x="1042171" y="1166519"/>
                      </a:lnTo>
                      <a:cubicBezTo>
                        <a:pt x="1042171" y="1175725"/>
                        <a:pt x="1045683" y="1184930"/>
                        <a:pt x="1052706" y="1191954"/>
                      </a:cubicBezTo>
                      <a:lnTo>
                        <a:pt x="1084742" y="1223989"/>
                      </a:lnTo>
                      <a:lnTo>
                        <a:pt x="0" y="122398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4" name="Freeform 103">
                  <a:extLst>
                    <a:ext uri="{FF2B5EF4-FFF2-40B4-BE49-F238E27FC236}">
                      <a16:creationId xmlns:a16="http://schemas.microsoft.com/office/drawing/2014/main" id="{0F90AF7D-4477-584D-82E1-E8D43B43719C}"/>
                    </a:ext>
                  </a:extLst>
                </p:cNvPr>
                <p:cNvSpPr/>
                <p:nvPr/>
              </p:nvSpPr>
              <p:spPr>
                <a:xfrm>
                  <a:off x="4500107" y="1348235"/>
                  <a:ext cx="104240" cy="172096"/>
                </a:xfrm>
                <a:custGeom>
                  <a:avLst/>
                  <a:gdLst>
                    <a:gd name="connsiteX0" fmla="*/ 0 w 245755"/>
                    <a:gd name="connsiteY0" fmla="*/ 0 h 405731"/>
                    <a:gd name="connsiteX1" fmla="*/ 56625 w 245755"/>
                    <a:gd name="connsiteY1" fmla="*/ 17577 h 405731"/>
                    <a:gd name="connsiteX2" fmla="*/ 245755 w 245755"/>
                    <a:gd name="connsiteY2" fmla="*/ 302909 h 405731"/>
                    <a:gd name="connsiteX3" fmla="*/ 239464 w 245755"/>
                    <a:gd name="connsiteY3" fmla="*/ 365317 h 405731"/>
                    <a:gd name="connsiteX4" fmla="*/ 226919 w 245755"/>
                    <a:gd name="connsiteY4" fmla="*/ 405731 h 405731"/>
                    <a:gd name="connsiteX5" fmla="*/ 118334 w 245755"/>
                    <a:gd name="connsiteY5" fmla="*/ 343040 h 405731"/>
                    <a:gd name="connsiteX6" fmla="*/ 119105 w 245755"/>
                    <a:gd name="connsiteY6" fmla="*/ 340558 h 405731"/>
                    <a:gd name="connsiteX7" fmla="*/ 122900 w 245755"/>
                    <a:gd name="connsiteY7" fmla="*/ 302909 h 405731"/>
                    <a:gd name="connsiteX8" fmla="*/ 8804 w 245755"/>
                    <a:gd name="connsiteY8" fmla="*/ 130778 h 405731"/>
                    <a:gd name="connsiteX9" fmla="*/ 0 w 245755"/>
                    <a:gd name="connsiteY9" fmla="*/ 128045 h 405731"/>
                    <a:gd name="connsiteX10" fmla="*/ 0 w 245755"/>
                    <a:gd name="connsiteY10" fmla="*/ 0 h 405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45755" h="405731">
                      <a:moveTo>
                        <a:pt x="0" y="0"/>
                      </a:moveTo>
                      <a:lnTo>
                        <a:pt x="56625" y="17577"/>
                      </a:lnTo>
                      <a:cubicBezTo>
                        <a:pt x="167769" y="64587"/>
                        <a:pt x="245755" y="174641"/>
                        <a:pt x="245755" y="302909"/>
                      </a:cubicBezTo>
                      <a:cubicBezTo>
                        <a:pt x="245755" y="324287"/>
                        <a:pt x="243589" y="345159"/>
                        <a:pt x="239464" y="365317"/>
                      </a:cubicBezTo>
                      <a:lnTo>
                        <a:pt x="226919" y="405731"/>
                      </a:lnTo>
                      <a:lnTo>
                        <a:pt x="118334" y="343040"/>
                      </a:lnTo>
                      <a:lnTo>
                        <a:pt x="119105" y="340558"/>
                      </a:lnTo>
                      <a:cubicBezTo>
                        <a:pt x="121593" y="328397"/>
                        <a:pt x="122900" y="315806"/>
                        <a:pt x="122900" y="302909"/>
                      </a:cubicBezTo>
                      <a:cubicBezTo>
                        <a:pt x="122900" y="225529"/>
                        <a:pt x="75853" y="159138"/>
                        <a:pt x="8804" y="130778"/>
                      </a:cubicBezTo>
                      <a:lnTo>
                        <a:pt x="0" y="1280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5" name="Freeform 104">
                  <a:extLst>
                    <a:ext uri="{FF2B5EF4-FFF2-40B4-BE49-F238E27FC236}">
                      <a16:creationId xmlns:a16="http://schemas.microsoft.com/office/drawing/2014/main" id="{9AEA781F-8A4D-2C43-BA4F-5D43340F138D}"/>
                    </a:ext>
                  </a:extLst>
                </p:cNvPr>
                <p:cNvSpPr/>
                <p:nvPr/>
              </p:nvSpPr>
              <p:spPr>
                <a:xfrm>
                  <a:off x="4341650" y="1348236"/>
                  <a:ext cx="104240" cy="168243"/>
                </a:xfrm>
                <a:custGeom>
                  <a:avLst/>
                  <a:gdLst>
                    <a:gd name="connsiteX0" fmla="*/ 245756 w 245756"/>
                    <a:gd name="connsiteY0" fmla="*/ 0 h 396647"/>
                    <a:gd name="connsiteX1" fmla="*/ 245756 w 245756"/>
                    <a:gd name="connsiteY1" fmla="*/ 128045 h 396647"/>
                    <a:gd name="connsiteX2" fmla="*/ 236952 w 245756"/>
                    <a:gd name="connsiteY2" fmla="*/ 130778 h 396647"/>
                    <a:gd name="connsiteX3" fmla="*/ 122856 w 245756"/>
                    <a:gd name="connsiteY3" fmla="*/ 302908 h 396647"/>
                    <a:gd name="connsiteX4" fmla="*/ 125909 w 245756"/>
                    <a:gd name="connsiteY4" fmla="*/ 333201 h 396647"/>
                    <a:gd name="connsiteX5" fmla="*/ 16017 w 245756"/>
                    <a:gd name="connsiteY5" fmla="*/ 396647 h 396647"/>
                    <a:gd name="connsiteX6" fmla="*/ 6292 w 245756"/>
                    <a:gd name="connsiteY6" fmla="*/ 365317 h 396647"/>
                    <a:gd name="connsiteX7" fmla="*/ 1 w 245756"/>
                    <a:gd name="connsiteY7" fmla="*/ 302908 h 396647"/>
                    <a:gd name="connsiteX8" fmla="*/ 189131 w 245756"/>
                    <a:gd name="connsiteY8" fmla="*/ 17577 h 396647"/>
                    <a:gd name="connsiteX9" fmla="*/ 245756 w 245756"/>
                    <a:gd name="connsiteY9" fmla="*/ 0 h 396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5756" h="396647">
                      <a:moveTo>
                        <a:pt x="245756" y="0"/>
                      </a:moveTo>
                      <a:lnTo>
                        <a:pt x="245756" y="128045"/>
                      </a:lnTo>
                      <a:lnTo>
                        <a:pt x="236952" y="130778"/>
                      </a:lnTo>
                      <a:cubicBezTo>
                        <a:pt x="169902" y="159137"/>
                        <a:pt x="122856" y="225529"/>
                        <a:pt x="122856" y="302908"/>
                      </a:cubicBezTo>
                      <a:lnTo>
                        <a:pt x="125909" y="333201"/>
                      </a:lnTo>
                      <a:lnTo>
                        <a:pt x="16017" y="396647"/>
                      </a:lnTo>
                      <a:lnTo>
                        <a:pt x="6292" y="365317"/>
                      </a:lnTo>
                      <a:cubicBezTo>
                        <a:pt x="2167" y="345158"/>
                        <a:pt x="0" y="324286"/>
                        <a:pt x="1" y="302908"/>
                      </a:cubicBezTo>
                      <a:cubicBezTo>
                        <a:pt x="0" y="174640"/>
                        <a:pt x="77986" y="64587"/>
                        <a:pt x="189131" y="17577"/>
                      </a:cubicBezTo>
                      <a:lnTo>
                        <a:pt x="245756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  <p:sp>
              <p:nvSpPr>
                <p:cNvPr id="106" name="Freeform 105">
                  <a:extLst>
                    <a:ext uri="{FF2B5EF4-FFF2-40B4-BE49-F238E27FC236}">
                      <a16:creationId xmlns:a16="http://schemas.microsoft.com/office/drawing/2014/main" id="{60E8463C-753C-1B4B-BC5F-45B8E786D75E}"/>
                    </a:ext>
                  </a:extLst>
                </p:cNvPr>
                <p:cNvSpPr/>
                <p:nvPr/>
              </p:nvSpPr>
              <p:spPr>
                <a:xfrm>
                  <a:off x="4375202" y="1536731"/>
                  <a:ext cx="193054" cy="71335"/>
                </a:xfrm>
                <a:custGeom>
                  <a:avLst/>
                  <a:gdLst>
                    <a:gd name="connsiteX0" fmla="*/ 109853 w 455142"/>
                    <a:gd name="connsiteY0" fmla="*/ 0 h 168178"/>
                    <a:gd name="connsiteX1" fmla="*/ 126116 w 455142"/>
                    <a:gd name="connsiteY1" fmla="*/ 13418 h 168178"/>
                    <a:gd name="connsiteX2" fmla="*/ 230564 w 455142"/>
                    <a:gd name="connsiteY2" fmla="*/ 45323 h 168178"/>
                    <a:gd name="connsiteX3" fmla="*/ 335012 w 455142"/>
                    <a:gd name="connsiteY3" fmla="*/ 13418 h 168178"/>
                    <a:gd name="connsiteX4" fmla="*/ 343638 w 455142"/>
                    <a:gd name="connsiteY4" fmla="*/ 6301 h 168178"/>
                    <a:gd name="connsiteX5" fmla="*/ 455142 w 455142"/>
                    <a:gd name="connsiteY5" fmla="*/ 70678 h 168178"/>
                    <a:gd name="connsiteX6" fmla="*/ 449532 w 455142"/>
                    <a:gd name="connsiteY6" fmla="*/ 77478 h 168178"/>
                    <a:gd name="connsiteX7" fmla="*/ 230564 w 455142"/>
                    <a:gd name="connsiteY7" fmla="*/ 168178 h 168178"/>
                    <a:gd name="connsiteX8" fmla="*/ 11597 w 455142"/>
                    <a:gd name="connsiteY8" fmla="*/ 77479 h 168178"/>
                    <a:gd name="connsiteX9" fmla="*/ 0 w 455142"/>
                    <a:gd name="connsiteY9" fmla="*/ 63423 h 168178"/>
                    <a:gd name="connsiteX10" fmla="*/ 109853 w 455142"/>
                    <a:gd name="connsiteY10" fmla="*/ 0 h 168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55142" h="168178">
                      <a:moveTo>
                        <a:pt x="109853" y="0"/>
                      </a:moveTo>
                      <a:lnTo>
                        <a:pt x="126116" y="13418"/>
                      </a:lnTo>
                      <a:cubicBezTo>
                        <a:pt x="155932" y="33561"/>
                        <a:pt x="191874" y="45323"/>
                        <a:pt x="230564" y="45323"/>
                      </a:cubicBezTo>
                      <a:cubicBezTo>
                        <a:pt x="269254" y="45323"/>
                        <a:pt x="305197" y="33561"/>
                        <a:pt x="335012" y="13418"/>
                      </a:cubicBezTo>
                      <a:lnTo>
                        <a:pt x="343638" y="6301"/>
                      </a:lnTo>
                      <a:lnTo>
                        <a:pt x="455142" y="70678"/>
                      </a:lnTo>
                      <a:lnTo>
                        <a:pt x="449532" y="77478"/>
                      </a:lnTo>
                      <a:cubicBezTo>
                        <a:pt x="393493" y="133517"/>
                        <a:pt x="316076" y="168178"/>
                        <a:pt x="230564" y="168178"/>
                      </a:cubicBezTo>
                      <a:cubicBezTo>
                        <a:pt x="145052" y="168178"/>
                        <a:pt x="67635" y="133517"/>
                        <a:pt x="11597" y="77479"/>
                      </a:cubicBezTo>
                      <a:lnTo>
                        <a:pt x="0" y="63423"/>
                      </a:lnTo>
                      <a:lnTo>
                        <a:pt x="109853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784F2A2-FBB4-A64F-A1FD-5EDD7D88F309}"/>
                  </a:ext>
                </a:extLst>
              </p:cNvPr>
              <p:cNvSpPr/>
              <p:nvPr/>
            </p:nvSpPr>
            <p:spPr>
              <a:xfrm>
                <a:off x="4667596" y="1478298"/>
                <a:ext cx="227029" cy="472054"/>
              </a:xfrm>
              <a:custGeom>
                <a:avLst/>
                <a:gdLst>
                  <a:gd name="connsiteX0" fmla="*/ 601292 w 1208199"/>
                  <a:gd name="connsiteY0" fmla="*/ 204378 h 2512169"/>
                  <a:gd name="connsiteX1" fmla="*/ 399823 w 1208199"/>
                  <a:gd name="connsiteY1" fmla="*/ 405847 h 2512169"/>
                  <a:gd name="connsiteX2" fmla="*/ 601292 w 1208199"/>
                  <a:gd name="connsiteY2" fmla="*/ 607316 h 2512169"/>
                  <a:gd name="connsiteX3" fmla="*/ 802761 w 1208199"/>
                  <a:gd name="connsiteY3" fmla="*/ 405847 h 2512169"/>
                  <a:gd name="connsiteX4" fmla="*/ 601292 w 1208199"/>
                  <a:gd name="connsiteY4" fmla="*/ 204378 h 2512169"/>
                  <a:gd name="connsiteX5" fmla="*/ 604100 w 1208199"/>
                  <a:gd name="connsiteY5" fmla="*/ 0 h 2512169"/>
                  <a:gd name="connsiteX6" fmla="*/ 1208199 w 1208199"/>
                  <a:gd name="connsiteY6" fmla="*/ 604099 h 2512169"/>
                  <a:gd name="connsiteX7" fmla="*/ 941857 w 1208199"/>
                  <a:gd name="connsiteY7" fmla="*/ 1105028 h 2512169"/>
                  <a:gd name="connsiteX8" fmla="*/ 877420 w 1208199"/>
                  <a:gd name="connsiteY8" fmla="*/ 1140003 h 2512169"/>
                  <a:gd name="connsiteX9" fmla="*/ 944307 w 1208199"/>
                  <a:gd name="connsiteY9" fmla="*/ 1206890 h 2512169"/>
                  <a:gd name="connsiteX10" fmla="*/ 944307 w 1208199"/>
                  <a:gd name="connsiteY10" fmla="*/ 1290420 h 2512169"/>
                  <a:gd name="connsiteX11" fmla="*/ 827261 w 1208199"/>
                  <a:gd name="connsiteY11" fmla="*/ 1407466 h 2512169"/>
                  <a:gd name="connsiteX12" fmla="*/ 827261 w 1208199"/>
                  <a:gd name="connsiteY12" fmla="*/ 1433607 h 2512169"/>
                  <a:gd name="connsiteX13" fmla="*/ 895049 w 1208199"/>
                  <a:gd name="connsiteY13" fmla="*/ 1501394 h 2512169"/>
                  <a:gd name="connsiteX14" fmla="*/ 895049 w 1208199"/>
                  <a:gd name="connsiteY14" fmla="*/ 1595984 h 2512169"/>
                  <a:gd name="connsiteX15" fmla="*/ 827261 w 1208199"/>
                  <a:gd name="connsiteY15" fmla="*/ 1663771 h 2512169"/>
                  <a:gd name="connsiteX16" fmla="*/ 827261 w 1208199"/>
                  <a:gd name="connsiteY16" fmla="*/ 1704646 h 2512169"/>
                  <a:gd name="connsiteX17" fmla="*/ 895048 w 1208199"/>
                  <a:gd name="connsiteY17" fmla="*/ 1772433 h 2512169"/>
                  <a:gd name="connsiteX18" fmla="*/ 895048 w 1208199"/>
                  <a:gd name="connsiteY18" fmla="*/ 1867023 h 2512169"/>
                  <a:gd name="connsiteX19" fmla="*/ 827261 w 1208199"/>
                  <a:gd name="connsiteY19" fmla="*/ 1934810 h 2512169"/>
                  <a:gd name="connsiteX20" fmla="*/ 827261 w 1208199"/>
                  <a:gd name="connsiteY20" fmla="*/ 1976018 h 2512169"/>
                  <a:gd name="connsiteX21" fmla="*/ 895046 w 1208199"/>
                  <a:gd name="connsiteY21" fmla="*/ 2043804 h 2512169"/>
                  <a:gd name="connsiteX22" fmla="*/ 895046 w 1208199"/>
                  <a:gd name="connsiteY22" fmla="*/ 2138393 h 2512169"/>
                  <a:gd name="connsiteX23" fmla="*/ 827261 w 1208199"/>
                  <a:gd name="connsiteY23" fmla="*/ 2206179 h 2512169"/>
                  <a:gd name="connsiteX24" fmla="*/ 827261 w 1208199"/>
                  <a:gd name="connsiteY24" fmla="*/ 2280797 h 2512169"/>
                  <a:gd name="connsiteX25" fmla="*/ 816914 w 1208199"/>
                  <a:gd name="connsiteY25" fmla="*/ 2309447 h 2512169"/>
                  <a:gd name="connsiteX26" fmla="*/ 625299 w 1208199"/>
                  <a:gd name="connsiteY26" fmla="*/ 2501062 h 2512169"/>
                  <a:gd name="connsiteX27" fmla="*/ 571669 w 1208199"/>
                  <a:gd name="connsiteY27" fmla="*/ 2501062 h 2512169"/>
                  <a:gd name="connsiteX28" fmla="*/ 380053 w 1208199"/>
                  <a:gd name="connsiteY28" fmla="*/ 2309447 h 2512169"/>
                  <a:gd name="connsiteX29" fmla="*/ 368946 w 1208199"/>
                  <a:gd name="connsiteY29" fmla="*/ 2282631 h 2512169"/>
                  <a:gd name="connsiteX30" fmla="*/ 369953 w 1208199"/>
                  <a:gd name="connsiteY30" fmla="*/ 1396484 h 2512169"/>
                  <a:gd name="connsiteX31" fmla="*/ 263888 w 1208199"/>
                  <a:gd name="connsiteY31" fmla="*/ 1290420 h 2512169"/>
                  <a:gd name="connsiteX32" fmla="*/ 263888 w 1208199"/>
                  <a:gd name="connsiteY32" fmla="*/ 1206891 h 2512169"/>
                  <a:gd name="connsiteX33" fmla="*/ 330775 w 1208199"/>
                  <a:gd name="connsiteY33" fmla="*/ 1140002 h 2512169"/>
                  <a:gd name="connsiteX34" fmla="*/ 266341 w 1208199"/>
                  <a:gd name="connsiteY34" fmla="*/ 1105027 h 2512169"/>
                  <a:gd name="connsiteX35" fmla="*/ 0 w 1208199"/>
                  <a:gd name="connsiteY35" fmla="*/ 604099 h 2512169"/>
                  <a:gd name="connsiteX36" fmla="*/ 604100 w 1208199"/>
                  <a:gd name="connsiteY36" fmla="*/ 0 h 2512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1208199" h="2512169">
                    <a:moveTo>
                      <a:pt x="601292" y="204378"/>
                    </a:moveTo>
                    <a:cubicBezTo>
                      <a:pt x="490024" y="204378"/>
                      <a:pt x="399823" y="294579"/>
                      <a:pt x="399823" y="405847"/>
                    </a:cubicBezTo>
                    <a:cubicBezTo>
                      <a:pt x="399823" y="517115"/>
                      <a:pt x="490024" y="607316"/>
                      <a:pt x="601292" y="607316"/>
                    </a:cubicBezTo>
                    <a:cubicBezTo>
                      <a:pt x="712560" y="607316"/>
                      <a:pt x="802761" y="517115"/>
                      <a:pt x="802761" y="405847"/>
                    </a:cubicBezTo>
                    <a:cubicBezTo>
                      <a:pt x="802761" y="294579"/>
                      <a:pt x="712560" y="204378"/>
                      <a:pt x="601292" y="204378"/>
                    </a:cubicBezTo>
                    <a:close/>
                    <a:moveTo>
                      <a:pt x="604100" y="0"/>
                    </a:moveTo>
                    <a:cubicBezTo>
                      <a:pt x="937734" y="0"/>
                      <a:pt x="1208198" y="270464"/>
                      <a:pt x="1208199" y="604099"/>
                    </a:cubicBezTo>
                    <a:cubicBezTo>
                      <a:pt x="1208198" y="812621"/>
                      <a:pt x="1102548" y="996467"/>
                      <a:pt x="941857" y="1105028"/>
                    </a:cubicBezTo>
                    <a:lnTo>
                      <a:pt x="877420" y="1140003"/>
                    </a:lnTo>
                    <a:lnTo>
                      <a:pt x="944307" y="1206890"/>
                    </a:lnTo>
                    <a:cubicBezTo>
                      <a:pt x="967374" y="1229956"/>
                      <a:pt x="967374" y="1267354"/>
                      <a:pt x="944307" y="1290420"/>
                    </a:cubicBezTo>
                    <a:lnTo>
                      <a:pt x="827261" y="1407466"/>
                    </a:lnTo>
                    <a:lnTo>
                      <a:pt x="827261" y="1433607"/>
                    </a:lnTo>
                    <a:lnTo>
                      <a:pt x="895049" y="1501394"/>
                    </a:lnTo>
                    <a:cubicBezTo>
                      <a:pt x="921169" y="1527515"/>
                      <a:pt x="921169" y="1569863"/>
                      <a:pt x="895049" y="1595984"/>
                    </a:cubicBezTo>
                    <a:lnTo>
                      <a:pt x="827261" y="1663771"/>
                    </a:lnTo>
                    <a:lnTo>
                      <a:pt x="827261" y="1704646"/>
                    </a:lnTo>
                    <a:lnTo>
                      <a:pt x="895048" y="1772433"/>
                    </a:lnTo>
                    <a:cubicBezTo>
                      <a:pt x="921168" y="1798554"/>
                      <a:pt x="921168" y="1840902"/>
                      <a:pt x="895048" y="1867023"/>
                    </a:cubicBezTo>
                    <a:lnTo>
                      <a:pt x="827261" y="1934810"/>
                    </a:lnTo>
                    <a:lnTo>
                      <a:pt x="827261" y="1976018"/>
                    </a:lnTo>
                    <a:lnTo>
                      <a:pt x="895046" y="2043804"/>
                    </a:lnTo>
                    <a:cubicBezTo>
                      <a:pt x="921167" y="2069924"/>
                      <a:pt x="921167" y="2112273"/>
                      <a:pt x="895046" y="2138393"/>
                    </a:cubicBezTo>
                    <a:lnTo>
                      <a:pt x="827261" y="2206179"/>
                    </a:lnTo>
                    <a:lnTo>
                      <a:pt x="827261" y="2280797"/>
                    </a:lnTo>
                    <a:lnTo>
                      <a:pt x="816914" y="2309447"/>
                    </a:lnTo>
                    <a:lnTo>
                      <a:pt x="625299" y="2501062"/>
                    </a:lnTo>
                    <a:cubicBezTo>
                      <a:pt x="610489" y="2515872"/>
                      <a:pt x="586478" y="2515872"/>
                      <a:pt x="571669" y="2501062"/>
                    </a:cubicBezTo>
                    <a:lnTo>
                      <a:pt x="380053" y="2309447"/>
                    </a:lnTo>
                    <a:lnTo>
                      <a:pt x="368946" y="2282631"/>
                    </a:lnTo>
                    <a:lnTo>
                      <a:pt x="369953" y="1396484"/>
                    </a:lnTo>
                    <a:lnTo>
                      <a:pt x="263888" y="1290420"/>
                    </a:lnTo>
                    <a:cubicBezTo>
                      <a:pt x="240822" y="1267353"/>
                      <a:pt x="240822" y="1229956"/>
                      <a:pt x="263888" y="1206891"/>
                    </a:cubicBezTo>
                    <a:lnTo>
                      <a:pt x="330775" y="1140002"/>
                    </a:lnTo>
                    <a:lnTo>
                      <a:pt x="266341" y="1105027"/>
                    </a:lnTo>
                    <a:cubicBezTo>
                      <a:pt x="105650" y="996466"/>
                      <a:pt x="-1" y="812621"/>
                      <a:pt x="0" y="604099"/>
                    </a:cubicBezTo>
                    <a:cubicBezTo>
                      <a:pt x="-1" y="270464"/>
                      <a:pt x="270463" y="0"/>
                      <a:pt x="604100" y="0"/>
                    </a:cubicBezTo>
                    <a:close/>
                  </a:path>
                </a:pathLst>
              </a:custGeom>
              <a:solidFill>
                <a:srgbClr val="54B847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67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9510220-FE10-384C-B3EA-BADF96FCC8AA}"/>
                </a:ext>
              </a:extLst>
            </p:cNvPr>
            <p:cNvSpPr/>
            <p:nvPr/>
          </p:nvSpPr>
          <p:spPr>
            <a:xfrm>
              <a:off x="5273996" y="2541908"/>
              <a:ext cx="15937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</a:rPr>
                <a:t>CyberArk Vault</a:t>
              </a:r>
              <a:endParaRPr lang="en-US" dirty="0"/>
            </a:p>
          </p:txBody>
        </p:sp>
      </p:grp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7F8A424A-DEE6-C54E-8AC1-8C91A2B4EFF0}"/>
              </a:ext>
            </a:extLst>
          </p:cNvPr>
          <p:cNvCxnSpPr>
            <a:cxnSpLocks/>
            <a:stCxn id="120" idx="2"/>
            <a:endCxn id="102" idx="3"/>
          </p:cNvCxnSpPr>
          <p:nvPr/>
        </p:nvCxnSpPr>
        <p:spPr>
          <a:xfrm rot="10800000" flipV="1">
            <a:off x="5642352" y="1987342"/>
            <a:ext cx="1134189" cy="3323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1475CA60-03A8-2A42-B1FD-9904C8EDABFE}"/>
              </a:ext>
            </a:extLst>
          </p:cNvPr>
          <p:cNvCxnSpPr>
            <a:cxnSpLocks/>
            <a:stCxn id="15" idx="0"/>
          </p:cNvCxnSpPr>
          <p:nvPr/>
        </p:nvCxnSpPr>
        <p:spPr>
          <a:xfrm rot="5400000" flipH="1" flipV="1">
            <a:off x="3305118" y="2020988"/>
            <a:ext cx="1260270" cy="1298551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B1C0B2F-5AC9-C24B-A075-1338CF402B83}"/>
              </a:ext>
            </a:extLst>
          </p:cNvPr>
          <p:cNvCxnSpPr>
            <a:cxnSpLocks/>
            <a:stCxn id="91" idx="3"/>
            <a:endCxn id="19" idx="1"/>
          </p:cNvCxnSpPr>
          <p:nvPr/>
        </p:nvCxnSpPr>
        <p:spPr>
          <a:xfrm flipV="1">
            <a:off x="1702666" y="3928032"/>
            <a:ext cx="1183161" cy="718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5BF1823-D219-7948-B550-2FB7034168CA}"/>
              </a:ext>
            </a:extLst>
          </p:cNvPr>
          <p:cNvCxnSpPr>
            <a:cxnSpLocks/>
            <a:stCxn id="20" idx="6"/>
            <a:endCxn id="6" idx="1"/>
          </p:cNvCxnSpPr>
          <p:nvPr/>
        </p:nvCxnSpPr>
        <p:spPr>
          <a:xfrm>
            <a:off x="3714165" y="4442471"/>
            <a:ext cx="1142804" cy="41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0603EBFF-18AF-DA40-A81D-5842C6A42CA4}"/>
              </a:ext>
            </a:extLst>
          </p:cNvPr>
          <p:cNvCxnSpPr>
            <a:cxnSpLocks/>
            <a:stCxn id="95" idx="1"/>
            <a:endCxn id="9" idx="2"/>
          </p:cNvCxnSpPr>
          <p:nvPr/>
        </p:nvCxnSpPr>
        <p:spPr>
          <a:xfrm rot="10800000" flipV="1">
            <a:off x="5800585" y="4439408"/>
            <a:ext cx="3217543" cy="464029"/>
          </a:xfrm>
          <a:prstGeom prst="bentConnector4">
            <a:avLst>
              <a:gd name="adj1" fmla="val 39795"/>
              <a:gd name="adj2" fmla="val 14221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F6F05E9F-77A5-7445-B0FC-072FB6AF141D}"/>
              </a:ext>
            </a:extLst>
          </p:cNvPr>
          <p:cNvCxnSpPr>
            <a:cxnSpLocks/>
            <a:stCxn id="95" idx="1"/>
            <a:endCxn id="8" idx="0"/>
          </p:cNvCxnSpPr>
          <p:nvPr/>
        </p:nvCxnSpPr>
        <p:spPr>
          <a:xfrm rot="10800000">
            <a:off x="5800585" y="3887581"/>
            <a:ext cx="3217543" cy="551828"/>
          </a:xfrm>
          <a:prstGeom prst="bentConnector4">
            <a:avLst>
              <a:gd name="adj1" fmla="val 39795"/>
              <a:gd name="adj2" fmla="val 14142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ounded Rectangle 133">
            <a:extLst>
              <a:ext uri="{FF2B5EF4-FFF2-40B4-BE49-F238E27FC236}">
                <a16:creationId xmlns:a16="http://schemas.microsoft.com/office/drawing/2014/main" id="{16DA581E-8897-8A4E-8DE6-E4E1E4AD1A90}"/>
              </a:ext>
            </a:extLst>
          </p:cNvPr>
          <p:cNvSpPr/>
          <p:nvPr/>
        </p:nvSpPr>
        <p:spPr>
          <a:xfrm>
            <a:off x="5474863" y="1447017"/>
            <a:ext cx="1103148" cy="119499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6768EDD-A678-0647-9154-2EFF6284CEA3}"/>
              </a:ext>
            </a:extLst>
          </p:cNvPr>
          <p:cNvSpPr/>
          <p:nvPr/>
        </p:nvSpPr>
        <p:spPr>
          <a:xfrm>
            <a:off x="9676961" y="5362308"/>
            <a:ext cx="1608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US" kern="0" dirty="0"/>
              <a:t>Target Systems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99280F3-81B4-544B-BBCA-C0CEEB2C0C93}"/>
              </a:ext>
            </a:extLst>
          </p:cNvPr>
          <p:cNvSpPr/>
          <p:nvPr/>
        </p:nvSpPr>
        <p:spPr>
          <a:xfrm>
            <a:off x="1385893" y="1868680"/>
            <a:ext cx="1665718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Admin access is authenticated and recorded</a:t>
            </a:r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B49D327-1188-3E4C-9B60-37FE25D56447}"/>
              </a:ext>
            </a:extLst>
          </p:cNvPr>
          <p:cNvSpPr/>
          <p:nvPr/>
        </p:nvSpPr>
        <p:spPr>
          <a:xfrm>
            <a:off x="7570686" y="2727559"/>
            <a:ext cx="3097614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</a:rPr>
              <a:t>Script identities can be unique, w/ access to different safes. 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A3DB69C-E131-AC41-B343-AD1B164FC756}"/>
              </a:ext>
            </a:extLst>
          </p:cNvPr>
          <p:cNvGrpSpPr/>
          <p:nvPr/>
        </p:nvGrpSpPr>
        <p:grpSpPr>
          <a:xfrm>
            <a:off x="6555794" y="1651370"/>
            <a:ext cx="957885" cy="932849"/>
            <a:chOff x="6555794" y="1564745"/>
            <a:chExt cx="957885" cy="93284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ADDA951-9F7B-6942-82F8-471061A27A80}"/>
                </a:ext>
              </a:extLst>
            </p:cNvPr>
            <p:cNvGrpSpPr/>
            <p:nvPr/>
          </p:nvGrpSpPr>
          <p:grpSpPr>
            <a:xfrm>
              <a:off x="6555794" y="1564745"/>
              <a:ext cx="957885" cy="932849"/>
              <a:chOff x="1221145" y="5189879"/>
              <a:chExt cx="957885" cy="932849"/>
            </a:xfrm>
          </p:grpSpPr>
          <p:sp>
            <p:nvSpPr>
              <p:cNvPr id="119" name="Rounded Rectangle 118">
                <a:extLst>
                  <a:ext uri="{FF2B5EF4-FFF2-40B4-BE49-F238E27FC236}">
                    <a16:creationId xmlns:a16="http://schemas.microsoft.com/office/drawing/2014/main" id="{1B8D5A5D-7394-3C45-A19D-0627F4985EC5}"/>
                  </a:ext>
                </a:extLst>
              </p:cNvPr>
              <p:cNvSpPr/>
              <p:nvPr/>
            </p:nvSpPr>
            <p:spPr>
              <a:xfrm>
                <a:off x="1221145" y="5189879"/>
                <a:ext cx="957885" cy="932849"/>
              </a:xfrm>
              <a:prstGeom prst="roundRect">
                <a:avLst/>
              </a:prstGeom>
              <a:solidFill>
                <a:srgbClr val="224982">
                  <a:alpha val="50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C112DE5B-27DA-3849-AD6E-B271688814FE}"/>
                  </a:ext>
                </a:extLst>
              </p:cNvPr>
              <p:cNvSpPr/>
              <p:nvPr/>
            </p:nvSpPr>
            <p:spPr>
              <a:xfrm>
                <a:off x="1441891" y="5267516"/>
                <a:ext cx="516672" cy="516672"/>
              </a:xfrm>
              <a:prstGeom prst="ellipse">
                <a:avLst/>
              </a:prstGeom>
              <a:solidFill>
                <a:srgbClr val="224982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kern="0" dirty="0">
                    <a:solidFill>
                      <a:srgbClr val="FFFFFF"/>
                    </a:solidFill>
                    <a:latin typeface="Calibri"/>
                  </a:rPr>
                  <a:t>CP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A209F085-FE6E-4F45-89B1-CD0BBEE2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7817" y="2211940"/>
              <a:ext cx="537384" cy="179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95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7CCB99-BE86-3643-8C5B-29CFBFE53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52" y="2833007"/>
            <a:ext cx="11544822" cy="3477258"/>
          </a:xfrm>
        </p:spPr>
        <p:txBody>
          <a:bodyPr>
            <a:normAutofit/>
          </a:bodyPr>
          <a:lstStyle/>
          <a:p>
            <a:r>
              <a:rPr lang="en-US" dirty="0"/>
              <a:t>Windows HTTP client stack provides AD domain credentials w/o including them in the script</a:t>
            </a:r>
          </a:p>
          <a:p>
            <a:pPr lvl="1"/>
            <a:r>
              <a:rPr lang="en-US" dirty="0"/>
              <a:t>Transparent NTLM authentication</a:t>
            </a:r>
          </a:p>
          <a:p>
            <a:pPr lvl="2"/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http://patelshailesh.com/index.php/how-windows-authentication-works-with-iis-http-sys-kerberos-ntlm</a:t>
            </a:r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pPr lvl="1"/>
            <a:r>
              <a:rPr lang="en-US" dirty="0"/>
              <a:t>CCP’s IIS server authenticates credentials with AD </a:t>
            </a:r>
          </a:p>
          <a:p>
            <a:endParaRPr lang="en-US" dirty="0"/>
          </a:p>
          <a:p>
            <a:r>
              <a:rPr lang="en-US" dirty="0"/>
              <a:t>Also supported from Java and C# apps:</a:t>
            </a:r>
          </a:p>
          <a:p>
            <a:pPr lvl="2"/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https://stackoverflow.com/questions/54568189/how-to-provide-ntlm-authentication-while-calling-any-url</a:t>
            </a:r>
            <a:endParaRPr lang="en-US" sz="1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lvl="2"/>
            <a:r>
              <a:rPr lang="en-US" sz="1800" dirty="0">
                <a:solidFill>
                  <a:schemeClr val="tx2">
                    <a:lumMod val="90000"/>
                    <a:lumOff val="10000"/>
                  </a:schemeClr>
                </a:solidFill>
                <a:hlinkClick r:id="rId4" tooltip="https://docs.microsoft.com/en-us/dotnet/api/system.net.webclient.usedefaultcredentials?view=net-5.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https://docs.microsoft.com/en-us/dotnet/api/system.net.webclient.usedefaultcredentials?view=net-5.0</a:t>
            </a:r>
            <a:endParaRPr lang="en-US" sz="1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3CD6226-3083-0844-A764-2F2A1D09A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r>
              <a:rPr lang="en-US" dirty="0"/>
              <a:t> script authentication with CCP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F6CF2-6D1D-0D4B-B551-86010727D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12D23C-CD37-434A-84D7-427BA7E16D0E}"/>
              </a:ext>
            </a:extLst>
          </p:cNvPr>
          <p:cNvSpPr/>
          <p:nvPr/>
        </p:nvSpPr>
        <p:spPr>
          <a:xfrm>
            <a:off x="668727" y="1196737"/>
            <a:ext cx="10854545" cy="1169551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AppID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       = "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App_MyApp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"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$object       = ”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epv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-</a:t>
            </a:r>
            <a:r>
              <a:rPr lang="en-US" sz="1400" dirty="0">
                <a:solidFill>
                  <a:srgbClr val="070706"/>
                </a:solidFill>
                <a:latin typeface="Courier" pitchFamily="2" charset="0"/>
              </a:rPr>
              <a:t>account-id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"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CCPAddress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  = "</a:t>
            </a:r>
            <a:r>
              <a:rPr lang="en-US" sz="1400" u="sng" dirty="0">
                <a:solidFill>
                  <a:srgbClr val="0563C1"/>
                </a:solidFill>
                <a:latin typeface="Courier" pitchFamily="2" charset="0"/>
                <a:hlinkClick r:id="rId5" tooltip="https://urldefense.com/v3/__https:/secure-web.cisco.com/100DjjNN85aVXSvjxqmKDMfw8dL9Nh02uexOtuw85mpZR1L8ySNX_c_h4fcTLzMCik-nWALWmZF85EEJ4EzPlLZJkC957Mh3wgGBtc2jWEl28-q0HryiH8V_vv9MA-2c3meYA46pVJQEWHl8kwB1Y6ITtBwYcE6KhobKkZSz9aRyc2joxYn3DU-GzuedPh5RlLE-6vwNiK2MEPob6JVxAe5C6xD7raZ9i-Pjtcke6nVwMHv_zU2RmDTy02lTZ5Pro/https*3A*2F*2Furldefense.com*2Fv3*2F__https*3A*2Fsecure-web.cisco.com*2F1k1sXCm_1O_qW6ycvKc6KFoYtAm1WCVXUBu-4CNITHJ-r4VQKJFI-kP_FPh9HDjtSrmKgcHbIVZy483VpI6rAsF0u6em7ai6OwiXMsHdw0QBegXpAGXrJ5waEM5MrVAgGzGhlgbpt36QfkG68iSIycTc7qPF31UZrRkvz3bHKYzro7KyPGgy-EmpKx6C8vRAtfVQsr4VOmYoOXTEHciiEmPLGiL5MvCjU5ocgBYs8z6amnnE9MDpjy9-FEXYnWD_G*2Fhttps*2A3A*2A2F*2A2Furldefense.com*2A2Fv3*2A2F__https*2A3A*2A2FCyberArkCCP*2A2FWindowsAuthentication*2A2Fapi*2A2FAccounts*2A3FAppID*2A3D*2A24AppID*2A26Object*2A3D*2A24object*2A2A22__*2A3BJQ*2A21*2A21Pe07N362zA*2A21kj4p8kg3tE4HgpYAQTWFs_GpWh8nxth6GJ6S0bOF_lFGnPFXb7bdt3ttiM3nB2ILuic*2A24__*3BJSUlJSUlJSUlJSUlJSUlJSUlJSUlJQ*21*21Pe07N362zA*21nfGF-NSupCs4t-ntubzY3-T0yKsJFa8S9EH4oARaqTbFRBvQk4hmAsRuP-46SRi6lxM*24__;JSUlJSUlJSUlJSUlJSUlJSUlJSUlJSUlJSUlJSUlJSUlJSUl!!Pe07N362zA!h_egdK_kl9yBzVpHbsvCqUzOGHNuBxR6w5Cwzb4fJurc68i35C8MvEYSAtDARP6o8Ls$"/>
              </a:rPr>
              <a:t>https://CyberArkCCP/WindowsAuthentication/api/Accounts?AppID=$AppID&amp;Object=$object"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restresponse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""</a:t>
            </a:r>
            <a:endParaRPr lang="en-US" dirty="0">
              <a:solidFill>
                <a:srgbClr val="000000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$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restresponse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= invoke-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restmethod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-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uri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$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CCPAddress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-method GET </a:t>
            </a:r>
            <a:r>
              <a:rPr lang="en-US" sz="1400" b="1" dirty="0">
                <a:solidFill>
                  <a:srgbClr val="000000"/>
                </a:solidFill>
                <a:latin typeface="Courier" pitchFamily="2" charset="0"/>
              </a:rPr>
              <a:t>-</a:t>
            </a:r>
            <a:r>
              <a:rPr lang="en-US" sz="1400" b="1" dirty="0" err="1">
                <a:solidFill>
                  <a:srgbClr val="000000"/>
                </a:solidFill>
                <a:latin typeface="Courier" pitchFamily="2" charset="0"/>
              </a:rPr>
              <a:t>UseDefaultCredentials</a:t>
            </a:r>
            <a:endParaRPr lang="en-US" b="1" i="0" u="none" strike="noStrike" dirty="0">
              <a:solidFill>
                <a:srgbClr val="000000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5CCDF6-1E07-6D4F-AD2B-49EBA4D0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36" y="-69574"/>
            <a:ext cx="11090263" cy="717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6"/>
          <p:cNvSpPr/>
          <p:nvPr/>
        </p:nvSpPr>
        <p:spPr>
          <a:xfrm>
            <a:off x="7606470" y="2792204"/>
            <a:ext cx="3505561" cy="7271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66"/>
          <p:cNvSpPr/>
          <p:nvPr/>
        </p:nvSpPr>
        <p:spPr>
          <a:xfrm>
            <a:off x="6226932" y="2776084"/>
            <a:ext cx="851000" cy="7271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66"/>
          <p:cNvSpPr/>
          <p:nvPr/>
        </p:nvSpPr>
        <p:spPr>
          <a:xfrm>
            <a:off x="905162" y="2779900"/>
            <a:ext cx="4996621" cy="72719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66"/>
          <p:cNvSpPr txBox="1">
            <a:spLocks noGrp="1"/>
          </p:cNvSpPr>
          <p:nvPr>
            <p:ph type="title"/>
          </p:nvPr>
        </p:nvSpPr>
        <p:spPr>
          <a:xfrm>
            <a:off x="378263" y="213008"/>
            <a:ext cx="1096131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BB3EE"/>
              </a:buClr>
              <a:buSzPts val="4000"/>
              <a:buFont typeface="Roboto"/>
              <a:buNone/>
            </a:pPr>
            <a:r>
              <a:rPr lang="en" dirty="0"/>
              <a:t>Software Supply Chain – The Risks</a:t>
            </a:r>
            <a:endParaRPr dirty="0"/>
          </a:p>
        </p:txBody>
      </p:sp>
      <p:sp>
        <p:nvSpPr>
          <p:cNvPr id="1296" name="Google Shape;1296;p66"/>
          <p:cNvSpPr/>
          <p:nvPr/>
        </p:nvSpPr>
        <p:spPr>
          <a:xfrm>
            <a:off x="5463183" y="4752340"/>
            <a:ext cx="1027112" cy="10255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66"/>
          <p:cNvSpPr txBox="1"/>
          <p:nvPr/>
        </p:nvSpPr>
        <p:spPr>
          <a:xfrm>
            <a:off x="4730845" y="5780443"/>
            <a:ext cx="250666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2F6CA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/>
          </a:p>
        </p:txBody>
      </p:sp>
      <p:pic>
        <p:nvPicPr>
          <p:cNvPr id="1298" name="Google Shape;129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0195" y="4879340"/>
            <a:ext cx="600075" cy="73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66"/>
          <p:cNvSpPr/>
          <p:nvPr/>
        </p:nvSpPr>
        <p:spPr>
          <a:xfrm>
            <a:off x="9268287" y="6312023"/>
            <a:ext cx="2325950" cy="3329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66"/>
          <p:cNvSpPr/>
          <p:nvPr/>
        </p:nvSpPr>
        <p:spPr>
          <a:xfrm>
            <a:off x="9793549" y="5487880"/>
            <a:ext cx="2325950" cy="33296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1" name="Google Shape;1301;p66"/>
          <p:cNvCxnSpPr/>
          <p:nvPr/>
        </p:nvCxnSpPr>
        <p:spPr>
          <a:xfrm rot="10800000">
            <a:off x="3500582" y="5609590"/>
            <a:ext cx="196260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302" name="Google Shape;1302;p66"/>
          <p:cNvCxnSpPr/>
          <p:nvPr/>
        </p:nvCxnSpPr>
        <p:spPr>
          <a:xfrm>
            <a:off x="6499173" y="5609590"/>
            <a:ext cx="1876732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03" name="Google Shape;1303;p66"/>
          <p:cNvSpPr/>
          <p:nvPr/>
        </p:nvSpPr>
        <p:spPr>
          <a:xfrm>
            <a:off x="2464407" y="5244465"/>
            <a:ext cx="1027112" cy="10255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66"/>
          <p:cNvSpPr/>
          <p:nvPr/>
        </p:nvSpPr>
        <p:spPr>
          <a:xfrm>
            <a:off x="8391714" y="5244465"/>
            <a:ext cx="1027112" cy="102552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66"/>
          <p:cNvSpPr txBox="1"/>
          <p:nvPr/>
        </p:nvSpPr>
        <p:spPr>
          <a:xfrm>
            <a:off x="1724632" y="6315457"/>
            <a:ext cx="250666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2F6CA4"/>
                </a:solidFill>
                <a:latin typeface="Calibri"/>
                <a:ea typeface="Calibri"/>
                <a:cs typeface="Calibri"/>
                <a:sym typeface="Calibri"/>
              </a:rPr>
              <a:t>Identity/Access</a:t>
            </a:r>
            <a:endParaRPr/>
          </a:p>
        </p:txBody>
      </p:sp>
      <p:sp>
        <p:nvSpPr>
          <p:cNvPr id="1306" name="Google Shape;1306;p66"/>
          <p:cNvSpPr txBox="1"/>
          <p:nvPr/>
        </p:nvSpPr>
        <p:spPr>
          <a:xfrm>
            <a:off x="7651939" y="6269990"/>
            <a:ext cx="250666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>
                <a:solidFill>
                  <a:srgbClr val="2F6CA4"/>
                </a:solidFill>
                <a:latin typeface="Calibri"/>
                <a:ea typeface="Calibri"/>
                <a:cs typeface="Calibri"/>
                <a:sym typeface="Calibri"/>
              </a:rPr>
              <a:t>Endpoint</a:t>
            </a:r>
            <a:endParaRPr/>
          </a:p>
        </p:txBody>
      </p:sp>
      <p:sp>
        <p:nvSpPr>
          <p:cNvPr id="1307" name="Google Shape;1307;p66"/>
          <p:cNvSpPr/>
          <p:nvPr/>
        </p:nvSpPr>
        <p:spPr>
          <a:xfrm>
            <a:off x="905162" y="2400923"/>
            <a:ext cx="10268165" cy="296862"/>
          </a:xfrm>
          <a:prstGeom prst="rect">
            <a:avLst/>
          </a:prstGeom>
          <a:gradFill>
            <a:gsLst>
              <a:gs pos="0">
                <a:schemeClr val="accent3"/>
              </a:gs>
              <a:gs pos="46000">
                <a:schemeClr val="accent3"/>
              </a:gs>
              <a:gs pos="100000">
                <a:srgbClr val="5087C2"/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F22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66"/>
          <p:cNvSpPr/>
          <p:nvPr/>
        </p:nvSpPr>
        <p:spPr>
          <a:xfrm>
            <a:off x="5213336" y="2379992"/>
            <a:ext cx="2917825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Test/Provision</a:t>
            </a:r>
            <a:endParaRPr/>
          </a:p>
        </p:txBody>
      </p:sp>
      <p:sp>
        <p:nvSpPr>
          <p:cNvPr id="1309" name="Google Shape;1309;p66"/>
          <p:cNvSpPr/>
          <p:nvPr/>
        </p:nvSpPr>
        <p:spPr>
          <a:xfrm>
            <a:off x="8597235" y="2389163"/>
            <a:ext cx="1331913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Run /Operate</a:t>
            </a:r>
            <a:endParaRPr/>
          </a:p>
        </p:txBody>
      </p:sp>
      <p:sp>
        <p:nvSpPr>
          <p:cNvPr id="1310" name="Google Shape;1310;p66"/>
          <p:cNvSpPr/>
          <p:nvPr/>
        </p:nvSpPr>
        <p:spPr>
          <a:xfrm>
            <a:off x="2812405" y="2388869"/>
            <a:ext cx="1512887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Build</a:t>
            </a:r>
            <a:endParaRPr/>
          </a:p>
        </p:txBody>
      </p:sp>
      <p:sp>
        <p:nvSpPr>
          <p:cNvPr id="1311" name="Google Shape;1311;p66"/>
          <p:cNvSpPr/>
          <p:nvPr/>
        </p:nvSpPr>
        <p:spPr>
          <a:xfrm>
            <a:off x="5566767" y="2433949"/>
            <a:ext cx="365125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66"/>
          <p:cNvSpPr/>
          <p:nvPr/>
        </p:nvSpPr>
        <p:spPr>
          <a:xfrm>
            <a:off x="7414963" y="2444486"/>
            <a:ext cx="365125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66"/>
          <p:cNvSpPr txBox="1"/>
          <p:nvPr/>
        </p:nvSpPr>
        <p:spPr>
          <a:xfrm>
            <a:off x="1855370" y="3424568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/>
          </a:p>
        </p:txBody>
      </p:sp>
      <p:sp>
        <p:nvSpPr>
          <p:cNvPr id="1314" name="Google Shape;1314;p66"/>
          <p:cNvSpPr txBox="1"/>
          <p:nvPr/>
        </p:nvSpPr>
        <p:spPr>
          <a:xfrm>
            <a:off x="3606824" y="3424568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CI/CD Tools</a:t>
            </a:r>
            <a:endParaRPr/>
          </a:p>
        </p:txBody>
      </p:sp>
      <p:sp>
        <p:nvSpPr>
          <p:cNvPr id="1315" name="Google Shape;1315;p66"/>
          <p:cNvSpPr txBox="1"/>
          <p:nvPr/>
        </p:nvSpPr>
        <p:spPr>
          <a:xfrm>
            <a:off x="2635615" y="3424568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Code</a:t>
            </a:r>
            <a:endParaRPr/>
          </a:p>
        </p:txBody>
      </p:sp>
      <p:sp>
        <p:nvSpPr>
          <p:cNvPr id="1316" name="Google Shape;1316;p66"/>
          <p:cNvSpPr txBox="1"/>
          <p:nvPr/>
        </p:nvSpPr>
        <p:spPr>
          <a:xfrm>
            <a:off x="6089398" y="3433811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Automation </a:t>
            </a:r>
            <a:endParaRPr/>
          </a:p>
        </p:txBody>
      </p:sp>
      <p:sp>
        <p:nvSpPr>
          <p:cNvPr id="1317" name="Google Shape;1317;p66"/>
          <p:cNvSpPr txBox="1"/>
          <p:nvPr/>
        </p:nvSpPr>
        <p:spPr>
          <a:xfrm>
            <a:off x="9839144" y="3442897"/>
            <a:ext cx="1173163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Native Cloud</a:t>
            </a:r>
            <a:endParaRPr/>
          </a:p>
        </p:txBody>
      </p:sp>
      <p:sp>
        <p:nvSpPr>
          <p:cNvPr id="1318" name="Google Shape;1318;p66"/>
          <p:cNvSpPr txBox="1"/>
          <p:nvPr/>
        </p:nvSpPr>
        <p:spPr>
          <a:xfrm>
            <a:off x="8689937" y="3442897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Hybrid</a:t>
            </a:r>
            <a:endParaRPr/>
          </a:p>
        </p:txBody>
      </p:sp>
      <p:sp>
        <p:nvSpPr>
          <p:cNvPr id="1319" name="Google Shape;1319;p66"/>
          <p:cNvSpPr txBox="1"/>
          <p:nvPr/>
        </p:nvSpPr>
        <p:spPr>
          <a:xfrm>
            <a:off x="7534094" y="3442897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Containers</a:t>
            </a:r>
            <a:endParaRPr/>
          </a:p>
        </p:txBody>
      </p:sp>
      <p:sp>
        <p:nvSpPr>
          <p:cNvPr id="1320" name="Google Shape;1320;p66"/>
          <p:cNvSpPr txBox="1"/>
          <p:nvPr/>
        </p:nvSpPr>
        <p:spPr>
          <a:xfrm>
            <a:off x="4681035" y="3433446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Artifact Repo</a:t>
            </a:r>
            <a:endParaRPr/>
          </a:p>
        </p:txBody>
      </p:sp>
      <p:pic>
        <p:nvPicPr>
          <p:cNvPr id="1321" name="Google Shape;1321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0332" y="2856243"/>
            <a:ext cx="533400" cy="53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90974" y="2902280"/>
            <a:ext cx="85725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05502" y="2897518"/>
            <a:ext cx="477838" cy="44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40223" y="2857548"/>
            <a:ext cx="644525" cy="547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6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050282" y="2888859"/>
            <a:ext cx="747712" cy="5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929492" y="2820670"/>
            <a:ext cx="706451" cy="6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" name="Google Shape;1327;p6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850007" y="2798372"/>
            <a:ext cx="581025" cy="68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6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968787" y="2820671"/>
            <a:ext cx="544513" cy="620712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66"/>
          <p:cNvSpPr txBox="1"/>
          <p:nvPr/>
        </p:nvSpPr>
        <p:spPr>
          <a:xfrm>
            <a:off x="-81112" y="5047615"/>
            <a:ext cx="250666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 authentication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 fatigue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credential rotation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Lack of audit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Over-permissioning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66"/>
          <p:cNvSpPr txBox="1"/>
          <p:nvPr/>
        </p:nvSpPr>
        <p:spPr>
          <a:xfrm>
            <a:off x="9491124" y="5047615"/>
            <a:ext cx="250666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admin rights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Credential theft risk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variability of unknown applications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Relaxed security policy</a:t>
            </a:r>
            <a:endParaRPr/>
          </a:p>
          <a:p>
            <a:pPr marL="285750" marR="0" lvl="0" indent="-1968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66"/>
          <p:cNvSpPr txBox="1"/>
          <p:nvPr/>
        </p:nvSpPr>
        <p:spPr>
          <a:xfrm>
            <a:off x="1068697" y="3434369"/>
            <a:ext cx="1174750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>
                <a:solidFill>
                  <a:srgbClr val="2F6CA4"/>
                </a:solidFill>
                <a:latin typeface="Arial"/>
                <a:ea typeface="Arial"/>
                <a:cs typeface="Arial"/>
                <a:sym typeface="Arial"/>
              </a:rPr>
              <a:t>Open Source</a:t>
            </a:r>
            <a:endParaRPr/>
          </a:p>
        </p:txBody>
      </p:sp>
      <p:pic>
        <p:nvPicPr>
          <p:cNvPr id="1332" name="Google Shape;1332;p6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29060" y="2881919"/>
            <a:ext cx="531812" cy="4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3" name="Google Shape;1333;p66"/>
          <p:cNvSpPr txBox="1"/>
          <p:nvPr/>
        </p:nvSpPr>
        <p:spPr>
          <a:xfrm>
            <a:off x="1105618" y="1026590"/>
            <a:ext cx="4771802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Credentials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Injection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Malicious Use of Interactive Access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Theft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Tampering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Compromised OSS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4" name="Google Shape;1334;p66"/>
          <p:cNvCxnSpPr>
            <a:stCxn id="1296" idx="0"/>
          </p:cNvCxnSpPr>
          <p:nvPr/>
        </p:nvCxnSpPr>
        <p:spPr>
          <a:xfrm rot="10800000">
            <a:off x="5974039" y="4131040"/>
            <a:ext cx="2700" cy="621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35" name="Google Shape;1335;p66"/>
          <p:cNvSpPr txBox="1"/>
          <p:nvPr/>
        </p:nvSpPr>
        <p:spPr>
          <a:xfrm>
            <a:off x="5371129" y="1209822"/>
            <a:ext cx="2415105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Credentials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Injected Code, Artifacts, Malware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Rogue Scripts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66"/>
          <p:cNvSpPr txBox="1"/>
          <p:nvPr/>
        </p:nvSpPr>
        <p:spPr>
          <a:xfrm>
            <a:off x="7865225" y="967504"/>
            <a:ext cx="2795931" cy="3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Credentials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Injected Malware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Stolen Access Keys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Hijacked Compute/Resources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Exposed Data</a:t>
            </a:r>
            <a:endParaRPr/>
          </a:p>
          <a:p>
            <a:pPr marL="285750" marR="0" lvl="0" indent="-28575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Stolen IP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7" name="Google Shape;1337;p66" descr="A black rectangle with a black background&#10;&#10;Description automatically generated with low confidence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659926" y="5431386"/>
            <a:ext cx="691151" cy="692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66" descr="Shape&#10;&#10;Description automatically generated with medium confidence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554803" y="5441315"/>
            <a:ext cx="713484" cy="547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F361534B-145F-624E-97AD-8AD76C008E93}"/>
              </a:ext>
            </a:extLst>
          </p:cNvPr>
          <p:cNvSpPr/>
          <p:nvPr/>
        </p:nvSpPr>
        <p:spPr>
          <a:xfrm>
            <a:off x="7266248" y="863445"/>
            <a:ext cx="4567596" cy="5419135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Agentless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F47B80E7-4AEA-AC46-9968-513EE9815006}"/>
              </a:ext>
            </a:extLst>
          </p:cNvPr>
          <p:cNvSpPr/>
          <p:nvPr/>
        </p:nvSpPr>
        <p:spPr>
          <a:xfrm>
            <a:off x="316626" y="862062"/>
            <a:ext cx="4567596" cy="5421902"/>
          </a:xfrm>
          <a:prstGeom prst="roundRect">
            <a:avLst>
              <a:gd name="adj" fmla="val 4659"/>
            </a:avLst>
          </a:prstGeom>
          <a:solidFill>
            <a:schemeClr val="bg1">
              <a:lumMod val="85000"/>
              <a:alpha val="5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Agent-Based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AA7DA7-1673-724C-A3DD-74CE17FCA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0CBCB-B9D7-4B40-BC03-23435E3E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CyberArk Secrets </a:t>
            </a:r>
            <a:r>
              <a:rPr lang="en-US" dirty="0"/>
              <a:t>M</a:t>
            </a:r>
            <a:r>
              <a:rPr lang="en-US" sz="3600" dirty="0"/>
              <a:t>anagement CP Solution Licensing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4F47577-CF8D-304C-AD20-A6A3693E3583}"/>
              </a:ext>
            </a:extLst>
          </p:cNvPr>
          <p:cNvGrpSpPr/>
          <p:nvPr/>
        </p:nvGrpSpPr>
        <p:grpSpPr>
          <a:xfrm>
            <a:off x="971550" y="1526721"/>
            <a:ext cx="2701745" cy="1681629"/>
            <a:chOff x="971550" y="1004207"/>
            <a:chExt cx="2701745" cy="1681629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A52EF54-2481-F443-8DA3-770431902FAD}"/>
                </a:ext>
              </a:extLst>
            </p:cNvPr>
            <p:cNvSpPr/>
            <p:nvPr/>
          </p:nvSpPr>
          <p:spPr>
            <a:xfrm>
              <a:off x="971550" y="1004207"/>
              <a:ext cx="2701745" cy="168162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BB5F0D-A1CA-994D-838D-386CE8C8FF5F}"/>
                </a:ext>
              </a:extLst>
            </p:cNvPr>
            <p:cNvSpPr/>
            <p:nvPr/>
          </p:nvSpPr>
          <p:spPr>
            <a:xfrm>
              <a:off x="3032764" y="1537437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B34B1EB-8118-6C4B-8FA0-5109872752F4}"/>
                </a:ext>
              </a:extLst>
            </p:cNvPr>
            <p:cNvSpPr/>
            <p:nvPr/>
          </p:nvSpPr>
          <p:spPr>
            <a:xfrm>
              <a:off x="1258457" y="1285997"/>
              <a:ext cx="1313416" cy="353101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defTabSz="914400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pp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1154688D-02A5-FB4A-8B14-D9E1539BD17D}"/>
                </a:ext>
              </a:extLst>
            </p:cNvPr>
            <p:cNvSpPr/>
            <p:nvPr/>
          </p:nvSpPr>
          <p:spPr>
            <a:xfrm>
              <a:off x="1258457" y="1961775"/>
              <a:ext cx="1313416" cy="340079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script</a:t>
              </a:r>
            </a:p>
          </p:txBody>
        </p:sp>
        <p:cxnSp>
          <p:nvCxnSpPr>
            <p:cNvPr id="9" name="Elbow Connector 8">
              <a:extLst>
                <a:ext uri="{FF2B5EF4-FFF2-40B4-BE49-F238E27FC236}">
                  <a16:creationId xmlns:a16="http://schemas.microsoft.com/office/drawing/2014/main" id="{A4ED0954-4127-8343-AFC0-367430211561}"/>
                </a:ext>
              </a:extLst>
            </p:cNvPr>
            <p:cNvCxnSpPr>
              <a:cxnSpLocks/>
              <a:stCxn id="4" idx="2"/>
              <a:endCxn id="7" idx="3"/>
            </p:cNvCxnSpPr>
            <p:nvPr/>
          </p:nvCxnSpPr>
          <p:spPr>
            <a:xfrm rot="10800000">
              <a:off x="2571874" y="1462549"/>
              <a:ext cx="460891" cy="333225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cxnSp>
          <p:nvCxnSpPr>
            <p:cNvPr id="12" name="Elbow Connector 11">
              <a:extLst>
                <a:ext uri="{FF2B5EF4-FFF2-40B4-BE49-F238E27FC236}">
                  <a16:creationId xmlns:a16="http://schemas.microsoft.com/office/drawing/2014/main" id="{86451403-249A-6A44-923B-BF09D530456A}"/>
                </a:ext>
              </a:extLst>
            </p:cNvPr>
            <p:cNvCxnSpPr>
              <a:cxnSpLocks/>
              <a:stCxn id="4" idx="2"/>
              <a:endCxn id="8" idx="3"/>
            </p:cNvCxnSpPr>
            <p:nvPr/>
          </p:nvCxnSpPr>
          <p:spPr>
            <a:xfrm rot="10800000" flipV="1">
              <a:off x="2571874" y="1795773"/>
              <a:ext cx="460891" cy="336042"/>
            </a:xfrm>
            <a:prstGeom prst="bentConnector3">
              <a:avLst>
                <a:gd name="adj1" fmla="val 50000"/>
              </a:avLst>
            </a:prstGeom>
            <a:noFill/>
            <a:ln w="12700" cap="flat" cmpd="sng" algn="ctr">
              <a:solidFill>
                <a:srgbClr val="224982"/>
              </a:solidFill>
              <a:prstDash val="solid"/>
              <a:headEnd type="triangle" w="med" len="med"/>
              <a:tailEnd type="triangle" w="med" len="med"/>
            </a:ln>
            <a:effectLst/>
          </p:spPr>
        </p:cxn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ECE8B24-E99C-C941-9656-6560475D0777}"/>
                </a:ext>
              </a:extLst>
            </p:cNvPr>
            <p:cNvSpPr/>
            <p:nvPr/>
          </p:nvSpPr>
          <p:spPr>
            <a:xfrm>
              <a:off x="2275476" y="1311161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SDK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F7BC6E3-5168-5A4B-B866-D6CE8091C2B2}"/>
                </a:ext>
              </a:extLst>
            </p:cNvPr>
            <p:cNvSpPr/>
            <p:nvPr/>
          </p:nvSpPr>
          <p:spPr>
            <a:xfrm>
              <a:off x="2266225" y="1975356"/>
              <a:ext cx="289563" cy="312915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lIns="0" tIns="0" rIns="0" bIns="0" rtlCol="0" anchor="ctr"/>
            <a:lstStyle/>
            <a:p>
              <a:pPr lvl="0" algn="ctr" defTabSz="914400"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CLI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C4087BA-25CD-0B46-8640-BCE5159C37CE}"/>
              </a:ext>
            </a:extLst>
          </p:cNvPr>
          <p:cNvGrpSpPr/>
          <p:nvPr/>
        </p:nvGrpSpPr>
        <p:grpSpPr>
          <a:xfrm>
            <a:off x="5315817" y="1905285"/>
            <a:ext cx="1492389" cy="2240655"/>
            <a:chOff x="5392957" y="2257696"/>
            <a:chExt cx="1492389" cy="2240655"/>
          </a:xfrm>
        </p:grpSpPr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A637796C-3DE2-FB40-9B51-F122A93B4BB5}"/>
                </a:ext>
              </a:extLst>
            </p:cNvPr>
            <p:cNvSpPr/>
            <p:nvPr/>
          </p:nvSpPr>
          <p:spPr>
            <a:xfrm>
              <a:off x="5392957" y="2416507"/>
              <a:ext cx="1472688" cy="208184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sz="14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4C7646F5-19D3-994D-B114-7AF41F7A95C2}"/>
                </a:ext>
              </a:extLst>
            </p:cNvPr>
            <p:cNvGrpSpPr/>
            <p:nvPr/>
          </p:nvGrpSpPr>
          <p:grpSpPr>
            <a:xfrm>
              <a:off x="5412658" y="2257696"/>
              <a:ext cx="1472688" cy="1903173"/>
              <a:chOff x="5297002" y="1025820"/>
              <a:chExt cx="1472688" cy="1903173"/>
            </a:xfrm>
          </p:grpSpPr>
          <p:sp>
            <p:nvSpPr>
              <p:cNvPr id="132" name="Shape 187">
                <a:extLst>
                  <a:ext uri="{FF2B5EF4-FFF2-40B4-BE49-F238E27FC236}">
                    <a16:creationId xmlns:a16="http://schemas.microsoft.com/office/drawing/2014/main" id="{46332157-4099-884B-AE47-7C20B20F3DD6}"/>
                  </a:ext>
                </a:extLst>
              </p:cNvPr>
              <p:cNvSpPr txBox="1"/>
              <p:nvPr/>
            </p:nvSpPr>
            <p:spPr>
              <a:xfrm>
                <a:off x="5297002" y="1025820"/>
                <a:ext cx="1472688" cy="430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t" anchorCtr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CyberArk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25000"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224982"/>
                    </a:solidFill>
                    <a:effectLst/>
                    <a:uLnTx/>
                    <a:uFillTx/>
                    <a:latin typeface="Century Gothic"/>
                    <a:ea typeface="Calibri"/>
                    <a:cs typeface="Century Gothic"/>
                    <a:sym typeface="Calibri"/>
                  </a:rPr>
                  <a:t>Vault</a:t>
                </a:r>
              </a:p>
            </p:txBody>
          </p: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545C027D-4D19-CF48-9AFD-D6D7B0E47F7D}"/>
                  </a:ext>
                </a:extLst>
              </p:cNvPr>
              <p:cNvGrpSpPr/>
              <p:nvPr/>
            </p:nvGrpSpPr>
            <p:grpSpPr>
              <a:xfrm>
                <a:off x="5475580" y="1555603"/>
                <a:ext cx="1242274" cy="1373390"/>
                <a:chOff x="4136295" y="1111984"/>
                <a:chExt cx="758330" cy="838368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DFE22D03-551D-7746-A757-0838CE381180}"/>
                    </a:ext>
                  </a:extLst>
                </p:cNvPr>
                <p:cNvGrpSpPr/>
                <p:nvPr/>
              </p:nvGrpSpPr>
              <p:grpSpPr>
                <a:xfrm>
                  <a:off x="4136295" y="1111984"/>
                  <a:ext cx="673407" cy="729467"/>
                  <a:chOff x="4136295" y="1111984"/>
                  <a:chExt cx="673407" cy="729467"/>
                </a:xfrm>
                <a:solidFill>
                  <a:srgbClr val="224982"/>
                </a:solidFill>
              </p:grpSpPr>
              <p:sp>
                <p:nvSpPr>
                  <p:cNvPr id="136" name="Freeform 135">
                    <a:extLst>
                      <a:ext uri="{FF2B5EF4-FFF2-40B4-BE49-F238E27FC236}">
                        <a16:creationId xmlns:a16="http://schemas.microsoft.com/office/drawing/2014/main" id="{033E85FB-3337-A748-8643-B0A4898994E0}"/>
                      </a:ext>
                    </a:extLst>
                  </p:cNvPr>
                  <p:cNvSpPr/>
                  <p:nvPr/>
                </p:nvSpPr>
                <p:spPr>
                  <a:xfrm>
                    <a:off x="4136295" y="1111984"/>
                    <a:ext cx="673407" cy="729467"/>
                  </a:xfrm>
                  <a:custGeom>
                    <a:avLst/>
                    <a:gdLst>
                      <a:gd name="connsiteX0" fmla="*/ 105799 w 1587617"/>
                      <a:gd name="connsiteY0" fmla="*/ 0 h 1719782"/>
                      <a:gd name="connsiteX1" fmla="*/ 1481818 w 1587617"/>
                      <a:gd name="connsiteY1" fmla="*/ 0 h 1719782"/>
                      <a:gd name="connsiteX2" fmla="*/ 1587617 w 1587617"/>
                      <a:gd name="connsiteY2" fmla="*/ 105799 h 1719782"/>
                      <a:gd name="connsiteX3" fmla="*/ 1587617 w 1587617"/>
                      <a:gd name="connsiteY3" fmla="*/ 782397 h 1719782"/>
                      <a:gd name="connsiteX4" fmla="*/ 1587606 w 1587617"/>
                      <a:gd name="connsiteY4" fmla="*/ 782394 h 1719782"/>
                      <a:gd name="connsiteX5" fmla="*/ 1516145 w 1587617"/>
                      <a:gd name="connsiteY5" fmla="*/ 775190 h 1719782"/>
                      <a:gd name="connsiteX6" fmla="*/ 1475581 w 1587617"/>
                      <a:gd name="connsiteY6" fmla="*/ 779279 h 1719782"/>
                      <a:gd name="connsiteX7" fmla="*/ 1475581 w 1587617"/>
                      <a:gd name="connsiteY7" fmla="*/ 623658 h 1719782"/>
                      <a:gd name="connsiteX8" fmla="*/ 1530093 w 1587617"/>
                      <a:gd name="connsiteY8" fmla="*/ 623658 h 1719782"/>
                      <a:gd name="connsiteX9" fmla="*/ 1530093 w 1587617"/>
                      <a:gd name="connsiteY9" fmla="*/ 360268 h 1719782"/>
                      <a:gd name="connsiteX10" fmla="*/ 1475581 w 1587617"/>
                      <a:gd name="connsiteY10" fmla="*/ 360268 h 1719782"/>
                      <a:gd name="connsiteX11" fmla="*/ 1475581 w 1587617"/>
                      <a:gd name="connsiteY11" fmla="*/ 115545 h 1719782"/>
                      <a:gd name="connsiteX12" fmla="*/ 112037 w 1587617"/>
                      <a:gd name="connsiteY12" fmla="*/ 115545 h 1719782"/>
                      <a:gd name="connsiteX13" fmla="*/ 112037 w 1587617"/>
                      <a:gd name="connsiteY13" fmla="*/ 1604237 h 1719782"/>
                      <a:gd name="connsiteX14" fmla="*/ 1350446 w 1587617"/>
                      <a:gd name="connsiteY14" fmla="*/ 1604237 h 1719782"/>
                      <a:gd name="connsiteX15" fmla="*/ 1350315 w 1587617"/>
                      <a:gd name="connsiteY15" fmla="*/ 1719782 h 1719782"/>
                      <a:gd name="connsiteX16" fmla="*/ 105799 w 1587617"/>
                      <a:gd name="connsiteY16" fmla="*/ 1719782 h 1719782"/>
                      <a:gd name="connsiteX17" fmla="*/ 0 w 1587617"/>
                      <a:gd name="connsiteY17" fmla="*/ 1613983 h 1719782"/>
                      <a:gd name="connsiteX18" fmla="*/ 0 w 1587617"/>
                      <a:gd name="connsiteY18" fmla="*/ 105799 h 1719782"/>
                      <a:gd name="connsiteX19" fmla="*/ 105799 w 1587617"/>
                      <a:gd name="connsiteY19" fmla="*/ 0 h 1719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587617" h="1719782">
                        <a:moveTo>
                          <a:pt x="105799" y="0"/>
                        </a:moveTo>
                        <a:lnTo>
                          <a:pt x="1481818" y="0"/>
                        </a:lnTo>
                        <a:cubicBezTo>
                          <a:pt x="1540249" y="0"/>
                          <a:pt x="1587617" y="47368"/>
                          <a:pt x="1587617" y="105799"/>
                        </a:cubicBezTo>
                        <a:lnTo>
                          <a:pt x="1587617" y="782397"/>
                        </a:lnTo>
                        <a:lnTo>
                          <a:pt x="1587606" y="782394"/>
                        </a:lnTo>
                        <a:cubicBezTo>
                          <a:pt x="1564524" y="777671"/>
                          <a:pt x="1540624" y="775190"/>
                          <a:pt x="1516145" y="775190"/>
                        </a:cubicBezTo>
                        <a:lnTo>
                          <a:pt x="1475581" y="779279"/>
                        </a:lnTo>
                        <a:lnTo>
                          <a:pt x="1475581" y="623658"/>
                        </a:lnTo>
                        <a:lnTo>
                          <a:pt x="1530093" y="623658"/>
                        </a:lnTo>
                        <a:lnTo>
                          <a:pt x="1530093" y="360268"/>
                        </a:lnTo>
                        <a:lnTo>
                          <a:pt x="1475581" y="360268"/>
                        </a:lnTo>
                        <a:lnTo>
                          <a:pt x="1475581" y="115545"/>
                        </a:lnTo>
                        <a:lnTo>
                          <a:pt x="112037" y="115545"/>
                        </a:lnTo>
                        <a:lnTo>
                          <a:pt x="112037" y="1604237"/>
                        </a:lnTo>
                        <a:lnTo>
                          <a:pt x="1350446" y="1604237"/>
                        </a:lnTo>
                        <a:lnTo>
                          <a:pt x="1350315" y="1719782"/>
                        </a:lnTo>
                        <a:lnTo>
                          <a:pt x="105799" y="1719782"/>
                        </a:lnTo>
                        <a:cubicBezTo>
                          <a:pt x="47368" y="1719782"/>
                          <a:pt x="0" y="1672414"/>
                          <a:pt x="0" y="1613983"/>
                        </a:cubicBezTo>
                        <a:lnTo>
                          <a:pt x="0" y="105799"/>
                        </a:lnTo>
                        <a:cubicBezTo>
                          <a:pt x="0" y="47368"/>
                          <a:pt x="47368" y="0"/>
                          <a:pt x="105799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7" name="Freeform 136">
                    <a:extLst>
                      <a:ext uri="{FF2B5EF4-FFF2-40B4-BE49-F238E27FC236}">
                        <a16:creationId xmlns:a16="http://schemas.microsoft.com/office/drawing/2014/main" id="{6D97A609-67D6-F04F-AFBB-18F59154594C}"/>
                      </a:ext>
                    </a:extLst>
                  </p:cNvPr>
                  <p:cNvSpPr/>
                  <p:nvPr/>
                </p:nvSpPr>
                <p:spPr>
                  <a:xfrm>
                    <a:off x="4235236" y="1217133"/>
                    <a:ext cx="475525" cy="519170"/>
                  </a:xfrm>
                  <a:custGeom>
                    <a:avLst/>
                    <a:gdLst>
                      <a:gd name="connsiteX0" fmla="*/ 0 w 1121094"/>
                      <a:gd name="connsiteY0" fmla="*/ 0 h 1223989"/>
                      <a:gd name="connsiteX1" fmla="*/ 1121094 w 1121094"/>
                      <a:gd name="connsiteY1" fmla="*/ 0 h 1223989"/>
                      <a:gd name="connsiteX2" fmla="*/ 1121094 w 1121094"/>
                      <a:gd name="connsiteY2" fmla="*/ 112371 h 1223989"/>
                      <a:gd name="connsiteX3" fmla="*/ 1048829 w 1121094"/>
                      <a:gd name="connsiteY3" fmla="*/ 112371 h 1223989"/>
                      <a:gd name="connsiteX4" fmla="*/ 1048829 w 1121094"/>
                      <a:gd name="connsiteY4" fmla="*/ 375761 h 1223989"/>
                      <a:gd name="connsiteX5" fmla="*/ 1121094 w 1121094"/>
                      <a:gd name="connsiteY5" fmla="*/ 375761 h 1223989"/>
                      <a:gd name="connsiteX6" fmla="*/ 1121094 w 1121094"/>
                      <a:gd name="connsiteY6" fmla="*/ 568059 h 1223989"/>
                      <a:gd name="connsiteX7" fmla="*/ 1084632 w 1121094"/>
                      <a:gd name="connsiteY7" fmla="*/ 587850 h 1223989"/>
                      <a:gd name="connsiteX8" fmla="*/ 988856 w 1121094"/>
                      <a:gd name="connsiteY8" fmla="*/ 683626 h 1223989"/>
                      <a:gd name="connsiteX9" fmla="*/ 974309 w 1121094"/>
                      <a:gd name="connsiteY9" fmla="*/ 710428 h 1223989"/>
                      <a:gd name="connsiteX10" fmla="*/ 978194 w 1121094"/>
                      <a:gd name="connsiteY10" fmla="*/ 697911 h 1223989"/>
                      <a:gd name="connsiteX11" fmla="*/ 986855 w 1121094"/>
                      <a:gd name="connsiteY11" fmla="*/ 611995 h 1223989"/>
                      <a:gd name="connsiteX12" fmla="*/ 560547 w 1121094"/>
                      <a:gd name="connsiteY12" fmla="*/ 185687 h 1223989"/>
                      <a:gd name="connsiteX13" fmla="*/ 134239 w 1121094"/>
                      <a:gd name="connsiteY13" fmla="*/ 611995 h 1223989"/>
                      <a:gd name="connsiteX14" fmla="*/ 560547 w 1121094"/>
                      <a:gd name="connsiteY14" fmla="*/ 1038302 h 1223989"/>
                      <a:gd name="connsiteX15" fmla="*/ 914048 w 1121094"/>
                      <a:gd name="connsiteY15" fmla="*/ 850347 h 1223989"/>
                      <a:gd name="connsiteX16" fmla="*/ 935453 w 1121094"/>
                      <a:gd name="connsiteY16" fmla="*/ 810912 h 1223989"/>
                      <a:gd name="connsiteX17" fmla="*/ 928299 w 1121094"/>
                      <a:gd name="connsiteY17" fmla="*/ 881877 h 1223989"/>
                      <a:gd name="connsiteX18" fmla="*/ 1032155 w 1121094"/>
                      <a:gd name="connsiteY18" fmla="*/ 1132606 h 1223989"/>
                      <a:gd name="connsiteX19" fmla="*/ 1050089 w 1121094"/>
                      <a:gd name="connsiteY19" fmla="*/ 1147403 h 1223989"/>
                      <a:gd name="connsiteX20" fmla="*/ 1042171 w 1121094"/>
                      <a:gd name="connsiteY20" fmla="*/ 1166519 h 1223989"/>
                      <a:gd name="connsiteX21" fmla="*/ 1052706 w 1121094"/>
                      <a:gd name="connsiteY21" fmla="*/ 1191954 h 1223989"/>
                      <a:gd name="connsiteX22" fmla="*/ 1084742 w 1121094"/>
                      <a:gd name="connsiteY22" fmla="*/ 1223989 h 1223989"/>
                      <a:gd name="connsiteX23" fmla="*/ 0 w 1121094"/>
                      <a:gd name="connsiteY23" fmla="*/ 1223989 h 1223989"/>
                      <a:gd name="connsiteX24" fmla="*/ 0 w 1121094"/>
                      <a:gd name="connsiteY24" fmla="*/ 0 h 12239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</a:cxnLst>
                    <a:rect l="l" t="t" r="r" b="b"/>
                    <a:pathLst>
                      <a:path w="1121094" h="1223989">
                        <a:moveTo>
                          <a:pt x="0" y="0"/>
                        </a:moveTo>
                        <a:lnTo>
                          <a:pt x="1121094" y="0"/>
                        </a:lnTo>
                        <a:lnTo>
                          <a:pt x="1121094" y="112371"/>
                        </a:lnTo>
                        <a:lnTo>
                          <a:pt x="1048829" y="112371"/>
                        </a:lnTo>
                        <a:lnTo>
                          <a:pt x="1048829" y="375761"/>
                        </a:lnTo>
                        <a:lnTo>
                          <a:pt x="1121094" y="375761"/>
                        </a:lnTo>
                        <a:lnTo>
                          <a:pt x="1121094" y="568059"/>
                        </a:lnTo>
                        <a:lnTo>
                          <a:pt x="1084632" y="587850"/>
                        </a:lnTo>
                        <a:cubicBezTo>
                          <a:pt x="1046904" y="613339"/>
                          <a:pt x="1014345" y="645898"/>
                          <a:pt x="988856" y="683626"/>
                        </a:cubicBezTo>
                        <a:lnTo>
                          <a:pt x="974309" y="710428"/>
                        </a:lnTo>
                        <a:lnTo>
                          <a:pt x="978194" y="697911"/>
                        </a:lnTo>
                        <a:cubicBezTo>
                          <a:pt x="983873" y="670159"/>
                          <a:pt x="986855" y="641425"/>
                          <a:pt x="986855" y="611995"/>
                        </a:cubicBezTo>
                        <a:cubicBezTo>
                          <a:pt x="986855" y="376551"/>
                          <a:pt x="795991" y="185687"/>
                          <a:pt x="560547" y="185687"/>
                        </a:cubicBezTo>
                        <a:cubicBezTo>
                          <a:pt x="325104" y="185687"/>
                          <a:pt x="134239" y="376551"/>
                          <a:pt x="134239" y="611995"/>
                        </a:cubicBezTo>
                        <a:cubicBezTo>
                          <a:pt x="134239" y="847438"/>
                          <a:pt x="325104" y="1038302"/>
                          <a:pt x="560547" y="1038302"/>
                        </a:cubicBezTo>
                        <a:cubicBezTo>
                          <a:pt x="707700" y="1038302"/>
                          <a:pt x="837438" y="963746"/>
                          <a:pt x="914048" y="850347"/>
                        </a:cubicBezTo>
                        <a:lnTo>
                          <a:pt x="935453" y="810912"/>
                        </a:lnTo>
                        <a:lnTo>
                          <a:pt x="928299" y="881877"/>
                        </a:lnTo>
                        <a:cubicBezTo>
                          <a:pt x="928299" y="979793"/>
                          <a:pt x="967987" y="1068439"/>
                          <a:pt x="1032155" y="1132606"/>
                        </a:cubicBezTo>
                        <a:lnTo>
                          <a:pt x="1050089" y="1147403"/>
                        </a:lnTo>
                        <a:lnTo>
                          <a:pt x="1042171" y="1166519"/>
                        </a:lnTo>
                        <a:cubicBezTo>
                          <a:pt x="1042171" y="1175725"/>
                          <a:pt x="1045683" y="1184930"/>
                          <a:pt x="1052706" y="1191954"/>
                        </a:cubicBezTo>
                        <a:lnTo>
                          <a:pt x="1084742" y="1223989"/>
                        </a:lnTo>
                        <a:lnTo>
                          <a:pt x="0" y="1223989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8" name="Freeform 137">
                    <a:extLst>
                      <a:ext uri="{FF2B5EF4-FFF2-40B4-BE49-F238E27FC236}">
                        <a16:creationId xmlns:a16="http://schemas.microsoft.com/office/drawing/2014/main" id="{07053CB8-3DAD-6244-8CAD-58755F027A1A}"/>
                      </a:ext>
                    </a:extLst>
                  </p:cNvPr>
                  <p:cNvSpPr/>
                  <p:nvPr/>
                </p:nvSpPr>
                <p:spPr>
                  <a:xfrm>
                    <a:off x="4500107" y="1348235"/>
                    <a:ext cx="104240" cy="172096"/>
                  </a:xfrm>
                  <a:custGeom>
                    <a:avLst/>
                    <a:gdLst>
                      <a:gd name="connsiteX0" fmla="*/ 0 w 245755"/>
                      <a:gd name="connsiteY0" fmla="*/ 0 h 405731"/>
                      <a:gd name="connsiteX1" fmla="*/ 56625 w 245755"/>
                      <a:gd name="connsiteY1" fmla="*/ 17577 h 405731"/>
                      <a:gd name="connsiteX2" fmla="*/ 245755 w 245755"/>
                      <a:gd name="connsiteY2" fmla="*/ 302909 h 405731"/>
                      <a:gd name="connsiteX3" fmla="*/ 239464 w 245755"/>
                      <a:gd name="connsiteY3" fmla="*/ 365317 h 405731"/>
                      <a:gd name="connsiteX4" fmla="*/ 226919 w 245755"/>
                      <a:gd name="connsiteY4" fmla="*/ 405731 h 405731"/>
                      <a:gd name="connsiteX5" fmla="*/ 118334 w 245755"/>
                      <a:gd name="connsiteY5" fmla="*/ 343040 h 405731"/>
                      <a:gd name="connsiteX6" fmla="*/ 119105 w 245755"/>
                      <a:gd name="connsiteY6" fmla="*/ 340558 h 405731"/>
                      <a:gd name="connsiteX7" fmla="*/ 122900 w 245755"/>
                      <a:gd name="connsiteY7" fmla="*/ 302909 h 405731"/>
                      <a:gd name="connsiteX8" fmla="*/ 8804 w 245755"/>
                      <a:gd name="connsiteY8" fmla="*/ 130778 h 405731"/>
                      <a:gd name="connsiteX9" fmla="*/ 0 w 245755"/>
                      <a:gd name="connsiteY9" fmla="*/ 128045 h 405731"/>
                      <a:gd name="connsiteX10" fmla="*/ 0 w 245755"/>
                      <a:gd name="connsiteY10" fmla="*/ 0 h 40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5755" h="405731">
                        <a:moveTo>
                          <a:pt x="0" y="0"/>
                        </a:moveTo>
                        <a:lnTo>
                          <a:pt x="56625" y="17577"/>
                        </a:lnTo>
                        <a:cubicBezTo>
                          <a:pt x="167769" y="64587"/>
                          <a:pt x="245755" y="174641"/>
                          <a:pt x="245755" y="302909"/>
                        </a:cubicBezTo>
                        <a:cubicBezTo>
                          <a:pt x="245755" y="324287"/>
                          <a:pt x="243589" y="345159"/>
                          <a:pt x="239464" y="365317"/>
                        </a:cubicBezTo>
                        <a:lnTo>
                          <a:pt x="226919" y="405731"/>
                        </a:lnTo>
                        <a:lnTo>
                          <a:pt x="118334" y="343040"/>
                        </a:lnTo>
                        <a:lnTo>
                          <a:pt x="119105" y="340558"/>
                        </a:lnTo>
                        <a:cubicBezTo>
                          <a:pt x="121593" y="328397"/>
                          <a:pt x="122900" y="315806"/>
                          <a:pt x="122900" y="302909"/>
                        </a:cubicBezTo>
                        <a:cubicBezTo>
                          <a:pt x="122900" y="225529"/>
                          <a:pt x="75853" y="159138"/>
                          <a:pt x="8804" y="130778"/>
                        </a:cubicBezTo>
                        <a:lnTo>
                          <a:pt x="0" y="12804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39" name="Freeform 138">
                    <a:extLst>
                      <a:ext uri="{FF2B5EF4-FFF2-40B4-BE49-F238E27FC236}">
                        <a16:creationId xmlns:a16="http://schemas.microsoft.com/office/drawing/2014/main" id="{EE76CFFC-90A9-664E-89C8-3E1C5B7B7556}"/>
                      </a:ext>
                    </a:extLst>
                  </p:cNvPr>
                  <p:cNvSpPr/>
                  <p:nvPr/>
                </p:nvSpPr>
                <p:spPr>
                  <a:xfrm>
                    <a:off x="4341650" y="1348236"/>
                    <a:ext cx="104240" cy="168243"/>
                  </a:xfrm>
                  <a:custGeom>
                    <a:avLst/>
                    <a:gdLst>
                      <a:gd name="connsiteX0" fmla="*/ 245756 w 245756"/>
                      <a:gd name="connsiteY0" fmla="*/ 0 h 396647"/>
                      <a:gd name="connsiteX1" fmla="*/ 245756 w 245756"/>
                      <a:gd name="connsiteY1" fmla="*/ 128045 h 396647"/>
                      <a:gd name="connsiteX2" fmla="*/ 236952 w 245756"/>
                      <a:gd name="connsiteY2" fmla="*/ 130778 h 396647"/>
                      <a:gd name="connsiteX3" fmla="*/ 122856 w 245756"/>
                      <a:gd name="connsiteY3" fmla="*/ 302908 h 396647"/>
                      <a:gd name="connsiteX4" fmla="*/ 125909 w 245756"/>
                      <a:gd name="connsiteY4" fmla="*/ 333201 h 396647"/>
                      <a:gd name="connsiteX5" fmla="*/ 16017 w 245756"/>
                      <a:gd name="connsiteY5" fmla="*/ 396647 h 396647"/>
                      <a:gd name="connsiteX6" fmla="*/ 6292 w 245756"/>
                      <a:gd name="connsiteY6" fmla="*/ 365317 h 396647"/>
                      <a:gd name="connsiteX7" fmla="*/ 1 w 245756"/>
                      <a:gd name="connsiteY7" fmla="*/ 302908 h 396647"/>
                      <a:gd name="connsiteX8" fmla="*/ 189131 w 245756"/>
                      <a:gd name="connsiteY8" fmla="*/ 17577 h 396647"/>
                      <a:gd name="connsiteX9" fmla="*/ 245756 w 245756"/>
                      <a:gd name="connsiteY9" fmla="*/ 0 h 396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45756" h="396647">
                        <a:moveTo>
                          <a:pt x="245756" y="0"/>
                        </a:moveTo>
                        <a:lnTo>
                          <a:pt x="245756" y="128045"/>
                        </a:lnTo>
                        <a:lnTo>
                          <a:pt x="236952" y="130778"/>
                        </a:lnTo>
                        <a:cubicBezTo>
                          <a:pt x="169902" y="159137"/>
                          <a:pt x="122856" y="225529"/>
                          <a:pt x="122856" y="302908"/>
                        </a:cubicBezTo>
                        <a:lnTo>
                          <a:pt x="125909" y="333201"/>
                        </a:lnTo>
                        <a:lnTo>
                          <a:pt x="16017" y="396647"/>
                        </a:lnTo>
                        <a:lnTo>
                          <a:pt x="6292" y="365317"/>
                        </a:lnTo>
                        <a:cubicBezTo>
                          <a:pt x="2167" y="345158"/>
                          <a:pt x="0" y="324286"/>
                          <a:pt x="1" y="302908"/>
                        </a:cubicBezTo>
                        <a:cubicBezTo>
                          <a:pt x="0" y="174640"/>
                          <a:pt x="77986" y="64587"/>
                          <a:pt x="189131" y="17577"/>
                        </a:cubicBezTo>
                        <a:lnTo>
                          <a:pt x="245756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  <p:sp>
                <p:nvSpPr>
                  <p:cNvPr id="140" name="Freeform 139">
                    <a:extLst>
                      <a:ext uri="{FF2B5EF4-FFF2-40B4-BE49-F238E27FC236}">
                        <a16:creationId xmlns:a16="http://schemas.microsoft.com/office/drawing/2014/main" id="{BBC611A8-4E56-254F-81D3-BF2245D6552A}"/>
                      </a:ext>
                    </a:extLst>
                  </p:cNvPr>
                  <p:cNvSpPr/>
                  <p:nvPr/>
                </p:nvSpPr>
                <p:spPr>
                  <a:xfrm>
                    <a:off x="4375202" y="1536731"/>
                    <a:ext cx="193054" cy="71335"/>
                  </a:xfrm>
                  <a:custGeom>
                    <a:avLst/>
                    <a:gdLst>
                      <a:gd name="connsiteX0" fmla="*/ 109853 w 455142"/>
                      <a:gd name="connsiteY0" fmla="*/ 0 h 168178"/>
                      <a:gd name="connsiteX1" fmla="*/ 126116 w 455142"/>
                      <a:gd name="connsiteY1" fmla="*/ 13418 h 168178"/>
                      <a:gd name="connsiteX2" fmla="*/ 230564 w 455142"/>
                      <a:gd name="connsiteY2" fmla="*/ 45323 h 168178"/>
                      <a:gd name="connsiteX3" fmla="*/ 335012 w 455142"/>
                      <a:gd name="connsiteY3" fmla="*/ 13418 h 168178"/>
                      <a:gd name="connsiteX4" fmla="*/ 343638 w 455142"/>
                      <a:gd name="connsiteY4" fmla="*/ 6301 h 168178"/>
                      <a:gd name="connsiteX5" fmla="*/ 455142 w 455142"/>
                      <a:gd name="connsiteY5" fmla="*/ 70678 h 168178"/>
                      <a:gd name="connsiteX6" fmla="*/ 449532 w 455142"/>
                      <a:gd name="connsiteY6" fmla="*/ 77478 h 168178"/>
                      <a:gd name="connsiteX7" fmla="*/ 230564 w 455142"/>
                      <a:gd name="connsiteY7" fmla="*/ 168178 h 168178"/>
                      <a:gd name="connsiteX8" fmla="*/ 11597 w 455142"/>
                      <a:gd name="connsiteY8" fmla="*/ 77479 h 168178"/>
                      <a:gd name="connsiteX9" fmla="*/ 0 w 455142"/>
                      <a:gd name="connsiteY9" fmla="*/ 63423 h 168178"/>
                      <a:gd name="connsiteX10" fmla="*/ 109853 w 455142"/>
                      <a:gd name="connsiteY10" fmla="*/ 0 h 1681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455142" h="168178">
                        <a:moveTo>
                          <a:pt x="109853" y="0"/>
                        </a:moveTo>
                        <a:lnTo>
                          <a:pt x="126116" y="13418"/>
                        </a:lnTo>
                        <a:cubicBezTo>
                          <a:pt x="155932" y="33561"/>
                          <a:pt x="191874" y="45323"/>
                          <a:pt x="230564" y="45323"/>
                        </a:cubicBezTo>
                        <a:cubicBezTo>
                          <a:pt x="269254" y="45323"/>
                          <a:pt x="305197" y="33561"/>
                          <a:pt x="335012" y="13418"/>
                        </a:cubicBezTo>
                        <a:lnTo>
                          <a:pt x="343638" y="6301"/>
                        </a:lnTo>
                        <a:lnTo>
                          <a:pt x="455142" y="70678"/>
                        </a:lnTo>
                        <a:lnTo>
                          <a:pt x="449532" y="77478"/>
                        </a:lnTo>
                        <a:cubicBezTo>
                          <a:pt x="393493" y="133517"/>
                          <a:pt x="316076" y="168178"/>
                          <a:pt x="230564" y="168178"/>
                        </a:cubicBezTo>
                        <a:cubicBezTo>
                          <a:pt x="145052" y="168178"/>
                          <a:pt x="67635" y="133517"/>
                          <a:pt x="11597" y="77479"/>
                        </a:cubicBezTo>
                        <a:lnTo>
                          <a:pt x="0" y="63423"/>
                        </a:lnTo>
                        <a:lnTo>
                          <a:pt x="109853" y="0"/>
                        </a:ln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67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  <a:sym typeface="Arial"/>
                    </a:endParaRPr>
                  </a:p>
                </p:txBody>
              </p:sp>
            </p:grpSp>
            <p:sp>
              <p:nvSpPr>
                <p:cNvPr id="135" name="Freeform 134">
                  <a:extLst>
                    <a:ext uri="{FF2B5EF4-FFF2-40B4-BE49-F238E27FC236}">
                      <a16:creationId xmlns:a16="http://schemas.microsoft.com/office/drawing/2014/main" id="{2FB2ACBD-B489-734F-9762-A2ABC39D505A}"/>
                    </a:ext>
                  </a:extLst>
                </p:cNvPr>
                <p:cNvSpPr/>
                <p:nvPr/>
              </p:nvSpPr>
              <p:spPr>
                <a:xfrm>
                  <a:off x="4667596" y="1478298"/>
                  <a:ext cx="227029" cy="472054"/>
                </a:xfrm>
                <a:custGeom>
                  <a:avLst/>
                  <a:gdLst>
                    <a:gd name="connsiteX0" fmla="*/ 601292 w 1208199"/>
                    <a:gd name="connsiteY0" fmla="*/ 204378 h 2512169"/>
                    <a:gd name="connsiteX1" fmla="*/ 399823 w 1208199"/>
                    <a:gd name="connsiteY1" fmla="*/ 405847 h 2512169"/>
                    <a:gd name="connsiteX2" fmla="*/ 601292 w 1208199"/>
                    <a:gd name="connsiteY2" fmla="*/ 607316 h 2512169"/>
                    <a:gd name="connsiteX3" fmla="*/ 802761 w 1208199"/>
                    <a:gd name="connsiteY3" fmla="*/ 405847 h 2512169"/>
                    <a:gd name="connsiteX4" fmla="*/ 601292 w 1208199"/>
                    <a:gd name="connsiteY4" fmla="*/ 204378 h 2512169"/>
                    <a:gd name="connsiteX5" fmla="*/ 604100 w 1208199"/>
                    <a:gd name="connsiteY5" fmla="*/ 0 h 2512169"/>
                    <a:gd name="connsiteX6" fmla="*/ 1208199 w 1208199"/>
                    <a:gd name="connsiteY6" fmla="*/ 604099 h 2512169"/>
                    <a:gd name="connsiteX7" fmla="*/ 941857 w 1208199"/>
                    <a:gd name="connsiteY7" fmla="*/ 1105028 h 2512169"/>
                    <a:gd name="connsiteX8" fmla="*/ 877420 w 1208199"/>
                    <a:gd name="connsiteY8" fmla="*/ 1140003 h 2512169"/>
                    <a:gd name="connsiteX9" fmla="*/ 944307 w 1208199"/>
                    <a:gd name="connsiteY9" fmla="*/ 1206890 h 2512169"/>
                    <a:gd name="connsiteX10" fmla="*/ 944307 w 1208199"/>
                    <a:gd name="connsiteY10" fmla="*/ 1290420 h 2512169"/>
                    <a:gd name="connsiteX11" fmla="*/ 827261 w 1208199"/>
                    <a:gd name="connsiteY11" fmla="*/ 1407466 h 2512169"/>
                    <a:gd name="connsiteX12" fmla="*/ 827261 w 1208199"/>
                    <a:gd name="connsiteY12" fmla="*/ 1433607 h 2512169"/>
                    <a:gd name="connsiteX13" fmla="*/ 895049 w 1208199"/>
                    <a:gd name="connsiteY13" fmla="*/ 1501394 h 2512169"/>
                    <a:gd name="connsiteX14" fmla="*/ 895049 w 1208199"/>
                    <a:gd name="connsiteY14" fmla="*/ 1595984 h 2512169"/>
                    <a:gd name="connsiteX15" fmla="*/ 827261 w 1208199"/>
                    <a:gd name="connsiteY15" fmla="*/ 1663771 h 2512169"/>
                    <a:gd name="connsiteX16" fmla="*/ 827261 w 1208199"/>
                    <a:gd name="connsiteY16" fmla="*/ 1704646 h 2512169"/>
                    <a:gd name="connsiteX17" fmla="*/ 895048 w 1208199"/>
                    <a:gd name="connsiteY17" fmla="*/ 1772433 h 2512169"/>
                    <a:gd name="connsiteX18" fmla="*/ 895048 w 1208199"/>
                    <a:gd name="connsiteY18" fmla="*/ 1867023 h 2512169"/>
                    <a:gd name="connsiteX19" fmla="*/ 827261 w 1208199"/>
                    <a:gd name="connsiteY19" fmla="*/ 1934810 h 2512169"/>
                    <a:gd name="connsiteX20" fmla="*/ 827261 w 1208199"/>
                    <a:gd name="connsiteY20" fmla="*/ 1976018 h 2512169"/>
                    <a:gd name="connsiteX21" fmla="*/ 895046 w 1208199"/>
                    <a:gd name="connsiteY21" fmla="*/ 2043804 h 2512169"/>
                    <a:gd name="connsiteX22" fmla="*/ 895046 w 1208199"/>
                    <a:gd name="connsiteY22" fmla="*/ 2138393 h 2512169"/>
                    <a:gd name="connsiteX23" fmla="*/ 827261 w 1208199"/>
                    <a:gd name="connsiteY23" fmla="*/ 2206179 h 2512169"/>
                    <a:gd name="connsiteX24" fmla="*/ 827261 w 1208199"/>
                    <a:gd name="connsiteY24" fmla="*/ 2280797 h 2512169"/>
                    <a:gd name="connsiteX25" fmla="*/ 816914 w 1208199"/>
                    <a:gd name="connsiteY25" fmla="*/ 2309447 h 2512169"/>
                    <a:gd name="connsiteX26" fmla="*/ 625299 w 1208199"/>
                    <a:gd name="connsiteY26" fmla="*/ 2501062 h 2512169"/>
                    <a:gd name="connsiteX27" fmla="*/ 571669 w 1208199"/>
                    <a:gd name="connsiteY27" fmla="*/ 2501062 h 2512169"/>
                    <a:gd name="connsiteX28" fmla="*/ 380053 w 1208199"/>
                    <a:gd name="connsiteY28" fmla="*/ 2309447 h 2512169"/>
                    <a:gd name="connsiteX29" fmla="*/ 368946 w 1208199"/>
                    <a:gd name="connsiteY29" fmla="*/ 2282631 h 2512169"/>
                    <a:gd name="connsiteX30" fmla="*/ 369953 w 1208199"/>
                    <a:gd name="connsiteY30" fmla="*/ 1396484 h 2512169"/>
                    <a:gd name="connsiteX31" fmla="*/ 263888 w 1208199"/>
                    <a:gd name="connsiteY31" fmla="*/ 1290420 h 2512169"/>
                    <a:gd name="connsiteX32" fmla="*/ 263888 w 1208199"/>
                    <a:gd name="connsiteY32" fmla="*/ 1206891 h 2512169"/>
                    <a:gd name="connsiteX33" fmla="*/ 330775 w 1208199"/>
                    <a:gd name="connsiteY33" fmla="*/ 1140002 h 2512169"/>
                    <a:gd name="connsiteX34" fmla="*/ 266341 w 1208199"/>
                    <a:gd name="connsiteY34" fmla="*/ 1105027 h 2512169"/>
                    <a:gd name="connsiteX35" fmla="*/ 0 w 1208199"/>
                    <a:gd name="connsiteY35" fmla="*/ 604099 h 2512169"/>
                    <a:gd name="connsiteX36" fmla="*/ 604100 w 1208199"/>
                    <a:gd name="connsiteY36" fmla="*/ 0 h 2512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1208199" h="2512169">
                      <a:moveTo>
                        <a:pt x="601292" y="204378"/>
                      </a:moveTo>
                      <a:cubicBezTo>
                        <a:pt x="490024" y="204378"/>
                        <a:pt x="399823" y="294579"/>
                        <a:pt x="399823" y="405847"/>
                      </a:cubicBezTo>
                      <a:cubicBezTo>
                        <a:pt x="399823" y="517115"/>
                        <a:pt x="490024" y="607316"/>
                        <a:pt x="601292" y="607316"/>
                      </a:cubicBezTo>
                      <a:cubicBezTo>
                        <a:pt x="712560" y="607316"/>
                        <a:pt x="802761" y="517115"/>
                        <a:pt x="802761" y="405847"/>
                      </a:cubicBezTo>
                      <a:cubicBezTo>
                        <a:pt x="802761" y="294579"/>
                        <a:pt x="712560" y="204378"/>
                        <a:pt x="601292" y="204378"/>
                      </a:cubicBezTo>
                      <a:close/>
                      <a:moveTo>
                        <a:pt x="604100" y="0"/>
                      </a:moveTo>
                      <a:cubicBezTo>
                        <a:pt x="937734" y="0"/>
                        <a:pt x="1208198" y="270464"/>
                        <a:pt x="1208199" y="604099"/>
                      </a:cubicBezTo>
                      <a:cubicBezTo>
                        <a:pt x="1208198" y="812621"/>
                        <a:pt x="1102548" y="996467"/>
                        <a:pt x="941857" y="1105028"/>
                      </a:cubicBezTo>
                      <a:lnTo>
                        <a:pt x="877420" y="1140003"/>
                      </a:lnTo>
                      <a:lnTo>
                        <a:pt x="944307" y="1206890"/>
                      </a:lnTo>
                      <a:cubicBezTo>
                        <a:pt x="967374" y="1229956"/>
                        <a:pt x="967374" y="1267354"/>
                        <a:pt x="944307" y="1290420"/>
                      </a:cubicBezTo>
                      <a:lnTo>
                        <a:pt x="827261" y="1407466"/>
                      </a:lnTo>
                      <a:lnTo>
                        <a:pt x="827261" y="1433607"/>
                      </a:lnTo>
                      <a:lnTo>
                        <a:pt x="895049" y="1501394"/>
                      </a:lnTo>
                      <a:cubicBezTo>
                        <a:pt x="921169" y="1527515"/>
                        <a:pt x="921169" y="1569863"/>
                        <a:pt x="895049" y="1595984"/>
                      </a:cubicBezTo>
                      <a:lnTo>
                        <a:pt x="827261" y="1663771"/>
                      </a:lnTo>
                      <a:lnTo>
                        <a:pt x="827261" y="1704646"/>
                      </a:lnTo>
                      <a:lnTo>
                        <a:pt x="895048" y="1772433"/>
                      </a:lnTo>
                      <a:cubicBezTo>
                        <a:pt x="921168" y="1798554"/>
                        <a:pt x="921168" y="1840902"/>
                        <a:pt x="895048" y="1867023"/>
                      </a:cubicBezTo>
                      <a:lnTo>
                        <a:pt x="827261" y="1934810"/>
                      </a:lnTo>
                      <a:lnTo>
                        <a:pt x="827261" y="1976018"/>
                      </a:lnTo>
                      <a:lnTo>
                        <a:pt x="895046" y="2043804"/>
                      </a:lnTo>
                      <a:cubicBezTo>
                        <a:pt x="921167" y="2069924"/>
                        <a:pt x="921167" y="2112273"/>
                        <a:pt x="895046" y="2138393"/>
                      </a:cubicBezTo>
                      <a:lnTo>
                        <a:pt x="827261" y="2206179"/>
                      </a:lnTo>
                      <a:lnTo>
                        <a:pt x="827261" y="2280797"/>
                      </a:lnTo>
                      <a:lnTo>
                        <a:pt x="816914" y="2309447"/>
                      </a:lnTo>
                      <a:lnTo>
                        <a:pt x="625299" y="2501062"/>
                      </a:lnTo>
                      <a:cubicBezTo>
                        <a:pt x="610489" y="2515872"/>
                        <a:pt x="586478" y="2515872"/>
                        <a:pt x="571669" y="2501062"/>
                      </a:cubicBezTo>
                      <a:lnTo>
                        <a:pt x="380053" y="2309447"/>
                      </a:lnTo>
                      <a:lnTo>
                        <a:pt x="368946" y="2282631"/>
                      </a:lnTo>
                      <a:lnTo>
                        <a:pt x="369953" y="1396484"/>
                      </a:lnTo>
                      <a:lnTo>
                        <a:pt x="263888" y="1290420"/>
                      </a:lnTo>
                      <a:cubicBezTo>
                        <a:pt x="240822" y="1267353"/>
                        <a:pt x="240822" y="1229956"/>
                        <a:pt x="263888" y="1206891"/>
                      </a:cubicBezTo>
                      <a:lnTo>
                        <a:pt x="330775" y="1140002"/>
                      </a:lnTo>
                      <a:lnTo>
                        <a:pt x="266341" y="1105027"/>
                      </a:lnTo>
                      <a:cubicBezTo>
                        <a:pt x="105650" y="996466"/>
                        <a:pt x="-1" y="812621"/>
                        <a:pt x="0" y="604099"/>
                      </a:cubicBezTo>
                      <a:cubicBezTo>
                        <a:pt x="-1" y="270464"/>
                        <a:pt x="270463" y="0"/>
                        <a:pt x="604100" y="0"/>
                      </a:cubicBezTo>
                      <a:close/>
                    </a:path>
                  </a:pathLst>
                </a:custGeom>
                <a:solidFill>
                  <a:srgbClr val="54B847"/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867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  <a:sym typeface="Arial"/>
                  </a:endParaRPr>
                </a:p>
              </p:txBody>
            </p:sp>
          </p:grpSp>
        </p:grp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D4D7E162-5558-F14D-97B2-3FDB6AD37728}"/>
                </a:ext>
              </a:extLst>
            </p:cNvPr>
            <p:cNvSpPr/>
            <p:nvPr/>
          </p:nvSpPr>
          <p:spPr>
            <a:xfrm>
              <a:off x="5560110" y="2736689"/>
              <a:ext cx="1158500" cy="12788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endParaRPr lang="en-US" sz="14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</p:grp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8E121453-FDBC-5440-9914-B37DF2C57147}"/>
              </a:ext>
            </a:extLst>
          </p:cNvPr>
          <p:cNvCxnSpPr>
            <a:cxnSpLocks/>
            <a:stCxn id="106" idx="6"/>
          </p:cNvCxnSpPr>
          <p:nvPr/>
        </p:nvCxnSpPr>
        <p:spPr>
          <a:xfrm flipV="1">
            <a:off x="3543479" y="3559986"/>
            <a:ext cx="1963563" cy="1521662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68DC89C-F59D-C742-9572-C22A935A9F6E}"/>
              </a:ext>
            </a:extLst>
          </p:cNvPr>
          <p:cNvCxnSpPr>
            <a:cxnSpLocks/>
            <a:endCxn id="4" idx="6"/>
          </p:cNvCxnSpPr>
          <p:nvPr/>
        </p:nvCxnSpPr>
        <p:spPr>
          <a:xfrm rot="10800000">
            <a:off x="3549436" y="2318287"/>
            <a:ext cx="1961682" cy="1964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83" name="Elbow Connector 82">
            <a:extLst>
              <a:ext uri="{FF2B5EF4-FFF2-40B4-BE49-F238E27FC236}">
                <a16:creationId xmlns:a16="http://schemas.microsoft.com/office/drawing/2014/main" id="{13EF6146-8BA7-1248-9CEF-4B228C91118E}"/>
              </a:ext>
            </a:extLst>
          </p:cNvPr>
          <p:cNvCxnSpPr>
            <a:cxnSpLocks/>
            <a:stCxn id="136" idx="2"/>
            <a:endCxn id="47" idx="2"/>
          </p:cNvCxnSpPr>
          <p:nvPr/>
        </p:nvCxnSpPr>
        <p:spPr>
          <a:xfrm>
            <a:off x="6617252" y="2508583"/>
            <a:ext cx="1448521" cy="250033"/>
          </a:xfrm>
          <a:prstGeom prst="bentConnector4">
            <a:avLst>
              <a:gd name="adj1" fmla="val 33468"/>
              <a:gd name="adj2" fmla="val 19142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66F1CB-3079-E34A-92FE-CFD791394EA0}"/>
              </a:ext>
            </a:extLst>
          </p:cNvPr>
          <p:cNvSpPr/>
          <p:nvPr/>
        </p:nvSpPr>
        <p:spPr>
          <a:xfrm>
            <a:off x="1583794" y="3208350"/>
            <a:ext cx="2004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Credential Provider</a:t>
            </a:r>
            <a:endParaRPr lang="en-US" dirty="0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E5BF72-2134-9545-B05C-40472DA8537A}"/>
              </a:ext>
            </a:extLst>
          </p:cNvPr>
          <p:cNvGrpSpPr/>
          <p:nvPr/>
        </p:nvGrpSpPr>
        <p:grpSpPr>
          <a:xfrm>
            <a:off x="714065" y="4240834"/>
            <a:ext cx="3775393" cy="2018504"/>
            <a:chOff x="8551098" y="1004207"/>
            <a:chExt cx="3775393" cy="2018504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2A26999-F450-834F-AD7E-3F50EB241CBF}"/>
                </a:ext>
              </a:extLst>
            </p:cNvPr>
            <p:cNvGrpSpPr/>
            <p:nvPr/>
          </p:nvGrpSpPr>
          <p:grpSpPr>
            <a:xfrm>
              <a:off x="8808584" y="1004207"/>
              <a:ext cx="2701745" cy="1681629"/>
              <a:chOff x="8722543" y="3848374"/>
              <a:chExt cx="2701745" cy="1681629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8A4CD7C-B9AD-2E42-A42C-9A96661322F8}"/>
                  </a:ext>
                </a:extLst>
              </p:cNvPr>
              <p:cNvGrpSpPr/>
              <p:nvPr/>
            </p:nvGrpSpPr>
            <p:grpSpPr>
              <a:xfrm>
                <a:off x="8722543" y="3848374"/>
                <a:ext cx="2701745" cy="1681629"/>
                <a:chOff x="971550" y="3712131"/>
                <a:chExt cx="2701745" cy="1681629"/>
              </a:xfrm>
            </p:grpSpPr>
            <p:sp>
              <p:nvSpPr>
                <p:cNvPr id="102" name="Rounded Rectangle 101">
                  <a:extLst>
                    <a:ext uri="{FF2B5EF4-FFF2-40B4-BE49-F238E27FC236}">
                      <a16:creationId xmlns:a16="http://schemas.microsoft.com/office/drawing/2014/main" id="{795D0029-C4D0-9442-BF73-2714EF667BA4}"/>
                    </a:ext>
                  </a:extLst>
                </p:cNvPr>
                <p:cNvSpPr/>
                <p:nvPr/>
              </p:nvSpPr>
              <p:spPr>
                <a:xfrm>
                  <a:off x="971550" y="3712131"/>
                  <a:ext cx="2701745" cy="1681629"/>
                </a:xfrm>
                <a:prstGeom prst="roundRect">
                  <a:avLst/>
                </a:prstGeom>
                <a:solidFill>
                  <a:srgbClr val="224982">
                    <a:alpha val="50000"/>
                  </a:srgbClr>
                </a:soli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3803B030-0F0C-F94D-964F-993B67D1ACC4}"/>
                    </a:ext>
                  </a:extLst>
                </p:cNvPr>
                <p:cNvSpPr/>
                <p:nvPr/>
              </p:nvSpPr>
              <p:spPr>
                <a:xfrm>
                  <a:off x="1258455" y="4400736"/>
                  <a:ext cx="1387147" cy="312915"/>
                </a:xfrm>
                <a:prstGeom prst="roundRect">
                  <a:avLst/>
                </a:prstGeom>
                <a:solidFill>
                  <a:srgbClr val="FFFFFF">
                    <a:alpha val="50000"/>
                  </a:srgbClr>
                </a:solidFill>
                <a:ln w="12700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</a:ln>
                <a:effectLst/>
              </p:spPr>
              <p:txBody>
                <a:bodyPr lIns="91440" tIns="0" rIns="0" bIns="0" rtlCol="0" anchor="ctr"/>
                <a:lstStyle/>
                <a:p>
                  <a:pPr lvl="0" defTabSz="914400">
                    <a:defRPr/>
                  </a:pPr>
                  <a:r>
                    <a:rPr kumimoji="0" 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J2EE App Server</a:t>
                  </a:r>
                  <a:endParaRPr kumimoji="0" lang="en-US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7" name="Rounded Rectangle 96">
                <a:extLst>
                  <a:ext uri="{FF2B5EF4-FFF2-40B4-BE49-F238E27FC236}">
                    <a16:creationId xmlns:a16="http://schemas.microsoft.com/office/drawing/2014/main" id="{0F31AAA9-0A43-6C41-ADEF-F04D410EBF8E}"/>
                  </a:ext>
                </a:extLst>
              </p:cNvPr>
              <p:cNvSpPr/>
              <p:nvPr/>
            </p:nvSpPr>
            <p:spPr>
              <a:xfrm>
                <a:off x="10082577" y="4545143"/>
                <a:ext cx="300467" cy="289839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lvl="0" algn="ctr" defTabSz="914400"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DS</a:t>
                </a: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25B0A5D-5C11-8F43-AC67-2AA2479F1F94}"/>
                </a:ext>
              </a:extLst>
            </p:cNvPr>
            <p:cNvSpPr/>
            <p:nvPr/>
          </p:nvSpPr>
          <p:spPr>
            <a:xfrm>
              <a:off x="10863840" y="1586685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3395126-B8E6-5449-AC59-F2C68A3A1396}"/>
                </a:ext>
              </a:extLst>
            </p:cNvPr>
            <p:cNvSpPr/>
            <p:nvPr/>
          </p:nvSpPr>
          <p:spPr>
            <a:xfrm>
              <a:off x="8551098" y="2653379"/>
              <a:ext cx="37753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kern="0" dirty="0">
                  <a:solidFill>
                    <a:srgbClr val="000000"/>
                  </a:solidFill>
                  <a:latin typeface="Calibri"/>
                </a:rPr>
                <a:t>Application Server Credential Provider</a:t>
              </a:r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F5FAD27-48F6-0147-9890-4557417C02C8}"/>
              </a:ext>
            </a:extLst>
          </p:cNvPr>
          <p:cNvGrpSpPr/>
          <p:nvPr/>
        </p:nvGrpSpPr>
        <p:grpSpPr>
          <a:xfrm>
            <a:off x="7586830" y="1825767"/>
            <a:ext cx="957885" cy="932849"/>
            <a:chOff x="1221145" y="5189879"/>
            <a:chExt cx="957885" cy="932849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FBAD2B4F-7F7F-F74A-AD2D-7D1F7C1C71F9}"/>
                </a:ext>
              </a:extLst>
            </p:cNvPr>
            <p:cNvSpPr/>
            <p:nvPr/>
          </p:nvSpPr>
          <p:spPr>
            <a:xfrm>
              <a:off x="1221145" y="5189879"/>
              <a:ext cx="957885" cy="93284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07C719-AD2D-BD40-B077-EAE6100D1BD4}"/>
                </a:ext>
              </a:extLst>
            </p:cNvPr>
            <p:cNvSpPr/>
            <p:nvPr/>
          </p:nvSpPr>
          <p:spPr>
            <a:xfrm>
              <a:off x="1441891" y="5537024"/>
              <a:ext cx="516672" cy="516672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CP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FEFCF89C-9C1A-AA41-90FC-7303AB1BEDDE}"/>
              </a:ext>
            </a:extLst>
          </p:cNvPr>
          <p:cNvCxnSpPr>
            <a:cxnSpLocks/>
            <a:stCxn id="162" idx="0"/>
            <a:endCxn id="41" idx="1"/>
          </p:cNvCxnSpPr>
          <p:nvPr/>
        </p:nvCxnSpPr>
        <p:spPr>
          <a:xfrm rot="16200000" flipH="1">
            <a:off x="8891431" y="1122821"/>
            <a:ext cx="64394" cy="1736145"/>
          </a:xfrm>
          <a:prstGeom prst="bentConnector4">
            <a:avLst>
              <a:gd name="adj1" fmla="val -355002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8663F748-A5D5-654B-B930-DDD22957BC0C}"/>
              </a:ext>
            </a:extLst>
          </p:cNvPr>
          <p:cNvCxnSpPr>
            <a:cxnSpLocks/>
            <a:stCxn id="162" idx="0"/>
            <a:endCxn id="42" idx="1"/>
          </p:cNvCxnSpPr>
          <p:nvPr/>
        </p:nvCxnSpPr>
        <p:spPr>
          <a:xfrm rot="16200000" flipH="1">
            <a:off x="8582589" y="1431662"/>
            <a:ext cx="682077" cy="1736145"/>
          </a:xfrm>
          <a:prstGeom prst="bentConnector4">
            <a:avLst>
              <a:gd name="adj1" fmla="val -33515"/>
              <a:gd name="adj2" fmla="val 57738"/>
            </a:avLst>
          </a:prstGeom>
          <a:noFill/>
          <a:ln w="12700" cap="flat" cmpd="sng" algn="ctr">
            <a:solidFill>
              <a:srgbClr val="224982"/>
            </a:solidFill>
            <a:prstDash val="solid"/>
            <a:headEnd type="triangle" w="med" len="med"/>
            <a:tailEnd type="triangle" w="med" len="med"/>
          </a:ln>
          <a:effectLst/>
        </p:spPr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F5907FA-554B-1D42-8AE4-9F385500B8F5}"/>
              </a:ext>
            </a:extLst>
          </p:cNvPr>
          <p:cNvSpPr/>
          <p:nvPr/>
        </p:nvSpPr>
        <p:spPr>
          <a:xfrm>
            <a:off x="8917743" y="1526721"/>
            <a:ext cx="2701745" cy="1681629"/>
          </a:xfrm>
          <a:prstGeom prst="roundRect">
            <a:avLst/>
          </a:prstGeom>
          <a:solidFill>
            <a:srgbClr val="224982">
              <a:alpha val="5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234E389-B457-0544-B2FA-6D3DD34FD54C}"/>
              </a:ext>
            </a:extLst>
          </p:cNvPr>
          <p:cNvSpPr/>
          <p:nvPr/>
        </p:nvSpPr>
        <p:spPr>
          <a:xfrm>
            <a:off x="9788097" y="1849041"/>
            <a:ext cx="947179" cy="353101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lvl="0" algn="r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Calibri"/>
              </a:rPr>
              <a:t>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pp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509BB279-8DBB-4D49-9D04-89A9DDFD09AB}"/>
              </a:ext>
            </a:extLst>
          </p:cNvPr>
          <p:cNvSpPr/>
          <p:nvPr/>
        </p:nvSpPr>
        <p:spPr>
          <a:xfrm>
            <a:off x="9771791" y="2469862"/>
            <a:ext cx="947179" cy="340079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script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8E7EB2C-F361-6C4D-B858-ED9EBC9ACF93}"/>
              </a:ext>
            </a:extLst>
          </p:cNvPr>
          <p:cNvSpPr/>
          <p:nvPr/>
        </p:nvSpPr>
        <p:spPr>
          <a:xfrm>
            <a:off x="9791701" y="1866632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A6A24878-D1B1-9742-8F2E-083B31EF89BB}"/>
              </a:ext>
            </a:extLst>
          </p:cNvPr>
          <p:cNvSpPr/>
          <p:nvPr/>
        </p:nvSpPr>
        <p:spPr>
          <a:xfrm>
            <a:off x="9791701" y="2484315"/>
            <a:ext cx="289563" cy="312915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 cap="flat" cmpd="sng" algn="ctr">
            <a:solidFill>
              <a:srgbClr val="FFFFFF">
                <a:lumMod val="50000"/>
              </a:srgb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REST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592F390-6C90-D242-95E5-9D6CA386198B}"/>
              </a:ext>
            </a:extLst>
          </p:cNvPr>
          <p:cNvSpPr/>
          <p:nvPr/>
        </p:nvSpPr>
        <p:spPr>
          <a:xfrm>
            <a:off x="8218178" y="3193174"/>
            <a:ext cx="2738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Central Credential Provider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8787DFF-3FEA-CD44-AAA4-4D9808BA7882}"/>
              </a:ext>
            </a:extLst>
          </p:cNvPr>
          <p:cNvSpPr/>
          <p:nvPr/>
        </p:nvSpPr>
        <p:spPr>
          <a:xfrm>
            <a:off x="8715286" y="5890006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 err="1">
                <a:solidFill>
                  <a:srgbClr val="000000"/>
                </a:solidFill>
                <a:latin typeface="Calibri"/>
              </a:rPr>
              <a:t>Conjur</a:t>
            </a:r>
            <a:r>
              <a:rPr lang="en-US" kern="0" dirty="0">
                <a:solidFill>
                  <a:srgbClr val="000000"/>
                </a:solidFill>
                <a:latin typeface="Calibri"/>
              </a:rPr>
              <a:t> Enterprise</a:t>
            </a:r>
            <a:endParaRPr lang="en-US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A5C28AD-B529-1840-9F17-569CFD36D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864" y="1958696"/>
            <a:ext cx="537384" cy="17912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0BDDDE3B-5470-D348-8F68-57C4459B9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460" y="4466568"/>
            <a:ext cx="2725686" cy="1440719"/>
          </a:xfrm>
          <a:prstGeom prst="rect">
            <a:avLst/>
          </a:prstGeom>
        </p:spPr>
      </p:pic>
      <p:cxnSp>
        <p:nvCxnSpPr>
          <p:cNvPr id="189" name="Elbow Connector 188">
            <a:extLst>
              <a:ext uri="{FF2B5EF4-FFF2-40B4-BE49-F238E27FC236}">
                <a16:creationId xmlns:a16="http://schemas.microsoft.com/office/drawing/2014/main" id="{D06448A8-31C1-A44D-8010-3E31FB9770CC}"/>
              </a:ext>
            </a:extLst>
          </p:cNvPr>
          <p:cNvCxnSpPr>
            <a:cxnSpLocks/>
            <a:stCxn id="135" idx="15"/>
            <a:endCxn id="188" idx="0"/>
          </p:cNvCxnSpPr>
          <p:nvPr/>
        </p:nvCxnSpPr>
        <p:spPr>
          <a:xfrm>
            <a:off x="6639108" y="3547301"/>
            <a:ext cx="2948195" cy="919267"/>
          </a:xfrm>
          <a:prstGeom prst="bentConnector2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B5D9536-63D3-8049-81E8-77BE6691E86C}"/>
              </a:ext>
            </a:extLst>
          </p:cNvPr>
          <p:cNvSpPr txBox="1"/>
          <p:nvPr/>
        </p:nvSpPr>
        <p:spPr>
          <a:xfrm>
            <a:off x="6604840" y="2078182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986A5E-7A68-424A-B734-C28BEA4877C0}"/>
              </a:ext>
            </a:extLst>
          </p:cNvPr>
          <p:cNvCxnSpPr>
            <a:cxnSpLocks/>
            <a:endCxn id="65" idx="1"/>
          </p:cNvCxnSpPr>
          <p:nvPr/>
        </p:nvCxnSpPr>
        <p:spPr>
          <a:xfrm flipH="1">
            <a:off x="6040157" y="3677642"/>
            <a:ext cx="3560" cy="716952"/>
          </a:xfrm>
          <a:prstGeom prst="straightConnector1">
            <a:avLst/>
          </a:prstGeom>
          <a:noFill/>
          <a:ln w="12700" cap="flat" cmpd="sng" algn="ctr">
            <a:solidFill>
              <a:srgbClr val="224982"/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E404F1-3B15-F04F-AA7F-4EF035352FF5}"/>
              </a:ext>
            </a:extLst>
          </p:cNvPr>
          <p:cNvGrpSpPr/>
          <p:nvPr/>
        </p:nvGrpSpPr>
        <p:grpSpPr>
          <a:xfrm>
            <a:off x="5185476" y="4241038"/>
            <a:ext cx="1733369" cy="1681629"/>
            <a:chOff x="5203980" y="4592469"/>
            <a:chExt cx="1733369" cy="1681629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850163D6-78EC-E647-8937-675612BC762E}"/>
                </a:ext>
              </a:extLst>
            </p:cNvPr>
            <p:cNvSpPr/>
            <p:nvPr/>
          </p:nvSpPr>
          <p:spPr>
            <a:xfrm>
              <a:off x="5203980" y="4592469"/>
              <a:ext cx="1733369" cy="1681629"/>
            </a:xfrm>
            <a:prstGeom prst="roundRect">
              <a:avLst/>
            </a:prstGeom>
            <a:solidFill>
              <a:srgbClr val="224982">
                <a:alpha val="5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an 64">
              <a:extLst>
                <a:ext uri="{FF2B5EF4-FFF2-40B4-BE49-F238E27FC236}">
                  <a16:creationId xmlns:a16="http://schemas.microsoft.com/office/drawing/2014/main" id="{C05EBF52-4CE6-5E4F-AC48-8FA1636CF5AE}"/>
                </a:ext>
              </a:extLst>
            </p:cNvPr>
            <p:cNvSpPr/>
            <p:nvPr/>
          </p:nvSpPr>
          <p:spPr>
            <a:xfrm>
              <a:off x="5662170" y="4746025"/>
              <a:ext cx="792982" cy="593959"/>
            </a:xfrm>
            <a:prstGeom prst="can">
              <a:avLst/>
            </a:prstGeom>
            <a:solidFill>
              <a:srgbClr val="2249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/>
              <a:r>
                <a:rPr lang="en-US" sz="10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Config</a:t>
              </a:r>
            </a:p>
            <a:p>
              <a:pPr algn="ctr"/>
              <a:r>
                <a:rPr lang="en-US" sz="10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Files</a:t>
              </a:r>
              <a:endParaRPr lang="en-US" sz="10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9AEF1E69-3D28-0F46-9940-EA8A34145C0A}"/>
                </a:ext>
              </a:extLst>
            </p:cNvPr>
            <p:cNvSpPr/>
            <p:nvPr/>
          </p:nvSpPr>
          <p:spPr>
            <a:xfrm>
              <a:off x="5584516" y="5769219"/>
              <a:ext cx="947179" cy="353101"/>
            </a:xfrm>
            <a:prstGeom prst="roundRect">
              <a:avLst/>
            </a:prstGeom>
            <a:solidFill>
              <a:srgbClr val="FFFFFF">
                <a:alpha val="50000"/>
              </a:srgbClr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lvl="0" algn="ctr" defTabSz="914400">
                <a:defRPr/>
              </a:pPr>
              <a:r>
                <a:rPr lang="en-US" sz="1200" kern="0" dirty="0">
                  <a:solidFill>
                    <a:srgbClr val="000000"/>
                  </a:solidFill>
                  <a:latin typeface="Calibri"/>
                </a:rPr>
                <a:t>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pp</a:t>
              </a:r>
              <a:endPara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F655CBB-8E39-C443-B3B4-4763DFD1B5E2}"/>
                </a:ext>
              </a:extLst>
            </p:cNvPr>
            <p:cNvCxnSpPr>
              <a:cxnSpLocks/>
              <a:stCxn id="61" idx="0"/>
              <a:endCxn id="65" idx="3"/>
            </p:cNvCxnSpPr>
            <p:nvPr/>
          </p:nvCxnSpPr>
          <p:spPr>
            <a:xfrm flipV="1">
              <a:off x="6058106" y="5339984"/>
              <a:ext cx="555" cy="429235"/>
            </a:xfrm>
            <a:prstGeom prst="straightConnector1">
              <a:avLst/>
            </a:prstGeom>
            <a:ln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859DD143-9A4A-9342-861B-868A9419F3B6}"/>
              </a:ext>
            </a:extLst>
          </p:cNvPr>
          <p:cNvSpPr/>
          <p:nvPr/>
        </p:nvSpPr>
        <p:spPr>
          <a:xfrm>
            <a:off x="5177393" y="5890625"/>
            <a:ext cx="1795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000000"/>
                </a:solidFill>
                <a:latin typeface="Calibri"/>
              </a:rPr>
              <a:t>CPM </a:t>
            </a:r>
            <a:r>
              <a:rPr lang="en-US" kern="0" dirty="0">
                <a:solidFill>
                  <a:srgbClr val="000000"/>
                </a:solidFill>
                <a:latin typeface="Calibri"/>
                <a:hlinkClick r:id="rId5"/>
              </a:rPr>
              <a:t>Push-to-File</a:t>
            </a:r>
            <a:endParaRPr lang="en-US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567BB07-AF76-004C-83D9-BCF4F9EFC868}"/>
              </a:ext>
            </a:extLst>
          </p:cNvPr>
          <p:cNvCxnSpPr/>
          <p:nvPr/>
        </p:nvCxnSpPr>
        <p:spPr>
          <a:xfrm>
            <a:off x="11949692" y="1183067"/>
            <a:ext cx="0" cy="21145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5D6B5D9-6AAE-2649-976B-2D6F277D74D4}"/>
              </a:ext>
            </a:extLst>
          </p:cNvPr>
          <p:cNvSpPr/>
          <p:nvPr/>
        </p:nvSpPr>
        <p:spPr>
          <a:xfrm>
            <a:off x="6606561" y="2299734"/>
            <a:ext cx="415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1858</a:t>
            </a:r>
            <a:endParaRPr lang="en-US" sz="8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281A2DF-AAE3-A641-8F12-DA0F1815457A}"/>
              </a:ext>
            </a:extLst>
          </p:cNvPr>
          <p:cNvSpPr/>
          <p:nvPr/>
        </p:nvSpPr>
        <p:spPr>
          <a:xfrm>
            <a:off x="7937589" y="1483753"/>
            <a:ext cx="3577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kern="0" dirty="0">
                <a:solidFill>
                  <a:srgbClr val="224982"/>
                </a:solidFill>
                <a:latin typeface="Century Gothic"/>
                <a:ea typeface="Calibri"/>
                <a:cs typeface="Century Gothic"/>
                <a:sym typeface="Calibri"/>
              </a:rPr>
              <a:t>443</a:t>
            </a:r>
            <a:endParaRPr lang="en-US" sz="8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F9BBE1-51F4-2249-B18E-98614740C19B}"/>
              </a:ext>
            </a:extLst>
          </p:cNvPr>
          <p:cNvGrpSpPr/>
          <p:nvPr/>
        </p:nvGrpSpPr>
        <p:grpSpPr>
          <a:xfrm>
            <a:off x="-2430297" y="327666"/>
            <a:ext cx="1944191" cy="581432"/>
            <a:chOff x="-1788040" y="862061"/>
            <a:chExt cx="1944191" cy="581432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161E3D7-7A1A-CA46-BDF0-69EA85313A14}"/>
                </a:ext>
              </a:extLst>
            </p:cNvPr>
            <p:cNvSpPr/>
            <p:nvPr/>
          </p:nvSpPr>
          <p:spPr>
            <a:xfrm>
              <a:off x="-1763259" y="862062"/>
              <a:ext cx="1919410" cy="581431"/>
            </a:xfrm>
            <a:prstGeom prst="wedgeRoundRectCallout">
              <a:avLst>
                <a:gd name="adj1" fmla="val 237782"/>
                <a:gd name="adj2" fmla="val 234150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ular Callout 68">
              <a:extLst>
                <a:ext uri="{FF2B5EF4-FFF2-40B4-BE49-F238E27FC236}">
                  <a16:creationId xmlns:a16="http://schemas.microsoft.com/office/drawing/2014/main" id="{4EC6987A-7B98-3A4D-B21A-59B040AD23E9}"/>
                </a:ext>
              </a:extLst>
            </p:cNvPr>
            <p:cNvSpPr/>
            <p:nvPr/>
          </p:nvSpPr>
          <p:spPr>
            <a:xfrm>
              <a:off x="-1776485" y="862061"/>
              <a:ext cx="1919410" cy="581431"/>
            </a:xfrm>
            <a:prstGeom prst="wedgeRoundRectCallout">
              <a:avLst>
                <a:gd name="adj1" fmla="val 236725"/>
                <a:gd name="adj2" fmla="val 722546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ounded Rectangular Callout 69">
              <a:extLst>
                <a:ext uri="{FF2B5EF4-FFF2-40B4-BE49-F238E27FC236}">
                  <a16:creationId xmlns:a16="http://schemas.microsoft.com/office/drawing/2014/main" id="{A036E9DA-358B-5E48-A09C-83812CFE4BA8}"/>
                </a:ext>
              </a:extLst>
            </p:cNvPr>
            <p:cNvSpPr/>
            <p:nvPr/>
          </p:nvSpPr>
          <p:spPr>
            <a:xfrm>
              <a:off x="-1788040" y="862061"/>
              <a:ext cx="1919410" cy="581431"/>
            </a:xfrm>
            <a:prstGeom prst="wedgeRoundRectCallout">
              <a:avLst>
                <a:gd name="adj1" fmla="val 477553"/>
                <a:gd name="adj2" fmla="val 286147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AppProvider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1" name="Rounded Rectangular Callout 70">
            <a:extLst>
              <a:ext uri="{FF2B5EF4-FFF2-40B4-BE49-F238E27FC236}">
                <a16:creationId xmlns:a16="http://schemas.microsoft.com/office/drawing/2014/main" id="{357510C2-5C91-A146-A102-525D16F68F8C}"/>
              </a:ext>
            </a:extLst>
          </p:cNvPr>
          <p:cNvSpPr/>
          <p:nvPr/>
        </p:nvSpPr>
        <p:spPr>
          <a:xfrm>
            <a:off x="-2554939" y="3683191"/>
            <a:ext cx="1919410" cy="581431"/>
          </a:xfrm>
          <a:prstGeom prst="wedgeRoundRectCallout">
            <a:avLst>
              <a:gd name="adj1" fmla="val 174056"/>
              <a:gd name="adj2" fmla="val 153644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sp>
        <p:nvSpPr>
          <p:cNvPr id="72" name="Rounded Rectangular Callout 71">
            <a:extLst>
              <a:ext uri="{FF2B5EF4-FFF2-40B4-BE49-F238E27FC236}">
                <a16:creationId xmlns:a16="http://schemas.microsoft.com/office/drawing/2014/main" id="{B9A5F7C4-B87C-6C4B-B783-F12EA870E9E8}"/>
              </a:ext>
            </a:extLst>
          </p:cNvPr>
          <p:cNvSpPr/>
          <p:nvPr/>
        </p:nvSpPr>
        <p:spPr>
          <a:xfrm>
            <a:off x="-2566530" y="3665811"/>
            <a:ext cx="1919410" cy="581431"/>
          </a:xfrm>
          <a:prstGeom prst="wedgeRoundRectCallout">
            <a:avLst>
              <a:gd name="adj1" fmla="val 145364"/>
              <a:gd name="adj2" fmla="val -316369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sp>
        <p:nvSpPr>
          <p:cNvPr id="73" name="Rounded Rectangular Callout 72">
            <a:extLst>
              <a:ext uri="{FF2B5EF4-FFF2-40B4-BE49-F238E27FC236}">
                <a16:creationId xmlns:a16="http://schemas.microsoft.com/office/drawing/2014/main" id="{B783ACB8-F40C-2B49-AFD7-99A0A2C63F3B}"/>
              </a:ext>
            </a:extLst>
          </p:cNvPr>
          <p:cNvSpPr/>
          <p:nvPr/>
        </p:nvSpPr>
        <p:spPr>
          <a:xfrm>
            <a:off x="-2569547" y="3674501"/>
            <a:ext cx="1919410" cy="581431"/>
          </a:xfrm>
          <a:prstGeom prst="wedgeRoundRectCallout">
            <a:avLst>
              <a:gd name="adj1" fmla="val 148071"/>
              <a:gd name="adj2" fmla="val -20556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AIMAccount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7270270-8C8A-F941-970C-4C769B773100}"/>
              </a:ext>
            </a:extLst>
          </p:cNvPr>
          <p:cNvGrpSpPr/>
          <p:nvPr/>
        </p:nvGrpSpPr>
        <p:grpSpPr>
          <a:xfrm>
            <a:off x="12456208" y="2146590"/>
            <a:ext cx="1921319" cy="590874"/>
            <a:chOff x="12102535" y="2152169"/>
            <a:chExt cx="1921319" cy="59087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74" name="Rounded Rectangular Callout 73">
              <a:extLst>
                <a:ext uri="{FF2B5EF4-FFF2-40B4-BE49-F238E27FC236}">
                  <a16:creationId xmlns:a16="http://schemas.microsoft.com/office/drawing/2014/main" id="{F6869E97-C2BD-654F-B5D8-AEA6EBED8AB2}"/>
                </a:ext>
              </a:extLst>
            </p:cNvPr>
            <p:cNvSpPr/>
            <p:nvPr/>
          </p:nvSpPr>
          <p:spPr>
            <a:xfrm>
              <a:off x="12102535" y="2152169"/>
              <a:ext cx="1919410" cy="581431"/>
            </a:xfrm>
            <a:prstGeom prst="wedgeRoundRectCallout">
              <a:avLst>
                <a:gd name="adj1" fmla="val -136564"/>
                <a:gd name="adj2" fmla="val -67561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AIMAccount</a:t>
              </a:r>
              <a:endParaRPr lang="en-US" dirty="0"/>
            </a:p>
          </p:txBody>
        </p:sp>
        <p:sp>
          <p:nvSpPr>
            <p:cNvPr id="75" name="Rounded Rectangular Callout 74">
              <a:extLst>
                <a:ext uri="{FF2B5EF4-FFF2-40B4-BE49-F238E27FC236}">
                  <a16:creationId xmlns:a16="http://schemas.microsoft.com/office/drawing/2014/main" id="{EF38D856-A6AB-B146-9A5C-0B0E5BC2CBCC}"/>
                </a:ext>
              </a:extLst>
            </p:cNvPr>
            <p:cNvSpPr/>
            <p:nvPr/>
          </p:nvSpPr>
          <p:spPr>
            <a:xfrm>
              <a:off x="12104444" y="2161612"/>
              <a:ext cx="1919410" cy="581431"/>
            </a:xfrm>
            <a:prstGeom prst="wedgeRoundRectCallout">
              <a:avLst>
                <a:gd name="adj1" fmla="val -135481"/>
                <a:gd name="adj2" fmla="val 36092"/>
                <a:gd name="adj3" fmla="val 16667"/>
              </a:avLst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AIMAccount</a:t>
              </a:r>
              <a:endParaRPr lang="en-US" dirty="0"/>
            </a:p>
          </p:txBody>
        </p:sp>
      </p:grpSp>
      <p:sp>
        <p:nvSpPr>
          <p:cNvPr id="87" name="Rounded Rectangular Callout 86">
            <a:extLst>
              <a:ext uri="{FF2B5EF4-FFF2-40B4-BE49-F238E27FC236}">
                <a16:creationId xmlns:a16="http://schemas.microsoft.com/office/drawing/2014/main" id="{068AB2B9-0D30-6743-8E92-E15C2DEB38E9}"/>
              </a:ext>
            </a:extLst>
          </p:cNvPr>
          <p:cNvSpPr/>
          <p:nvPr/>
        </p:nvSpPr>
        <p:spPr>
          <a:xfrm>
            <a:off x="12454039" y="1034383"/>
            <a:ext cx="1919410" cy="581431"/>
          </a:xfrm>
          <a:prstGeom prst="wedgeRoundRectCallout">
            <a:avLst>
              <a:gd name="adj1" fmla="val -95541"/>
              <a:gd name="adj2" fmla="val 6349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CCPEndpoint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E0B714-46A3-7F44-AEEE-C3E3BECB118B}"/>
              </a:ext>
            </a:extLst>
          </p:cNvPr>
          <p:cNvSpPr txBox="1"/>
          <p:nvPr/>
        </p:nvSpPr>
        <p:spPr>
          <a:xfrm>
            <a:off x="8241292" y="3716913"/>
            <a:ext cx="7416800" cy="855618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CP/CCP/ASCP Licensing Terminology</a:t>
            </a:r>
          </a:p>
          <a:p>
            <a:endParaRPr lang="en-US" sz="2000" u="sng" dirty="0"/>
          </a:p>
          <a:p>
            <a:r>
              <a:rPr lang="en-US" sz="2000" u="sng" dirty="0"/>
              <a:t>Represented in License Capacity Report: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AppProvider</a:t>
            </a:r>
            <a:r>
              <a:rPr lang="en-US" dirty="0"/>
              <a:t> == Credential Provider agent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Licensed: </a:t>
            </a:r>
            <a:r>
              <a:rPr lang="en-US" dirty="0" err="1"/>
              <a:t>APP_STATIC_xxx</a:t>
            </a:r>
            <a:r>
              <a:rPr lang="en-US" dirty="0"/>
              <a:t>, </a:t>
            </a:r>
            <a:r>
              <a:rPr lang="en-US" dirty="0" err="1"/>
              <a:t>APP_ISV_xxx</a:t>
            </a:r>
            <a:r>
              <a:rPr lang="en-US" dirty="0"/>
              <a:t>, </a:t>
            </a:r>
            <a:r>
              <a:rPr lang="en-US" dirty="0" err="1"/>
              <a:t>APP_RPA_xxx</a:t>
            </a:r>
            <a:r>
              <a:rPr lang="en-US" dirty="0"/>
              <a:t> SKUs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Unlicensed (no $$): Sync/LOB users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Tracked &amp; enforced by license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AIMAccount</a:t>
            </a:r>
            <a:r>
              <a:rPr lang="en-US" dirty="0"/>
              <a:t> == Application ID (</a:t>
            </a:r>
            <a:r>
              <a:rPr lang="en-US" dirty="0" err="1"/>
              <a:t>AppID</a:t>
            </a:r>
            <a:r>
              <a:rPr lang="en-US" dirty="0"/>
              <a:t>) in PVWA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licensed (no $$), provided as ~10x </a:t>
            </a:r>
            <a:r>
              <a:rPr lang="en-US" dirty="0" err="1"/>
              <a:t>AppProvider</a:t>
            </a:r>
            <a:r>
              <a:rPr lang="en-US" dirty="0"/>
              <a:t> count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More can be allocated w/ support ticket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Tracked &amp; enforced by license manager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CCPEndpoints</a:t>
            </a:r>
            <a:r>
              <a:rPr lang="en-US" dirty="0"/>
              <a:t> == Calling system hosting apps calling CCP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Licensed: </a:t>
            </a:r>
            <a:r>
              <a:rPr lang="en-US" dirty="0" err="1"/>
              <a:t>APP_STATIC_xxx</a:t>
            </a:r>
            <a:r>
              <a:rPr lang="en-US" dirty="0"/>
              <a:t>, </a:t>
            </a:r>
            <a:r>
              <a:rPr lang="en-US" dirty="0" err="1"/>
              <a:t>APP_ISV_xxx</a:t>
            </a:r>
            <a:r>
              <a:rPr lang="en-US" dirty="0"/>
              <a:t>, </a:t>
            </a:r>
            <a:r>
              <a:rPr lang="en-US" dirty="0" err="1"/>
              <a:t>APP_RPA_xxx</a:t>
            </a:r>
            <a:r>
              <a:rPr lang="en-US" dirty="0"/>
              <a:t> SKUs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tracked or enforced by license manager</a:t>
            </a:r>
          </a:p>
          <a:p>
            <a:endParaRPr lang="en-US" sz="2000" u="sng" dirty="0"/>
          </a:p>
          <a:p>
            <a:r>
              <a:rPr lang="en-US" sz="2000" u="sng" dirty="0"/>
              <a:t>Licensing Terminology: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Calling System == a host/IP-address calling CP/ASCP/CCP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Primarily used for licensing custom/in-house built applications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Not represented directly in License Capacity Report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 err="1"/>
              <a:t>APP_STATIC_xxx</a:t>
            </a:r>
            <a:r>
              <a:rPr lang="en-US" dirty="0"/>
              <a:t> SKU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Map to CP/ASCP </a:t>
            </a:r>
            <a:r>
              <a:rPr lang="en-US" dirty="0" err="1"/>
              <a:t>AppProviders</a:t>
            </a:r>
            <a:r>
              <a:rPr lang="en-US" dirty="0"/>
              <a:t> + </a:t>
            </a:r>
            <a:r>
              <a:rPr lang="en-US" dirty="0" err="1"/>
              <a:t>CCPEndpoints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Third-party/ISV/RPA license units are product-specific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Robotic Process Automation (RPA) Solutions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APP_RPA_xxx</a:t>
            </a:r>
            <a:r>
              <a:rPr lang="en-US" dirty="0"/>
              <a:t> SKU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Licensed per bot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Non-RPA solutions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 err="1"/>
              <a:t>APP_ISV_xxx</a:t>
            </a:r>
            <a:r>
              <a:rPr lang="en-US" dirty="0"/>
              <a:t> SKU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Vulnerability scanners -&gt; licensed per scanning engine</a:t>
            </a:r>
          </a:p>
          <a:p>
            <a:pPr marL="2000250" lvl="4" indent="-171450">
              <a:buFont typeface="Arial" panose="020B0604020202020204" pitchFamily="34" charset="0"/>
              <a:buChar char="•"/>
            </a:pPr>
            <a:r>
              <a:rPr lang="en-US" dirty="0"/>
              <a:t>ServiceNow -&gt; licensed per mid server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0661439-35C0-E843-BF81-FB3F358DA565}"/>
              </a:ext>
            </a:extLst>
          </p:cNvPr>
          <p:cNvGrpSpPr/>
          <p:nvPr/>
        </p:nvGrpSpPr>
        <p:grpSpPr>
          <a:xfrm>
            <a:off x="5315817" y="7046565"/>
            <a:ext cx="1919410" cy="600317"/>
            <a:chOff x="12460984" y="3808458"/>
            <a:chExt cx="1919410" cy="600317"/>
          </a:xfrm>
        </p:grpSpPr>
        <p:sp>
          <p:nvSpPr>
            <p:cNvPr id="76" name="Rounded Rectangular Callout 75">
              <a:extLst>
                <a:ext uri="{FF2B5EF4-FFF2-40B4-BE49-F238E27FC236}">
                  <a16:creationId xmlns:a16="http://schemas.microsoft.com/office/drawing/2014/main" id="{4E0B06A0-3BF3-F148-915B-43326742C79F}"/>
                </a:ext>
              </a:extLst>
            </p:cNvPr>
            <p:cNvSpPr/>
            <p:nvPr/>
          </p:nvSpPr>
          <p:spPr>
            <a:xfrm>
              <a:off x="12460984" y="3808458"/>
              <a:ext cx="1919410" cy="581431"/>
            </a:xfrm>
            <a:prstGeom prst="wedgeRoundRectCallout">
              <a:avLst>
                <a:gd name="adj1" fmla="val 140311"/>
                <a:gd name="adj2" fmla="val -713111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  <p:sp>
          <p:nvSpPr>
            <p:cNvPr id="77" name="Rounded Rectangular Callout 76">
              <a:extLst>
                <a:ext uri="{FF2B5EF4-FFF2-40B4-BE49-F238E27FC236}">
                  <a16:creationId xmlns:a16="http://schemas.microsoft.com/office/drawing/2014/main" id="{759CC868-4FA5-4741-8232-320B74BB109A}"/>
                </a:ext>
              </a:extLst>
            </p:cNvPr>
            <p:cNvSpPr/>
            <p:nvPr/>
          </p:nvSpPr>
          <p:spPr>
            <a:xfrm>
              <a:off x="12460984" y="3817901"/>
              <a:ext cx="1919410" cy="581431"/>
            </a:xfrm>
            <a:prstGeom prst="wedgeRoundRectCallout">
              <a:avLst>
                <a:gd name="adj1" fmla="val -140714"/>
                <a:gd name="adj2" fmla="val -72224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  <p:sp>
          <p:nvSpPr>
            <p:cNvPr id="78" name="Rounded Rectangular Callout 77">
              <a:extLst>
                <a:ext uri="{FF2B5EF4-FFF2-40B4-BE49-F238E27FC236}">
                  <a16:creationId xmlns:a16="http://schemas.microsoft.com/office/drawing/2014/main" id="{48C13178-BBDB-C446-8D52-F1A543275FE0}"/>
                </a:ext>
              </a:extLst>
            </p:cNvPr>
            <p:cNvSpPr/>
            <p:nvPr/>
          </p:nvSpPr>
          <p:spPr>
            <a:xfrm>
              <a:off x="12460984" y="3827344"/>
              <a:ext cx="1919410" cy="581431"/>
            </a:xfrm>
            <a:prstGeom prst="wedgeRoundRectCallout">
              <a:avLst>
                <a:gd name="adj1" fmla="val -136022"/>
                <a:gd name="adj2" fmla="val -27248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Calling System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ED380-5244-7642-8FBA-B065BE732316}"/>
              </a:ext>
            </a:extLst>
          </p:cNvPr>
          <p:cNvGrpSpPr/>
          <p:nvPr/>
        </p:nvGrpSpPr>
        <p:grpSpPr>
          <a:xfrm>
            <a:off x="-5543579" y="4814387"/>
            <a:ext cx="6341428" cy="4031388"/>
            <a:chOff x="-5543579" y="4814387"/>
            <a:chExt cx="6341428" cy="4031388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300FE88F-C133-3C49-B9AB-1D3D48624E10}"/>
                </a:ext>
              </a:extLst>
            </p:cNvPr>
            <p:cNvCxnSpPr>
              <a:stCxn id="97" idx="3"/>
              <a:endCxn id="106" idx="2"/>
            </p:cNvCxnSpPr>
            <p:nvPr/>
          </p:nvCxnSpPr>
          <p:spPr>
            <a:xfrm flipV="1">
              <a:off x="403094" y="5547512"/>
              <a:ext cx="394755" cy="87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DBF32D-835D-924C-B3A9-60DB4C2E2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543579" y="4814387"/>
              <a:ext cx="6306081" cy="40313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3094A85-9DED-7F44-96D8-1BBB8F6FD314}"/>
                </a:ext>
              </a:extLst>
            </p:cNvPr>
            <p:cNvSpPr/>
            <p:nvPr/>
          </p:nvSpPr>
          <p:spPr>
            <a:xfrm>
              <a:off x="-5422900" y="5892158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9FFD79C5-2BBA-4E44-8227-6BFDC408F720}"/>
                </a:ext>
              </a:extLst>
            </p:cNvPr>
            <p:cNvSpPr/>
            <p:nvPr/>
          </p:nvSpPr>
          <p:spPr>
            <a:xfrm>
              <a:off x="-5422900" y="6716823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8A2073C4-08FB-8B47-9C07-67965C3D9BF5}"/>
                </a:ext>
              </a:extLst>
            </p:cNvPr>
            <p:cNvSpPr/>
            <p:nvPr/>
          </p:nvSpPr>
          <p:spPr>
            <a:xfrm>
              <a:off x="-5422900" y="7493104"/>
              <a:ext cx="5981582" cy="22651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C845C9A-FD21-A74C-8BBE-00B29F6A4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926895" y="8696073"/>
            <a:ext cx="6697222" cy="49320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CCA3D9B-36CB-3D42-9EDE-FCD6A2E9C9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08" y="8639210"/>
            <a:ext cx="6861992" cy="4988926"/>
          </a:xfrm>
          <a:prstGeom prst="rect">
            <a:avLst/>
          </a:prstGeom>
        </p:spPr>
      </p:pic>
      <p:sp>
        <p:nvSpPr>
          <p:cNvPr id="27" name="Bent Arrow 26">
            <a:extLst>
              <a:ext uri="{FF2B5EF4-FFF2-40B4-BE49-F238E27FC236}">
                <a16:creationId xmlns:a16="http://schemas.microsoft.com/office/drawing/2014/main" id="{DDB723B1-8E13-FD4E-8A1D-D36DE1D66202}"/>
              </a:ext>
            </a:extLst>
          </p:cNvPr>
          <p:cNvSpPr/>
          <p:nvPr/>
        </p:nvSpPr>
        <p:spPr>
          <a:xfrm rot="5400000">
            <a:off x="-842592" y="7100542"/>
            <a:ext cx="3295523" cy="1045400"/>
          </a:xfrm>
          <a:prstGeom prst="bentArrow">
            <a:avLst>
              <a:gd name="adj1" fmla="val 7202"/>
              <a:gd name="adj2" fmla="val 10853"/>
              <a:gd name="adj3" fmla="val 12679"/>
              <a:gd name="adj4" fmla="val 92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8" name="Bent Arrow 97">
            <a:extLst>
              <a:ext uri="{FF2B5EF4-FFF2-40B4-BE49-F238E27FC236}">
                <a16:creationId xmlns:a16="http://schemas.microsoft.com/office/drawing/2014/main" id="{521E0365-D5B0-054D-B14C-4A040223F7BE}"/>
              </a:ext>
            </a:extLst>
          </p:cNvPr>
          <p:cNvSpPr/>
          <p:nvPr/>
        </p:nvSpPr>
        <p:spPr>
          <a:xfrm rot="16200000" flipH="1">
            <a:off x="-7207599" y="7865068"/>
            <a:ext cx="2900918" cy="668480"/>
          </a:xfrm>
          <a:prstGeom prst="bentArrow">
            <a:avLst>
              <a:gd name="adj1" fmla="val 7202"/>
              <a:gd name="adj2" fmla="val 10853"/>
              <a:gd name="adj3" fmla="val 12679"/>
              <a:gd name="adj4" fmla="val 556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368526" y="548817"/>
            <a:ext cx="5420132" cy="2026411"/>
            <a:chOff x="-5714374" y="-3196122"/>
            <a:chExt cx="9215268" cy="3445287"/>
          </a:xfrm>
        </p:grpSpPr>
        <p:pic>
          <p:nvPicPr>
            <p:cNvPr id="2050" name="Picture 2" descr="Tomcat Hom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169" y="-1969462"/>
              <a:ext cx="12287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WEBLOGIC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714374" y="-3196122"/>
              <a:ext cx="3445287" cy="344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Image result for websphere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343736" y="-2106384"/>
              <a:ext cx="2473992" cy="1384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Image result for jboss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216" y="-2012092"/>
              <a:ext cx="1570802" cy="918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Server Credential Provider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20422" y="5756429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CyberArk Vault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0"/>
          <a:srcRect l="4104" t="5534" r="5450"/>
          <a:stretch/>
        </p:blipFill>
        <p:spPr>
          <a:xfrm>
            <a:off x="8752162" y="4694575"/>
            <a:ext cx="976537" cy="99090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043985" y="2987997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Application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91781" y="5762151"/>
            <a:ext cx="1503935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8658" y="2057484"/>
            <a:ext cx="1022287" cy="10346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992" y="2032214"/>
            <a:ext cx="583573" cy="35102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70" y="4694576"/>
            <a:ext cx="1044557" cy="990528"/>
          </a:xfrm>
          <a:prstGeom prst="rect">
            <a:avLst/>
          </a:prstGeom>
        </p:spPr>
      </p:pic>
      <p:sp>
        <p:nvSpPr>
          <p:cNvPr id="38" name="code without password"/>
          <p:cNvSpPr>
            <a:spLocks noChangeArrowheads="1"/>
          </p:cNvSpPr>
          <p:nvPr/>
        </p:nvSpPr>
        <p:spPr bwMode="auto">
          <a:xfrm>
            <a:off x="4380009" y="4789570"/>
            <a:ext cx="3736564" cy="603697"/>
          </a:xfrm>
          <a:prstGeom prst="rect">
            <a:avLst/>
          </a:prstGeom>
          <a:solidFill>
            <a:schemeClr val="bg1"/>
          </a:solidFill>
          <a:ln w="28575">
            <a:solidFill>
              <a:srgbClr val="52B72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GetUserName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</a:t>
            </a:r>
            <a:r>
              <a:rPr lang="en-US" sz="1200" b="1" dirty="0" err="1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GetPassword</a:t>
            </a:r>
            <a:r>
              <a:rPr lang="en-US" sz="1200" b="1" dirty="0">
                <a:solidFill>
                  <a:srgbClr val="52B7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079892" y="3315359"/>
            <a:ext cx="0" cy="1227392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93371" y="2424125"/>
            <a:ext cx="1757963" cy="5809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463529" y="2035057"/>
            <a:ext cx="401251" cy="496329"/>
          </a:xfrm>
          <a:prstGeom prst="rect">
            <a:avLst/>
          </a:prstGeom>
          <a:noFill/>
        </p:spPr>
        <p:txBody>
          <a:bodyPr wrap="none" rtlCol="0">
            <a:normAutofit/>
          </a:bodyPr>
          <a:lstStyle/>
          <a:p>
            <a:pPr algn="ctr"/>
            <a:r>
              <a:rPr lang="en-US" b="1" dirty="0"/>
              <a:t>API CALL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9392925" y="3315359"/>
            <a:ext cx="0" cy="1223024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6753981" y="2681699"/>
            <a:ext cx="1760051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>
            <p:custDataLst>
              <p:tags r:id="rId2"/>
            </p:custDataLst>
          </p:nvPr>
        </p:nvSpPr>
        <p:spPr>
          <a:xfrm>
            <a:off x="2104745" y="1073105"/>
            <a:ext cx="7947691" cy="2468880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" name="Picture 25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78933" y="2139778"/>
            <a:ext cx="975665" cy="814277"/>
          </a:xfrm>
          <a:prstGeom prst="rect">
            <a:avLst/>
          </a:prstGeom>
          <a:noFill/>
        </p:spPr>
      </p:pic>
      <p:sp>
        <p:nvSpPr>
          <p:cNvPr id="33" name="Right Arrow 32"/>
          <p:cNvSpPr/>
          <p:nvPr/>
        </p:nvSpPr>
        <p:spPr>
          <a:xfrm rot="5400000">
            <a:off x="2450781" y="3755963"/>
            <a:ext cx="1229313" cy="348107"/>
          </a:xfrm>
          <a:prstGeom prst="rightArrow">
            <a:avLst/>
          </a:prstGeom>
          <a:solidFill>
            <a:srgbClr val="52B7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8823825" y="3007589"/>
            <a:ext cx="82426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ASCP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92" y="2186960"/>
            <a:ext cx="1096323" cy="815347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3710849" y="2415365"/>
            <a:ext cx="1757963" cy="5809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671460" y="2672939"/>
            <a:ext cx="1760051" cy="0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80008" y="1991702"/>
            <a:ext cx="401251" cy="496329"/>
          </a:xfrm>
          <a:prstGeom prst="rect">
            <a:avLst/>
          </a:prstGeom>
          <a:noFill/>
        </p:spPr>
        <p:txBody>
          <a:bodyPr wrap="none" rtlCol="0">
            <a:normAutofit fontScale="85000" lnSpcReduction="20000"/>
          </a:bodyPr>
          <a:lstStyle/>
          <a:p>
            <a:pPr algn="ctr"/>
            <a:r>
              <a:rPr lang="en-US" b="1" dirty="0"/>
              <a:t>DATA SOURCE </a:t>
            </a:r>
          </a:p>
          <a:p>
            <a:pPr algn="ctr"/>
            <a:r>
              <a:rPr lang="en-US" b="1" dirty="0"/>
              <a:t>REFERENCE</a:t>
            </a:r>
          </a:p>
        </p:txBody>
      </p:sp>
      <p:sp>
        <p:nvSpPr>
          <p:cNvPr id="37" name="code without password"/>
          <p:cNvSpPr>
            <a:spLocks noChangeArrowheads="1"/>
          </p:cNvSpPr>
          <p:nvPr/>
        </p:nvSpPr>
        <p:spPr bwMode="auto">
          <a:xfrm>
            <a:off x="4380009" y="3896382"/>
            <a:ext cx="3736564" cy="675215"/>
          </a:xfrm>
          <a:prstGeom prst="rect">
            <a:avLst/>
          </a:prstGeom>
          <a:solidFill>
            <a:schemeClr val="bg1"/>
          </a:solidFill>
          <a:ln w="28575">
            <a:solidFill>
              <a:srgbClr val="52B722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customerDataSource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(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DataSource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context.lookup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java:comp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jdbc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1067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customer_db</a:t>
            </a:r>
            <a:r>
              <a:rPr lang="en-US" sz="1067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83982" y="3014131"/>
            <a:ext cx="2040017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solidFill>
                  <a:srgbClr val="56575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  <a:endParaRPr lang="he-IL" sz="1400" b="1" dirty="0">
              <a:solidFill>
                <a:srgbClr val="56575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111347" y="4694575"/>
            <a:ext cx="4284939" cy="1644924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FFFFFF">
                <a:lumMod val="85000"/>
              </a:srgb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rIns="182880" rtlCol="0" anchor="ctr"/>
          <a:lstStyle/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Local secure caching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High-availability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Enhanced auth &amp; anti-tampering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J2EE App Sever</a:t>
            </a:r>
          </a:p>
          <a:p>
            <a:pPr marL="233357" indent="-233357" defTabSz="457189">
              <a:spcAft>
                <a:spcPts val="1200"/>
              </a:spcAft>
              <a:buClr>
                <a:srgbClr val="224982"/>
              </a:buClr>
              <a:buFont typeface="Wingdings" panose="05000000000000000000" pitchFamily="2" charset="2"/>
              <a:buChar char="§"/>
              <a:tabLst>
                <a:tab pos="228594" algn="l"/>
              </a:tabLst>
              <a:defRPr/>
            </a:pPr>
            <a:r>
              <a:rPr lang="en-US" sz="1200" kern="0" dirty="0">
                <a:solidFill>
                  <a:srgbClr val="000000"/>
                </a:solidFill>
                <a:ea typeface=""/>
                <a:cs typeface="Arial" panose="020B0604020202020204" pitchFamily="34" charset="0"/>
              </a:rPr>
              <a:t>Minimal code changes</a:t>
            </a:r>
          </a:p>
        </p:txBody>
      </p:sp>
    </p:spTree>
    <p:extLst>
      <p:ext uri="{BB962C8B-B14F-4D97-AF65-F5344CB8AC3E}">
        <p14:creationId xmlns:p14="http://schemas.microsoft.com/office/powerpoint/2010/main" val="1232702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3" grpId="0" animBg="1"/>
      <p:bldP spid="37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entagon 83"/>
          <p:cNvSpPr/>
          <p:nvPr/>
        </p:nvSpPr>
        <p:spPr>
          <a:xfrm rot="10800000">
            <a:off x="5613567" y="1583977"/>
            <a:ext cx="2098583" cy="1850453"/>
          </a:xfrm>
          <a:prstGeom prst="homePlate">
            <a:avLst>
              <a:gd name="adj" fmla="val 3474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75000">
                <a:srgbClr val="F2F2F2"/>
              </a:gs>
              <a:gs pos="27000">
                <a:schemeClr val="bg1">
                  <a:lumMod val="95000"/>
                </a:schemeClr>
              </a:gs>
              <a:gs pos="93000">
                <a:schemeClr val="bg1"/>
              </a:gs>
            </a:gsLst>
            <a:lin ang="10800000" scaled="0"/>
          </a:gradFill>
          <a:ln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22000">
                  <a:schemeClr val="bg1">
                    <a:lumMod val="75000"/>
                  </a:schemeClr>
                </a:gs>
                <a:gs pos="49000">
                  <a:schemeClr val="bg1">
                    <a:lumMod val="85000"/>
                  </a:schemeClr>
                </a:gs>
                <a:gs pos="80000">
                  <a:schemeClr val="bg2"/>
                </a:gs>
              </a:gsLst>
              <a:lin ang="10800000" scaled="0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5" name="Picture 8" descr="1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763574" y="1947832"/>
            <a:ext cx="1578086" cy="1123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" name="Group 85"/>
          <p:cNvGrpSpPr/>
          <p:nvPr/>
        </p:nvGrpSpPr>
        <p:grpSpPr>
          <a:xfrm>
            <a:off x="6109057" y="1678815"/>
            <a:ext cx="1549930" cy="1817062"/>
            <a:chOff x="4822116" y="1664197"/>
            <a:chExt cx="1782232" cy="1972267"/>
          </a:xfrm>
        </p:grpSpPr>
        <p:pic>
          <p:nvPicPr>
            <p:cNvPr id="87" name="Picture 86" descr="icon5_withoutplate.pn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30821" y="1664197"/>
              <a:ext cx="671625" cy="656833"/>
            </a:xfrm>
            <a:prstGeom prst="rect">
              <a:avLst/>
            </a:prstGeom>
          </p:spPr>
        </p:pic>
        <p:sp>
          <p:nvSpPr>
            <p:cNvPr id="88" name="TextBox 87"/>
            <p:cNvSpPr txBox="1"/>
            <p:nvPr/>
          </p:nvSpPr>
          <p:spPr>
            <a:xfrm>
              <a:off x="4961227" y="2246599"/>
              <a:ext cx="1410812" cy="2839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100" dirty="0">
                  <a:solidFill>
                    <a:srgbClr val="000000"/>
                  </a:solidFill>
                  <a:latin typeface="Calibri"/>
                  <a:cs typeface="Arial" pitchFamily="34" charset="0"/>
                </a:rPr>
                <a:t>Secure Storage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822116" y="3168773"/>
              <a:ext cx="1782232" cy="467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US" sz="1100" dirty="0">
                  <a:solidFill>
                    <a:srgbClr val="000000"/>
                  </a:solidFill>
                  <a:latin typeface="Calibri"/>
                  <a:cs typeface="Arial" pitchFamily="34" charset="0"/>
                </a:rPr>
                <a:t>Password and SSH Key Rotation</a:t>
              </a: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5309071" y="2508209"/>
              <a:ext cx="715124" cy="713264"/>
              <a:chOff x="5309071" y="2401879"/>
              <a:chExt cx="715124" cy="713264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5309071" y="2401879"/>
                <a:ext cx="715124" cy="713264"/>
                <a:chOff x="4778767" y="2194826"/>
                <a:chExt cx="715124" cy="713264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4865703" y="2283166"/>
                  <a:ext cx="541251" cy="536584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200"/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pic>
              <p:nvPicPr>
                <p:cNvPr id="94" name="Picture 2" descr="http://timandshanna.com/wp-content/uploads/2014/02/circle-arrow.png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duotone>
                    <a:prstClr val="black"/>
                    <a:schemeClr val="accent2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78767" y="2194826"/>
                  <a:ext cx="715124" cy="7132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2" name="TextBox 91"/>
              <p:cNvSpPr txBox="1"/>
              <p:nvPr/>
            </p:nvSpPr>
            <p:spPr>
              <a:xfrm>
                <a:off x="5350034" y="2611664"/>
                <a:ext cx="637527" cy="33406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 defTabSz="457200"/>
                <a:r>
                  <a:rPr lang="en-US" sz="1400" dirty="0">
                    <a:solidFill>
                      <a:srgbClr val="224982"/>
                    </a:solidFill>
                    <a:latin typeface="Arial" pitchFamily="34" charset="0"/>
                    <a:cs typeface="Arial" pitchFamily="34" charset="0"/>
                  </a:rPr>
                  <a:t>*****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498598"/>
          </a:xfrm>
        </p:spPr>
        <p:txBody>
          <a:bodyPr/>
          <a:lstStyle/>
          <a:p>
            <a:r>
              <a:rPr lang="en-US" dirty="0"/>
              <a:t>Traditional Application Access: High level perspective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464121" y="1166426"/>
            <a:ext cx="3070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600" b="1" u="sng" dirty="0">
                <a:solidFill>
                  <a:srgbClr val="000000"/>
                </a:solidFill>
                <a:latin typeface="Calibri"/>
                <a:cs typeface="Arial" pitchFamily="34" charset="0"/>
              </a:rPr>
              <a:t>Application Identity Management</a:t>
            </a:r>
          </a:p>
        </p:txBody>
      </p:sp>
      <p:cxnSp>
        <p:nvCxnSpPr>
          <p:cNvPr id="130" name="Straight Connector 129"/>
          <p:cNvCxnSpPr/>
          <p:nvPr/>
        </p:nvCxnSpPr>
        <p:spPr>
          <a:xfrm>
            <a:off x="4245533" y="1244843"/>
            <a:ext cx="0" cy="55746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7921972" y="1255024"/>
            <a:ext cx="0" cy="55746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838323" y="1298612"/>
            <a:ext cx="2085745" cy="997334"/>
            <a:chOff x="304797" y="1517687"/>
            <a:chExt cx="2085745" cy="997334"/>
          </a:xfrm>
        </p:grpSpPr>
        <p:pic>
          <p:nvPicPr>
            <p:cNvPr id="54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55883" y="1517687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67" name="TextBox 66"/>
            <p:cNvSpPr txBox="1"/>
            <p:nvPr/>
          </p:nvSpPr>
          <p:spPr>
            <a:xfrm>
              <a:off x="304797" y="2109638"/>
              <a:ext cx="2085745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Application Servers (WebSphere, Weblogic, etc.)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96019" y="2355306"/>
            <a:ext cx="1097280" cy="998946"/>
            <a:chOff x="762494" y="2626225"/>
            <a:chExt cx="1097280" cy="998946"/>
          </a:xfrm>
        </p:grpSpPr>
        <p:pic>
          <p:nvPicPr>
            <p:cNvPr id="61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62494" y="2626225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69" name="TextBox 68"/>
            <p:cNvSpPr txBox="1"/>
            <p:nvPr/>
          </p:nvSpPr>
          <p:spPr>
            <a:xfrm>
              <a:off x="887039" y="3219788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Unix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96019" y="3413613"/>
            <a:ext cx="1097280" cy="1014973"/>
            <a:chOff x="762494" y="3727857"/>
            <a:chExt cx="1097280" cy="1014973"/>
          </a:xfrm>
        </p:grpSpPr>
        <p:pic>
          <p:nvPicPr>
            <p:cNvPr id="64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62494" y="3727857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70" name="TextBox 69"/>
            <p:cNvSpPr txBox="1"/>
            <p:nvPr/>
          </p:nvSpPr>
          <p:spPr>
            <a:xfrm>
              <a:off x="887039" y="4337447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Windows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061708" y="5562277"/>
            <a:ext cx="1550486" cy="738352"/>
            <a:chOff x="528183" y="5781352"/>
            <a:chExt cx="1550486" cy="738352"/>
          </a:xfrm>
        </p:grpSpPr>
        <p:pic>
          <p:nvPicPr>
            <p:cNvPr id="52" name="Picture 25" descr="EITE_2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815834" y="5781352"/>
              <a:ext cx="914400" cy="553702"/>
            </a:xfrm>
            <a:prstGeom prst="rect">
              <a:avLst/>
            </a:prstGeom>
            <a:noFill/>
          </p:spPr>
        </p:pic>
        <p:sp>
          <p:nvSpPr>
            <p:cNvPr id="71" name="TextBox 70"/>
            <p:cNvSpPr txBox="1"/>
            <p:nvPr/>
          </p:nvSpPr>
          <p:spPr>
            <a:xfrm>
              <a:off x="528183" y="6268210"/>
              <a:ext cx="1550486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Desktops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89408" y="4487946"/>
            <a:ext cx="1097280" cy="1014973"/>
            <a:chOff x="755883" y="4730421"/>
            <a:chExt cx="1097280" cy="1014973"/>
          </a:xfrm>
        </p:grpSpPr>
        <p:pic>
          <p:nvPicPr>
            <p:cNvPr id="107" name="Picture 26" descr="EITE_3"/>
            <p:cNvPicPr>
              <a:picLocks noChangeAspect="1" noChangeArrowheads="1"/>
            </p:cNvPicPr>
            <p:nvPr/>
          </p:nvPicPr>
          <p:blipFill>
            <a:blip r:embed="rId6"/>
            <a:stretch>
              <a:fillRect/>
            </a:stretch>
          </p:blipFill>
          <p:spPr bwMode="auto">
            <a:xfrm>
              <a:off x="755883" y="4730421"/>
              <a:ext cx="1097280" cy="655320"/>
            </a:xfrm>
            <a:prstGeom prst="rect">
              <a:avLst/>
            </a:prstGeom>
            <a:noFill/>
          </p:spPr>
        </p:pic>
        <p:sp>
          <p:nvSpPr>
            <p:cNvPr id="108" name="TextBox 107"/>
            <p:cNvSpPr txBox="1"/>
            <p:nvPr/>
          </p:nvSpPr>
          <p:spPr>
            <a:xfrm>
              <a:off x="880428" y="5340011"/>
              <a:ext cx="90897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Mainframe 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3" name="Rectangle 132"/>
          <p:cNvSpPr/>
          <p:nvPr/>
        </p:nvSpPr>
        <p:spPr>
          <a:xfrm>
            <a:off x="1943499" y="1105148"/>
            <a:ext cx="2013806" cy="5409953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8326512" y="1686173"/>
            <a:ext cx="2013806" cy="3710458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268857" y="1977384"/>
            <a:ext cx="1061881" cy="877870"/>
            <a:chOff x="7790103" y="3732819"/>
            <a:chExt cx="1061881" cy="877870"/>
          </a:xfrm>
        </p:grpSpPr>
        <p:sp>
          <p:nvSpPr>
            <p:cNvPr id="142" name="TextBox 141"/>
            <p:cNvSpPr txBox="1"/>
            <p:nvPr/>
          </p:nvSpPr>
          <p:spPr>
            <a:xfrm>
              <a:off x="7790103" y="4205306"/>
              <a:ext cx="1061881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Security Appliances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5" name="Group 118"/>
            <p:cNvGrpSpPr/>
            <p:nvPr/>
          </p:nvGrpSpPr>
          <p:grpSpPr>
            <a:xfrm>
              <a:off x="8162368" y="3732819"/>
              <a:ext cx="420866" cy="500697"/>
              <a:chOff x="7143586" y="4346725"/>
              <a:chExt cx="903134" cy="848488"/>
            </a:xfrm>
          </p:grpSpPr>
          <p:pic>
            <p:nvPicPr>
              <p:cNvPr id="146" name="Picture 34" descr="5"/>
              <p:cNvPicPr>
                <a:picLocks noChangeAspect="1" noChangeArrowheads="1"/>
              </p:cNvPicPr>
              <p:nvPr/>
            </p:nvPicPr>
            <p:blipFill>
              <a:blip r:embed="rId8" cstate="email"/>
              <a:srcRect/>
              <a:stretch>
                <a:fillRect/>
              </a:stretch>
            </p:blipFill>
            <p:spPr bwMode="auto">
              <a:xfrm>
                <a:off x="7143586" y="4346725"/>
                <a:ext cx="486813" cy="836614"/>
              </a:xfrm>
              <a:prstGeom prst="rect">
                <a:avLst/>
              </a:prstGeom>
              <a:noFill/>
            </p:spPr>
          </p:pic>
          <p:pic>
            <p:nvPicPr>
              <p:cNvPr id="147" name="Picture 27" descr="EITE_4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7154227" y="4757116"/>
                <a:ext cx="815974" cy="263524"/>
              </a:xfrm>
              <a:prstGeom prst="rect">
                <a:avLst/>
              </a:prstGeom>
              <a:noFill/>
            </p:spPr>
          </p:pic>
          <p:pic>
            <p:nvPicPr>
              <p:cNvPr id="148" name="Picture 27" descr="EITE_4"/>
              <p:cNvPicPr>
                <a:picLocks noChangeAspect="1" noChangeArrowheads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 bwMode="auto">
              <a:xfrm>
                <a:off x="7230746" y="4931687"/>
                <a:ext cx="815974" cy="263526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6" name="Group 15"/>
          <p:cNvGrpSpPr/>
          <p:nvPr/>
        </p:nvGrpSpPr>
        <p:grpSpPr>
          <a:xfrm>
            <a:off x="8467672" y="4179696"/>
            <a:ext cx="835424" cy="908987"/>
            <a:chOff x="7038922" y="4264279"/>
            <a:chExt cx="835424" cy="908987"/>
          </a:xfrm>
        </p:grpSpPr>
        <p:sp>
          <p:nvSpPr>
            <p:cNvPr id="143" name="TextBox 142"/>
            <p:cNvSpPr txBox="1"/>
            <p:nvPr/>
          </p:nvSpPr>
          <p:spPr>
            <a:xfrm>
              <a:off x="7038922" y="4767883"/>
              <a:ext cx="835424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Websites/ Web Apps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9" name="Picture 2" descr="http://www.mobiliodevelopment.com/wp-content/uploads/2012/05/web-apps.jp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110432" y="4264279"/>
              <a:ext cx="711066" cy="522266"/>
            </a:xfrm>
            <a:prstGeom prst="rect">
              <a:avLst/>
            </a:prstGeom>
            <a:noFill/>
          </p:spPr>
        </p:pic>
      </p:grpSp>
      <p:grpSp>
        <p:nvGrpSpPr>
          <p:cNvPr id="14" name="Group 13"/>
          <p:cNvGrpSpPr/>
          <p:nvPr/>
        </p:nvGrpSpPr>
        <p:grpSpPr>
          <a:xfrm>
            <a:off x="8390702" y="2016385"/>
            <a:ext cx="960120" cy="693718"/>
            <a:chOff x="6961952" y="2253369"/>
            <a:chExt cx="960120" cy="693718"/>
          </a:xfrm>
        </p:grpSpPr>
        <p:sp>
          <p:nvSpPr>
            <p:cNvPr id="141" name="TextBox 140"/>
            <p:cNvSpPr txBox="1"/>
            <p:nvPr/>
          </p:nvSpPr>
          <p:spPr>
            <a:xfrm>
              <a:off x="6961952" y="2695593"/>
              <a:ext cx="960120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Databases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0" name="Picture 149" descr="icon5_withoutplate.png"/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9455374" y="3079044"/>
            <a:ext cx="768096" cy="768820"/>
            <a:chOff x="7062596" y="1129766"/>
            <a:chExt cx="768096" cy="768820"/>
          </a:xfrm>
        </p:grpSpPr>
        <p:sp>
          <p:nvSpPr>
            <p:cNvPr id="140" name="TextBox 139"/>
            <p:cNvSpPr txBox="1"/>
            <p:nvPr/>
          </p:nvSpPr>
          <p:spPr>
            <a:xfrm>
              <a:off x="7062596" y="1647092"/>
              <a:ext cx="768096" cy="251494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Servers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51" name="Picture 150" descr="icon5_withoutplate.png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08513" y="1129766"/>
              <a:ext cx="476379" cy="549049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8405424" y="3124410"/>
            <a:ext cx="940061" cy="793378"/>
            <a:chOff x="6976673" y="3256074"/>
            <a:chExt cx="940061" cy="793378"/>
          </a:xfrm>
        </p:grpSpPr>
        <p:sp>
          <p:nvSpPr>
            <p:cNvPr id="139" name="TextBox 138"/>
            <p:cNvSpPr txBox="1"/>
            <p:nvPr/>
          </p:nvSpPr>
          <p:spPr>
            <a:xfrm>
              <a:off x="6976673" y="3644069"/>
              <a:ext cx="940061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Network Devices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4" name="Picture 143" descr="network switch.jpg"/>
            <p:cNvPicPr>
              <a:picLocks noChangeAspect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086648" y="3256074"/>
              <a:ext cx="578644" cy="271463"/>
            </a:xfrm>
            <a:prstGeom prst="rect">
              <a:avLst/>
            </a:prstGeom>
          </p:spPr>
        </p:pic>
        <p:pic>
          <p:nvPicPr>
            <p:cNvPr id="152" name="Picture 151" descr="network switch.jpg"/>
            <p:cNvPicPr>
              <a:picLocks noChangeAspect="1"/>
            </p:cNvPicPr>
            <p:nvPr/>
          </p:nvPicPr>
          <p:blipFill>
            <a:blip r:embed="rId1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39048" y="3355457"/>
              <a:ext cx="578644" cy="27146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9355435" y="4119278"/>
            <a:ext cx="1022069" cy="951048"/>
            <a:chOff x="7831434" y="4803049"/>
            <a:chExt cx="1022069" cy="951048"/>
          </a:xfrm>
        </p:grpSpPr>
        <p:pic>
          <p:nvPicPr>
            <p:cNvPr id="153" name="Picture 152" descr="icon5_withoutplate.png"/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077233" y="4803049"/>
              <a:ext cx="476379" cy="549049"/>
            </a:xfrm>
            <a:prstGeom prst="rect">
              <a:avLst/>
            </a:prstGeom>
          </p:spPr>
        </p:pic>
        <p:pic>
          <p:nvPicPr>
            <p:cNvPr id="154" name="Picture 2" descr="https://lh3.googleusercontent.com/-Yba5lKqdhFM/U-5kCY6T0PI/AAAAAAAAA9Y/arntrXwSv24/w1024-h1024/New_icon.png"/>
            <p:cNvPicPr>
              <a:picLocks noChangeAspect="1" noChangeArrowheads="1"/>
            </p:cNvPicPr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97558" y="5013677"/>
              <a:ext cx="401176" cy="31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TextBox 154"/>
            <p:cNvSpPr txBox="1"/>
            <p:nvPr/>
          </p:nvSpPr>
          <p:spPr>
            <a:xfrm>
              <a:off x="7831434" y="5348714"/>
              <a:ext cx="1022069" cy="405383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 defTabSz="457200"/>
              <a:r>
                <a:rPr lang="en-US" sz="10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Cloud Infrastructure</a:t>
              </a:r>
              <a:endParaRPr lang="he-IL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7" name="Right Arrow 156"/>
          <p:cNvSpPr/>
          <p:nvPr/>
        </p:nvSpPr>
        <p:spPr>
          <a:xfrm>
            <a:off x="3971692" y="4368028"/>
            <a:ext cx="4354820" cy="239922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8" name="code with pass"/>
          <p:cNvSpPr>
            <a:spLocks noChangeArrowheads="1"/>
          </p:cNvSpPr>
          <p:nvPr/>
        </p:nvSpPr>
        <p:spPr bwMode="auto">
          <a:xfrm>
            <a:off x="4818619" y="4045593"/>
            <a:ext cx="2828109" cy="880490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950402" y="1392371"/>
            <a:ext cx="1106848" cy="4862355"/>
            <a:chOff x="1426402" y="1392370"/>
            <a:chExt cx="1106848" cy="4862355"/>
          </a:xfrm>
        </p:grpSpPr>
        <p:grpSp>
          <p:nvGrpSpPr>
            <p:cNvPr id="134" name="Group 133"/>
            <p:cNvGrpSpPr/>
            <p:nvPr/>
          </p:nvGrpSpPr>
          <p:grpSpPr>
            <a:xfrm>
              <a:off x="1440203" y="2464025"/>
              <a:ext cx="1051645" cy="575737"/>
              <a:chOff x="2392839" y="3348881"/>
              <a:chExt cx="1406308" cy="771563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36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59" name="Group 158"/>
            <p:cNvGrpSpPr/>
            <p:nvPr/>
          </p:nvGrpSpPr>
          <p:grpSpPr>
            <a:xfrm>
              <a:off x="1467805" y="1392370"/>
              <a:ext cx="1051645" cy="575737"/>
              <a:chOff x="2392839" y="3348881"/>
              <a:chExt cx="1406308" cy="771563"/>
            </a:xfrm>
          </p:grpSpPr>
          <p:sp>
            <p:nvSpPr>
              <p:cNvPr id="160" name="TextBox 159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1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2" name="Group 161"/>
            <p:cNvGrpSpPr/>
            <p:nvPr/>
          </p:nvGrpSpPr>
          <p:grpSpPr>
            <a:xfrm>
              <a:off x="1454004" y="4607335"/>
              <a:ext cx="1051645" cy="575737"/>
              <a:chOff x="2392839" y="3348881"/>
              <a:chExt cx="1406308" cy="771563"/>
            </a:xfrm>
          </p:grpSpPr>
          <p:sp>
            <p:nvSpPr>
              <p:cNvPr id="163" name="TextBox 162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4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5" name="Group 164"/>
            <p:cNvGrpSpPr/>
            <p:nvPr/>
          </p:nvGrpSpPr>
          <p:grpSpPr>
            <a:xfrm>
              <a:off x="1481605" y="3535680"/>
              <a:ext cx="1051645" cy="575737"/>
              <a:chOff x="2392839" y="3348881"/>
              <a:chExt cx="1406308" cy="771563"/>
            </a:xfrm>
          </p:grpSpPr>
          <p:sp>
            <p:nvSpPr>
              <p:cNvPr id="166" name="TextBox 165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67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  <p:grpSp>
          <p:nvGrpSpPr>
            <p:cNvPr id="168" name="Group 167"/>
            <p:cNvGrpSpPr/>
            <p:nvPr/>
          </p:nvGrpSpPr>
          <p:grpSpPr>
            <a:xfrm>
              <a:off x="1426402" y="5678988"/>
              <a:ext cx="1051645" cy="575737"/>
              <a:chOff x="2392839" y="3348881"/>
              <a:chExt cx="1406308" cy="771563"/>
            </a:xfrm>
          </p:grpSpPr>
          <p:sp>
            <p:nvSpPr>
              <p:cNvPr id="169" name="TextBox 168"/>
              <p:cNvSpPr txBox="1"/>
              <p:nvPr/>
            </p:nvSpPr>
            <p:spPr>
              <a:xfrm>
                <a:off x="2392839" y="3783409"/>
                <a:ext cx="1406308" cy="337035"/>
              </a:xfrm>
              <a:prstGeom prst="rect">
                <a:avLst/>
              </a:prstGeom>
              <a:noFill/>
            </p:spPr>
            <p:txBody>
              <a:bodyPr wrap="square" lIns="96661" tIns="48331" rIns="96661" bIns="48331" rtlCol="1">
                <a:spAutoFit/>
              </a:bodyPr>
              <a:lstStyle/>
              <a:p>
                <a:pPr algn="ctr" defTabSz="457200"/>
                <a:r>
                  <a:rPr lang="en-US" sz="1000" dirty="0">
                    <a:solidFill>
                      <a:srgbClr val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Applications</a:t>
                </a:r>
                <a:endParaRPr lang="he-IL" sz="1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70" name="Picture 25" descr="EITE_2"/>
              <p:cNvPicPr>
                <a:picLocks noChangeAspect="1" noChangeArrowheads="1"/>
              </p:cNvPicPr>
              <p:nvPr/>
            </p:nvPicPr>
            <p:blipFill>
              <a:blip r:embed="rId15" cstate="email"/>
              <a:srcRect/>
              <a:stretch>
                <a:fillRect/>
              </a:stretch>
            </p:blipFill>
            <p:spPr bwMode="auto">
              <a:xfrm>
                <a:off x="2849725" y="3348881"/>
                <a:ext cx="469102" cy="443326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5" name="username"/>
          <p:cNvSpPr/>
          <p:nvPr/>
        </p:nvSpPr>
        <p:spPr>
          <a:xfrm>
            <a:off x="5574797" y="4114478"/>
            <a:ext cx="5405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“app”</a:t>
            </a:r>
          </a:p>
        </p:txBody>
      </p:sp>
      <p:sp>
        <p:nvSpPr>
          <p:cNvPr id="204" name="password"/>
          <p:cNvSpPr/>
          <p:nvPr/>
        </p:nvSpPr>
        <p:spPr>
          <a:xfrm>
            <a:off x="5559082" y="4275405"/>
            <a:ext cx="8226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“y7qeF$1”</a:t>
            </a:r>
          </a:p>
        </p:txBody>
      </p:sp>
      <p:sp>
        <p:nvSpPr>
          <p:cNvPr id="205" name="hostname"/>
          <p:cNvSpPr/>
          <p:nvPr/>
        </p:nvSpPr>
        <p:spPr>
          <a:xfrm>
            <a:off x="5253569" y="4439836"/>
            <a:ext cx="9124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sz="1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“10.10.3.56”</a:t>
            </a:r>
            <a:endParaRPr lang="en-US" sz="10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Right Arrow 82"/>
          <p:cNvSpPr/>
          <p:nvPr/>
        </p:nvSpPr>
        <p:spPr>
          <a:xfrm>
            <a:off x="3962014" y="4940710"/>
            <a:ext cx="4364499" cy="239922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code without password"/>
          <p:cNvSpPr>
            <a:spLocks noChangeArrowheads="1"/>
          </p:cNvSpPr>
          <p:nvPr/>
        </p:nvSpPr>
        <p:spPr bwMode="auto">
          <a:xfrm>
            <a:off x="4817097" y="4028839"/>
            <a:ext cx="2844928" cy="8992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4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Username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GetUserName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Password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GetPassword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 = </a:t>
            </a:r>
            <a:r>
              <a:rPr lang="en-US" sz="1000" b="1" dirty="0" err="1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GetHost</a:t>
            </a:r>
            <a:r>
              <a:rPr lang="en-US" sz="1000" b="1" dirty="0">
                <a:solidFill>
                  <a:srgbClr val="54B84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 defTabSz="4572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ConnectDatabase</a:t>
            </a:r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(Host, Username, Password)</a:t>
            </a:r>
            <a:endParaRPr lang="en-US" sz="10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2" name="Straight Arrow Connector 201"/>
          <p:cNvCxnSpPr/>
          <p:nvPr/>
        </p:nvCxnSpPr>
        <p:spPr>
          <a:xfrm>
            <a:off x="3978654" y="4559268"/>
            <a:ext cx="8289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/>
          <p:nvPr/>
        </p:nvCxnSpPr>
        <p:spPr>
          <a:xfrm flipV="1">
            <a:off x="5529669" y="3223793"/>
            <a:ext cx="0" cy="8161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7" name="Picture 38" descr="7"/>
          <p:cNvPicPr>
            <a:picLocks noChangeAspect="1" noChangeArrowheads="1"/>
          </p:cNvPicPr>
          <p:nvPr/>
        </p:nvPicPr>
        <p:blipFill>
          <a:blip r:embed="rId16"/>
          <a:stretch>
            <a:fillRect/>
          </a:stretch>
        </p:blipFill>
        <p:spPr bwMode="auto">
          <a:xfrm>
            <a:off x="5639810" y="2349712"/>
            <a:ext cx="454417" cy="5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" name="TextBox 94"/>
          <p:cNvSpPr txBox="1"/>
          <p:nvPr/>
        </p:nvSpPr>
        <p:spPr>
          <a:xfrm>
            <a:off x="4648201" y="2985852"/>
            <a:ext cx="1467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1400" b="1" dirty="0">
                <a:solidFill>
                  <a:srgbClr val="000000"/>
                </a:solidFill>
                <a:latin typeface="Calibri"/>
                <a:cs typeface="Arial" pitchFamily="34" charset="0"/>
              </a:rPr>
              <a:t>CyberArk Vault</a:t>
            </a:r>
          </a:p>
        </p:txBody>
      </p:sp>
    </p:spTree>
    <p:extLst>
      <p:ext uri="{BB962C8B-B14F-4D97-AF65-F5344CB8AC3E}">
        <p14:creationId xmlns:p14="http://schemas.microsoft.com/office/powerpoint/2010/main" val="170344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27384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7384 L -0.20833 0.275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1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833 0.275 L -0.20833 0.31459 C -0.20833 0.33241 -0.07517 0.3544 0.03333 0.3544 L 0.275 0.3544 " pathEditMode="relative" rAng="0" ptsTypes="FfFF">
                                      <p:cBhvr>
                                        <p:cTn id="84" dur="2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3958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68" grpId="0"/>
      <p:bldP spid="157" grpId="0" animBg="1"/>
      <p:bldP spid="157" grpId="1" animBg="1"/>
      <p:bldP spid="158" grpId="0" animBg="1"/>
      <p:bldP spid="25" grpId="0"/>
      <p:bldP spid="25" grpId="1"/>
      <p:bldP spid="204" grpId="0"/>
      <p:bldP spid="204" grpId="1"/>
      <p:bldP spid="205" grpId="0"/>
      <p:bldP spid="205" grpId="1"/>
      <p:bldP spid="83" grpId="0" animBg="1"/>
      <p:bldP spid="77" grpId="0" animBg="1"/>
      <p:bldP spid="9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257DAE-5C84-EB42-9C55-A878588AF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498598"/>
          </a:xfrm>
        </p:spPr>
        <p:txBody>
          <a:bodyPr/>
          <a:lstStyle/>
          <a:p>
            <a:r>
              <a:rPr lang="en-US" dirty="0"/>
              <a:t>But why change code? J2EE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580" y="1281755"/>
            <a:ext cx="10987088" cy="2138362"/>
          </a:xfrm>
        </p:spPr>
        <p:txBody>
          <a:bodyPr/>
          <a:lstStyle/>
          <a:p>
            <a:r>
              <a:rPr lang="en-US" dirty="0"/>
              <a:t>Integration with Java Application Servers enables the transparent management of datasource credentials for: WebSphere, WebLogic, </a:t>
            </a:r>
            <a:r>
              <a:rPr lang="en-US" dirty="0" err="1"/>
              <a:t>JBoss</a:t>
            </a:r>
            <a:r>
              <a:rPr lang="en-US" dirty="0"/>
              <a:t>, Tomcat</a:t>
            </a:r>
          </a:p>
          <a:p>
            <a:r>
              <a:rPr lang="en-US" dirty="0"/>
              <a:t>Requires no code changes to the J2EE application. One-time configuration change to the application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erver box"/>
          <p:cNvSpPr>
            <a:spLocks noChangeArrowheads="1"/>
          </p:cNvSpPr>
          <p:nvPr/>
        </p:nvSpPr>
        <p:spPr bwMode="auto">
          <a:xfrm>
            <a:off x="2886076" y="3248025"/>
            <a:ext cx="3886200" cy="2990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J2EE application"/>
          <p:cNvSpPr>
            <a:spLocks noChangeArrowheads="1"/>
          </p:cNvSpPr>
          <p:nvPr/>
        </p:nvSpPr>
        <p:spPr bwMode="auto">
          <a:xfrm>
            <a:off x="3606476" y="3898727"/>
            <a:ext cx="828675" cy="596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grpSp>
        <p:nvGrpSpPr>
          <p:cNvPr id="10" name="ASCP"/>
          <p:cNvGrpSpPr/>
          <p:nvPr/>
        </p:nvGrpSpPr>
        <p:grpSpPr>
          <a:xfrm>
            <a:off x="4417336" y="4666529"/>
            <a:ext cx="1657281" cy="1133753"/>
            <a:chOff x="2066848" y="4015122"/>
            <a:chExt cx="1202253" cy="832051"/>
          </a:xfrm>
        </p:grpSpPr>
        <p:grpSp>
          <p:nvGrpSpPr>
            <p:cNvPr id="11" name="Group 10"/>
            <p:cNvGrpSpPr/>
            <p:nvPr/>
          </p:nvGrpSpPr>
          <p:grpSpPr>
            <a:xfrm>
              <a:off x="2376601" y="4321296"/>
              <a:ext cx="612757" cy="525877"/>
              <a:chOff x="6043059" y="1972411"/>
              <a:chExt cx="1270771" cy="1088458"/>
            </a:xfrm>
          </p:grpSpPr>
          <p:pic>
            <p:nvPicPr>
              <p:cNvPr id="13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647327" y="2334410"/>
                <a:ext cx="666503" cy="4422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4" name="Picture 68" descr="v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043059" y="1972411"/>
                <a:ext cx="819917" cy="896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112108" y="2504247"/>
                <a:ext cx="942106" cy="556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066848" y="4015122"/>
              <a:ext cx="1202253" cy="34268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Server Credential Provider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Vault"/>
          <p:cNvGrpSpPr/>
          <p:nvPr/>
        </p:nvGrpSpPr>
        <p:grpSpPr>
          <a:xfrm>
            <a:off x="8745783" y="4813143"/>
            <a:ext cx="1578086" cy="1308913"/>
            <a:chOff x="3849174" y="5433531"/>
            <a:chExt cx="1578086" cy="1308913"/>
          </a:xfrm>
        </p:grpSpPr>
        <p:pic>
          <p:nvPicPr>
            <p:cNvPr id="17" name="Picture 16" descr="11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3849174" y="5433531"/>
              <a:ext cx="1578086" cy="11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916557" y="6434667"/>
              <a:ext cx="14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cs typeface="Arial" pitchFamily="34" charset="0"/>
                </a:rPr>
                <a:t>CyberArk Vault</a:t>
              </a:r>
            </a:p>
          </p:txBody>
        </p:sp>
      </p:grpSp>
      <p:cxnSp>
        <p:nvCxnSpPr>
          <p:cNvPr id="19" name="Straight Arrow Connector 18"/>
          <p:cNvCxnSpPr/>
          <p:nvPr/>
        </p:nvCxnSpPr>
        <p:spPr>
          <a:xfrm>
            <a:off x="4020813" y="4627026"/>
            <a:ext cx="671537" cy="78025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688996" y="5223341"/>
            <a:ext cx="2350104" cy="109035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WebSphere box"/>
          <p:cNvSpPr>
            <a:spLocks noChangeArrowheads="1"/>
          </p:cNvSpPr>
          <p:nvPr/>
        </p:nvSpPr>
        <p:spPr bwMode="auto">
          <a:xfrm>
            <a:off x="3133573" y="3552227"/>
            <a:ext cx="2875800" cy="2287372"/>
          </a:xfrm>
          <a:prstGeom prst="rect">
            <a:avLst/>
          </a:prstGeom>
          <a:noFill/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DB"/>
          <p:cNvGrpSpPr/>
          <p:nvPr/>
        </p:nvGrpSpPr>
        <p:grpSpPr>
          <a:xfrm>
            <a:off x="8491153" y="3166328"/>
            <a:ext cx="1596818" cy="1150513"/>
            <a:chOff x="6961952" y="2253369"/>
            <a:chExt cx="960120" cy="585995"/>
          </a:xfrm>
        </p:grpSpPr>
        <p:sp>
          <p:nvSpPr>
            <p:cNvPr id="27" name="TextBox 26"/>
            <p:cNvSpPr txBox="1"/>
            <p:nvPr/>
          </p:nvSpPr>
          <p:spPr>
            <a:xfrm>
              <a:off x="6961952" y="2695593"/>
              <a:ext cx="960120" cy="143771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icon5_withoutplate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5" name="Server"/>
          <p:cNvGrpSpPr/>
          <p:nvPr/>
        </p:nvGrpSpPr>
        <p:grpSpPr>
          <a:xfrm>
            <a:off x="2109845" y="2680413"/>
            <a:ext cx="2621956" cy="1239241"/>
            <a:chOff x="966692" y="4116421"/>
            <a:chExt cx="2621956" cy="1239241"/>
          </a:xfrm>
        </p:grpSpPr>
        <p:pic>
          <p:nvPicPr>
            <p:cNvPr id="6" name="Picture 26" descr="EITE_3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966692" y="4116421"/>
              <a:ext cx="1845724" cy="123924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207046" y="4380415"/>
              <a:ext cx="1381602" cy="343827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he-IL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WebSphere text"/>
          <p:cNvSpPr txBox="1"/>
          <p:nvPr/>
        </p:nvSpPr>
        <p:spPr>
          <a:xfrm>
            <a:off x="4737522" y="3545854"/>
            <a:ext cx="1381602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WebSphere</a:t>
            </a:r>
            <a:endParaRPr lang="he-I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" name="Picture 38" descr="7"/>
          <p:cNvPicPr>
            <a:picLocks noChangeAspect="1" noChangeArrowheads="1"/>
          </p:cNvPicPr>
          <p:nvPr/>
        </p:nvPicPr>
        <p:blipFill>
          <a:blip r:embed="rId8"/>
          <a:stretch>
            <a:fillRect/>
          </a:stretch>
        </p:blipFill>
        <p:spPr bwMode="auto">
          <a:xfrm>
            <a:off x="9307618" y="5008343"/>
            <a:ext cx="454417" cy="5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2" name="red connection"/>
          <p:cNvCxnSpPr/>
          <p:nvPr/>
        </p:nvCxnSpPr>
        <p:spPr>
          <a:xfrm flipV="1">
            <a:off x="4553265" y="3784535"/>
            <a:ext cx="3635939" cy="330962"/>
          </a:xfrm>
          <a:prstGeom prst="straightConnector1">
            <a:avLst/>
          </a:prstGeom>
          <a:ln w="171450">
            <a:solidFill>
              <a:srgbClr val="FF0000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renn connection"/>
          <p:cNvCxnSpPr>
            <a:cxnSpLocks/>
          </p:cNvCxnSpPr>
          <p:nvPr/>
        </p:nvCxnSpPr>
        <p:spPr>
          <a:xfrm flipV="1">
            <a:off x="4553266" y="3780656"/>
            <a:ext cx="3635939" cy="330962"/>
          </a:xfrm>
          <a:prstGeom prst="straightConnector1">
            <a:avLst/>
          </a:prstGeom>
          <a:ln w="171450">
            <a:solidFill>
              <a:schemeClr val="accent4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0">
            <a:extLst>
              <a:ext uri="{FF2B5EF4-FFF2-40B4-BE49-F238E27FC236}">
                <a16:creationId xmlns:a16="http://schemas.microsoft.com/office/drawing/2014/main" id="{7F4AF8C8-1EAE-6844-BD4B-9186E2B51B4B}"/>
              </a:ext>
            </a:extLst>
          </p:cNvPr>
          <p:cNvSpPr txBox="1">
            <a:spLocks/>
          </p:cNvSpPr>
          <p:nvPr/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rgbClr val="0F22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4348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3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33333E-6 L -8.33333E-7 0.0088 C -8.33333E-7 0.01273 -0.11597 0.0176 -0.21024 0.0176 L -0.41823 0.0176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20" y="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0" grpId="0" animBg="1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3D0D61D-8339-5049-B223-EA01777F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498598"/>
          </a:xfrm>
        </p:spPr>
        <p:txBody>
          <a:bodyPr/>
          <a:lstStyle/>
          <a:p>
            <a:r>
              <a:rPr lang="en-US" dirty="0"/>
              <a:t>But why change code? J2EE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580" y="1250390"/>
            <a:ext cx="10987088" cy="2138362"/>
          </a:xfrm>
        </p:spPr>
        <p:txBody>
          <a:bodyPr/>
          <a:lstStyle/>
          <a:p>
            <a:r>
              <a:rPr lang="en-US" dirty="0"/>
              <a:t>Integration with Java Application Servers enables the transparent management of datasource credentials for: WebSphere, WebLogic, </a:t>
            </a:r>
            <a:r>
              <a:rPr lang="en-US" dirty="0" err="1"/>
              <a:t>JBoss</a:t>
            </a:r>
            <a:r>
              <a:rPr lang="en-US" dirty="0"/>
              <a:t>, Tomcat</a:t>
            </a:r>
          </a:p>
          <a:p>
            <a:r>
              <a:rPr lang="en-US" dirty="0"/>
              <a:t>Requires no code changes to the J2EE application. One-time configuration change to the application server.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Server box"/>
          <p:cNvSpPr>
            <a:spLocks noChangeArrowheads="1"/>
          </p:cNvSpPr>
          <p:nvPr/>
        </p:nvSpPr>
        <p:spPr bwMode="auto">
          <a:xfrm>
            <a:off x="2886076" y="3248025"/>
            <a:ext cx="3886200" cy="2990850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J2EE application"/>
          <p:cNvSpPr>
            <a:spLocks noChangeArrowheads="1"/>
          </p:cNvSpPr>
          <p:nvPr/>
        </p:nvSpPr>
        <p:spPr bwMode="auto">
          <a:xfrm>
            <a:off x="3606476" y="3898727"/>
            <a:ext cx="828675" cy="596189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J2EE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</a:p>
        </p:txBody>
      </p:sp>
      <p:grpSp>
        <p:nvGrpSpPr>
          <p:cNvPr id="10" name="ASCP"/>
          <p:cNvGrpSpPr/>
          <p:nvPr/>
        </p:nvGrpSpPr>
        <p:grpSpPr>
          <a:xfrm>
            <a:off x="4417336" y="4666529"/>
            <a:ext cx="1657281" cy="1133753"/>
            <a:chOff x="2066848" y="4015122"/>
            <a:chExt cx="1202253" cy="832051"/>
          </a:xfrm>
        </p:grpSpPr>
        <p:grpSp>
          <p:nvGrpSpPr>
            <p:cNvPr id="11" name="Group 10"/>
            <p:cNvGrpSpPr/>
            <p:nvPr/>
          </p:nvGrpSpPr>
          <p:grpSpPr>
            <a:xfrm>
              <a:off x="2376601" y="4321296"/>
              <a:ext cx="612757" cy="525877"/>
              <a:chOff x="6043059" y="1972411"/>
              <a:chExt cx="1270771" cy="1088458"/>
            </a:xfrm>
          </p:grpSpPr>
          <p:pic>
            <p:nvPicPr>
              <p:cNvPr id="13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647327" y="2334410"/>
                <a:ext cx="666503" cy="4422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</p:pic>
          <p:pic>
            <p:nvPicPr>
              <p:cNvPr id="14" name="Picture 68" descr="v"/>
              <p:cNvPicPr>
                <a:picLocks noChangeAspect="1" noChangeArrowheads="1"/>
              </p:cNvPicPr>
              <p:nvPr/>
            </p:nvPicPr>
            <p:blipFill>
              <a:blip r:embed="rId4"/>
              <a:stretch>
                <a:fillRect/>
              </a:stretch>
            </p:blipFill>
            <p:spPr bwMode="auto">
              <a:xfrm>
                <a:off x="6043059" y="1972411"/>
                <a:ext cx="819917" cy="8961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5" name="Picture 33" descr="7"/>
              <p:cNvPicPr>
                <a:picLocks noChangeAspect="1" noChangeArrowheads="1"/>
              </p:cNvPicPr>
              <p:nvPr/>
            </p:nvPicPr>
            <p:blipFill>
              <a:blip r:embed="rId3"/>
              <a:stretch>
                <a:fillRect/>
              </a:stretch>
            </p:blipFill>
            <p:spPr bwMode="auto">
              <a:xfrm>
                <a:off x="6112108" y="2504247"/>
                <a:ext cx="942106" cy="556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2066848" y="4015122"/>
              <a:ext cx="1202253" cy="342681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Application Server Credential Provider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Vault"/>
          <p:cNvGrpSpPr/>
          <p:nvPr/>
        </p:nvGrpSpPr>
        <p:grpSpPr>
          <a:xfrm>
            <a:off x="8745783" y="4813143"/>
            <a:ext cx="1578086" cy="1308913"/>
            <a:chOff x="3849174" y="5433531"/>
            <a:chExt cx="1578086" cy="1308913"/>
          </a:xfrm>
        </p:grpSpPr>
        <p:pic>
          <p:nvPicPr>
            <p:cNvPr id="17" name="Picture 16" descr="11"/>
            <p:cNvPicPr>
              <a:picLocks noChangeAspect="1" noChangeArrowheads="1"/>
            </p:cNvPicPr>
            <p:nvPr/>
          </p:nvPicPr>
          <p:blipFill>
            <a:blip r:embed="rId5"/>
            <a:stretch>
              <a:fillRect/>
            </a:stretch>
          </p:blipFill>
          <p:spPr bwMode="auto">
            <a:xfrm>
              <a:off x="3849174" y="5433531"/>
              <a:ext cx="1578086" cy="11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3916557" y="6434667"/>
              <a:ext cx="14671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+mj-lt"/>
                  <a:cs typeface="Arial" pitchFamily="34" charset="0"/>
                </a:rPr>
                <a:t>CyberArk Vault</a:t>
              </a:r>
            </a:p>
          </p:txBody>
        </p:sp>
      </p:grpSp>
      <p:sp>
        <p:nvSpPr>
          <p:cNvPr id="30" name="WebSphere box"/>
          <p:cNvSpPr>
            <a:spLocks noChangeArrowheads="1"/>
          </p:cNvSpPr>
          <p:nvPr/>
        </p:nvSpPr>
        <p:spPr bwMode="auto">
          <a:xfrm>
            <a:off x="3133573" y="3552227"/>
            <a:ext cx="2875800" cy="2287372"/>
          </a:xfrm>
          <a:prstGeom prst="rect">
            <a:avLst/>
          </a:prstGeom>
          <a:noFill/>
          <a:ln w="28575">
            <a:solidFill>
              <a:schemeClr val="accent1"/>
            </a:solidFill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DB"/>
          <p:cNvGrpSpPr/>
          <p:nvPr/>
        </p:nvGrpSpPr>
        <p:grpSpPr>
          <a:xfrm>
            <a:off x="8491153" y="3166328"/>
            <a:ext cx="1596818" cy="1150513"/>
            <a:chOff x="6961952" y="2253369"/>
            <a:chExt cx="960120" cy="585995"/>
          </a:xfrm>
        </p:grpSpPr>
        <p:sp>
          <p:nvSpPr>
            <p:cNvPr id="27" name="TextBox 26"/>
            <p:cNvSpPr txBox="1"/>
            <p:nvPr/>
          </p:nvSpPr>
          <p:spPr>
            <a:xfrm>
              <a:off x="6961952" y="2695593"/>
              <a:ext cx="960120" cy="143771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Database</a:t>
              </a:r>
              <a:endParaRPr lang="he-IL" sz="1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8" name="Picture 27" descr="icon5_withoutplate.png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54571" y="2253369"/>
              <a:ext cx="510721" cy="499473"/>
            </a:xfrm>
            <a:prstGeom prst="rect">
              <a:avLst/>
            </a:prstGeom>
          </p:spPr>
        </p:pic>
      </p:grpSp>
      <p:grpSp>
        <p:nvGrpSpPr>
          <p:cNvPr id="5" name="Server"/>
          <p:cNvGrpSpPr/>
          <p:nvPr/>
        </p:nvGrpSpPr>
        <p:grpSpPr>
          <a:xfrm>
            <a:off x="2109845" y="2680413"/>
            <a:ext cx="2621956" cy="1239241"/>
            <a:chOff x="966692" y="4116421"/>
            <a:chExt cx="2621956" cy="1239241"/>
          </a:xfrm>
        </p:grpSpPr>
        <p:pic>
          <p:nvPicPr>
            <p:cNvPr id="6" name="Picture 26" descr="EITE_3"/>
            <p:cNvPicPr>
              <a:picLocks noChangeAspect="1" noChangeArrowheads="1"/>
            </p:cNvPicPr>
            <p:nvPr/>
          </p:nvPicPr>
          <p:blipFill>
            <a:blip r:embed="rId7"/>
            <a:stretch>
              <a:fillRect/>
            </a:stretch>
          </p:blipFill>
          <p:spPr bwMode="auto">
            <a:xfrm>
              <a:off x="966692" y="4116421"/>
              <a:ext cx="1845724" cy="1239241"/>
            </a:xfrm>
            <a:prstGeom prst="rect">
              <a:avLst/>
            </a:prstGeom>
            <a:noFill/>
          </p:spPr>
        </p:pic>
        <p:sp>
          <p:nvSpPr>
            <p:cNvPr id="7" name="TextBox 6"/>
            <p:cNvSpPr txBox="1"/>
            <p:nvPr/>
          </p:nvSpPr>
          <p:spPr>
            <a:xfrm>
              <a:off x="2207046" y="4380415"/>
              <a:ext cx="1381602" cy="343827"/>
            </a:xfrm>
            <a:prstGeom prst="rect">
              <a:avLst/>
            </a:prstGeom>
            <a:noFill/>
          </p:spPr>
          <p:txBody>
            <a:bodyPr wrap="square" lIns="96661" tIns="48331" rIns="96661" bIns="48331" rtlCol="1">
              <a:spAutoFit/>
            </a:bodyPr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  <a:endParaRPr lang="he-IL" sz="1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WebSphere text"/>
          <p:cNvSpPr txBox="1"/>
          <p:nvPr/>
        </p:nvSpPr>
        <p:spPr>
          <a:xfrm>
            <a:off x="4737522" y="3545854"/>
            <a:ext cx="1381602" cy="313050"/>
          </a:xfrm>
          <a:prstGeom prst="rect">
            <a:avLst/>
          </a:prstGeom>
          <a:noFill/>
        </p:spPr>
        <p:txBody>
          <a:bodyPr wrap="square" lIns="96661" tIns="48331" rIns="96661" bIns="48331" rtlCol="1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WebSphere</a:t>
            </a:r>
            <a:endParaRPr lang="he-IL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2" name="red connection"/>
          <p:cNvCxnSpPr/>
          <p:nvPr/>
        </p:nvCxnSpPr>
        <p:spPr>
          <a:xfrm flipV="1">
            <a:off x="4553265" y="3784535"/>
            <a:ext cx="3635939" cy="330962"/>
          </a:xfrm>
          <a:prstGeom prst="straightConnector1">
            <a:avLst/>
          </a:prstGeom>
          <a:ln w="171450">
            <a:solidFill>
              <a:srgbClr val="FF0000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renn connection"/>
          <p:cNvCxnSpPr>
            <a:cxnSpLocks/>
          </p:cNvCxnSpPr>
          <p:nvPr/>
        </p:nvCxnSpPr>
        <p:spPr>
          <a:xfrm flipV="1">
            <a:off x="4553266" y="3780656"/>
            <a:ext cx="3635939" cy="330962"/>
          </a:xfrm>
          <a:prstGeom prst="straightConnector1">
            <a:avLst/>
          </a:prstGeom>
          <a:ln w="171450">
            <a:solidFill>
              <a:schemeClr val="accent4"/>
            </a:solidFill>
            <a:prstDash val="solid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itle 20">
            <a:extLst>
              <a:ext uri="{FF2B5EF4-FFF2-40B4-BE49-F238E27FC236}">
                <a16:creationId xmlns:a16="http://schemas.microsoft.com/office/drawing/2014/main" id="{7F4AF8C8-1EAE-6844-BD4B-9186E2B51B4B}"/>
              </a:ext>
            </a:extLst>
          </p:cNvPr>
          <p:cNvSpPr txBox="1">
            <a:spLocks/>
          </p:cNvSpPr>
          <p:nvPr/>
        </p:nvSpPr>
        <p:spPr>
          <a:xfrm>
            <a:off x="329852" y="327666"/>
            <a:ext cx="11544822" cy="4023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1" i="0" kern="1200" cap="all" baseline="0" dirty="0">
                <a:solidFill>
                  <a:srgbClr val="0F223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cap="none" dirty="0"/>
          </a:p>
        </p:txBody>
      </p:sp>
      <p:pic>
        <p:nvPicPr>
          <p:cNvPr id="4" name="Picture 3" descr="A person holding a cat&#10;&#10;Description automatically generated">
            <a:extLst>
              <a:ext uri="{FF2B5EF4-FFF2-40B4-BE49-F238E27FC236}">
                <a16:creationId xmlns:a16="http://schemas.microsoft.com/office/drawing/2014/main" id="{072FD5D9-C26E-493D-95E3-FF0CA5C15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8751" y="4503953"/>
            <a:ext cx="1458353" cy="133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2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4605" y="2561910"/>
            <a:ext cx="6654628" cy="1755930"/>
          </a:xfrm>
        </p:spPr>
        <p:txBody>
          <a:bodyPr/>
          <a:lstStyle/>
          <a:p>
            <a:r>
              <a:rPr lang="en-US" sz="4800" dirty="0"/>
              <a:t>Password Change Management</a:t>
            </a:r>
          </a:p>
        </p:txBody>
      </p:sp>
    </p:spTree>
    <p:extLst>
      <p:ext uri="{BB962C8B-B14F-4D97-AF65-F5344CB8AC3E}">
        <p14:creationId xmlns:p14="http://schemas.microsoft.com/office/powerpoint/2010/main" val="3253065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Password change management w/ dual accounts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9B03E4-E337-864E-AB06-320B2E8CEDB8}"/>
              </a:ext>
            </a:extLst>
          </p:cNvPr>
          <p:cNvGrpSpPr/>
          <p:nvPr/>
        </p:nvGrpSpPr>
        <p:grpSpPr>
          <a:xfrm>
            <a:off x="3592172" y="1206912"/>
            <a:ext cx="1860028" cy="5165046"/>
            <a:chOff x="3092141" y="1017226"/>
            <a:chExt cx="1860028" cy="516504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1B3915F3-7810-1342-BF15-B9DB17FB9C87}"/>
                </a:ext>
              </a:extLst>
            </p:cNvPr>
            <p:cNvSpPr/>
            <p:nvPr/>
          </p:nvSpPr>
          <p:spPr>
            <a:xfrm>
              <a:off x="3656395" y="2591773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Primary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0C90A13-10CA-7446-9338-1EC4AB462F1B}"/>
                </a:ext>
              </a:extLst>
            </p:cNvPr>
            <p:cNvSpPr/>
            <p:nvPr/>
          </p:nvSpPr>
          <p:spPr>
            <a:xfrm>
              <a:off x="3656395" y="3544188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Follower</a:t>
              </a:r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2B8DCFCB-F413-4245-A59E-528EA302F159}"/>
                </a:ext>
              </a:extLst>
            </p:cNvPr>
            <p:cNvSpPr/>
            <p:nvPr/>
          </p:nvSpPr>
          <p:spPr>
            <a:xfrm>
              <a:off x="3190599" y="1017226"/>
              <a:ext cx="1664522" cy="1064685"/>
            </a:xfrm>
            <a:prstGeom prst="roundRect">
              <a:avLst>
                <a:gd name="adj" fmla="val 8999"/>
              </a:avLst>
            </a:prstGeom>
            <a:solidFill>
              <a:srgbClr val="224982"/>
            </a:solidFill>
            <a:ln w="381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Enterprise Password Vault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Inactive: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  </a:t>
              </a:r>
              <a:r>
                <a:rPr lang="en-US" sz="1200" b="1" u="sng" kern="0" dirty="0">
                  <a:solidFill>
                    <a:srgbClr val="FFFFFF"/>
                  </a:solidFill>
                  <a:latin typeface="Calibri"/>
                </a:rPr>
                <a:t>Active</a:t>
              </a: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: 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78BCEE4B-02C7-C044-8D83-82D163D6AE87}"/>
                </a:ext>
              </a:extLst>
            </p:cNvPr>
            <p:cNvSpPr/>
            <p:nvPr/>
          </p:nvSpPr>
          <p:spPr>
            <a:xfrm>
              <a:off x="3924938" y="1391151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acct1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0A9A94C1-40DA-8740-B201-DDA6124E3CF0}"/>
                </a:ext>
              </a:extLst>
            </p:cNvPr>
            <p:cNvSpPr/>
            <p:nvPr/>
          </p:nvSpPr>
          <p:spPr>
            <a:xfrm>
              <a:off x="3924939" y="1755403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361D99BC-F28F-6F43-9AC9-83ED1D7C6C37}"/>
                </a:ext>
              </a:extLst>
            </p:cNvPr>
            <p:cNvSpPr/>
            <p:nvPr/>
          </p:nvSpPr>
          <p:spPr>
            <a:xfrm>
              <a:off x="3731427" y="2917252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acct1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E7A31DDF-D1F5-C94C-912B-D57C35B956CC}"/>
                </a:ext>
              </a:extLst>
            </p:cNvPr>
            <p:cNvSpPr/>
            <p:nvPr/>
          </p:nvSpPr>
          <p:spPr>
            <a:xfrm>
              <a:off x="3731427" y="3871704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acct1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72" name="Can 171">
              <a:extLst>
                <a:ext uri="{FF2B5EF4-FFF2-40B4-BE49-F238E27FC236}">
                  <a16:creationId xmlns:a16="http://schemas.microsoft.com/office/drawing/2014/main" id="{85C39F86-F366-8A4A-9A12-A1839AE41380}"/>
                </a:ext>
              </a:extLst>
            </p:cNvPr>
            <p:cNvSpPr/>
            <p:nvPr/>
          </p:nvSpPr>
          <p:spPr>
            <a:xfrm>
              <a:off x="3092141" y="5405973"/>
              <a:ext cx="1860028" cy="776299"/>
            </a:xfrm>
            <a:prstGeom prst="can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defTabSz="914400"/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DB</a:t>
              </a:r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E6EBA7E5-0CE6-644A-A7F5-A4988BFCFD6D}"/>
                </a:ext>
              </a:extLst>
            </p:cNvPr>
            <p:cNvSpPr/>
            <p:nvPr/>
          </p:nvSpPr>
          <p:spPr>
            <a:xfrm>
              <a:off x="4166627" y="5835296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1800D476-10C5-3A4F-A247-D0F250BADD77}"/>
                </a:ext>
              </a:extLst>
            </p:cNvPr>
            <p:cNvGrpSpPr/>
            <p:nvPr/>
          </p:nvGrpSpPr>
          <p:grpSpPr>
            <a:xfrm>
              <a:off x="3115723" y="4598130"/>
              <a:ext cx="809217" cy="1494335"/>
              <a:chOff x="424137" y="4566664"/>
              <a:chExt cx="809217" cy="1494335"/>
            </a:xfrm>
          </p:grpSpPr>
          <p:sp>
            <p:nvSpPr>
              <p:cNvPr id="175" name="Rounded Rectangle 174">
                <a:extLst>
                  <a:ext uri="{FF2B5EF4-FFF2-40B4-BE49-F238E27FC236}">
                    <a16:creationId xmlns:a16="http://schemas.microsoft.com/office/drawing/2014/main" id="{2E561BBA-1D29-B94B-9471-6C224C2ED864}"/>
                  </a:ext>
                </a:extLst>
              </p:cNvPr>
              <p:cNvSpPr/>
              <p:nvPr/>
            </p:nvSpPr>
            <p:spPr>
              <a:xfrm>
                <a:off x="538018" y="5817626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cxnSp>
            <p:nvCxnSpPr>
              <p:cNvPr id="176" name="Straight Arrow Connector 175">
                <a:extLst>
                  <a:ext uri="{FF2B5EF4-FFF2-40B4-BE49-F238E27FC236}">
                    <a16:creationId xmlns:a16="http://schemas.microsoft.com/office/drawing/2014/main" id="{5B163C5B-1241-804B-A890-3B71C1837CAF}"/>
                  </a:ext>
                </a:extLst>
              </p:cNvPr>
              <p:cNvCxnSpPr>
                <a:cxnSpLocks/>
                <a:stCxn id="177" idx="2"/>
                <a:endCxn id="175" idx="0"/>
              </p:cNvCxnSpPr>
              <p:nvPr/>
            </p:nvCxnSpPr>
            <p:spPr>
              <a:xfrm flipH="1">
                <a:off x="828745" y="5084881"/>
                <a:ext cx="1" cy="7327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77" name="Rounded Rectangle 176">
                <a:extLst>
                  <a:ext uri="{FF2B5EF4-FFF2-40B4-BE49-F238E27FC236}">
                    <a16:creationId xmlns:a16="http://schemas.microsoft.com/office/drawing/2014/main" id="{74503D1F-9AE5-914D-9A41-5F1B2A79CF95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A</a:t>
                </a:r>
              </a:p>
            </p:txBody>
          </p:sp>
          <p:sp>
            <p:nvSpPr>
              <p:cNvPr id="178" name="Rounded Rectangle 177">
                <a:extLst>
                  <a:ext uri="{FF2B5EF4-FFF2-40B4-BE49-F238E27FC236}">
                    <a16:creationId xmlns:a16="http://schemas.microsoft.com/office/drawing/2014/main" id="{88EF075E-C72B-FC47-B929-BB52D86B6116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C320FA-6748-0F41-893F-39BF2CC5C44F}"/>
              </a:ext>
            </a:extLst>
          </p:cNvPr>
          <p:cNvGrpSpPr/>
          <p:nvPr/>
        </p:nvGrpSpPr>
        <p:grpSpPr>
          <a:xfrm>
            <a:off x="573414" y="1123777"/>
            <a:ext cx="2044612" cy="5311588"/>
            <a:chOff x="329852" y="934091"/>
            <a:chExt cx="2044612" cy="5311588"/>
          </a:xfrm>
        </p:grpSpPr>
        <p:sp>
          <p:nvSpPr>
            <p:cNvPr id="20" name="Can 19">
              <a:extLst>
                <a:ext uri="{FF2B5EF4-FFF2-40B4-BE49-F238E27FC236}">
                  <a16:creationId xmlns:a16="http://schemas.microsoft.com/office/drawing/2014/main" id="{27FFE342-5B15-C94B-93FE-B0DFFC30CA02}"/>
                </a:ext>
              </a:extLst>
            </p:cNvPr>
            <p:cNvSpPr/>
            <p:nvPr/>
          </p:nvSpPr>
          <p:spPr>
            <a:xfrm>
              <a:off x="400555" y="5374507"/>
              <a:ext cx="1860028" cy="776299"/>
            </a:xfrm>
            <a:prstGeom prst="can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defTabSz="914400"/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DB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936ED932-8B2F-924E-B17A-B263B9A2AA9D}"/>
                </a:ext>
              </a:extLst>
            </p:cNvPr>
            <p:cNvSpPr/>
            <p:nvPr/>
          </p:nvSpPr>
          <p:spPr>
            <a:xfrm>
              <a:off x="1475041" y="5803830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73E2C44-F774-9A4D-A686-CEA7CE07C63E}"/>
                </a:ext>
              </a:extLst>
            </p:cNvPr>
            <p:cNvSpPr/>
            <p:nvPr/>
          </p:nvSpPr>
          <p:spPr>
            <a:xfrm>
              <a:off x="964811" y="2593103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Primary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3D93C00-EA85-DC40-84A9-032FAE366D45}"/>
                </a:ext>
              </a:extLst>
            </p:cNvPr>
            <p:cNvSpPr/>
            <p:nvPr/>
          </p:nvSpPr>
          <p:spPr>
            <a:xfrm>
              <a:off x="964811" y="3545518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Follower</a:t>
              </a:r>
            </a:p>
          </p:txBody>
        </p:sp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6095CA67-BF18-3749-9A62-434B275FE194}"/>
                </a:ext>
              </a:extLst>
            </p:cNvPr>
            <p:cNvSpPr/>
            <p:nvPr/>
          </p:nvSpPr>
          <p:spPr>
            <a:xfrm>
              <a:off x="499015" y="1018556"/>
              <a:ext cx="1664522" cy="1064685"/>
            </a:xfrm>
            <a:prstGeom prst="roundRect">
              <a:avLst>
                <a:gd name="adj" fmla="val 8999"/>
              </a:avLst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Enterprise Password Vault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   </a:t>
              </a:r>
              <a:r>
                <a:rPr lang="en-US" sz="1200" b="1" u="sng" kern="0" dirty="0">
                  <a:solidFill>
                    <a:srgbClr val="FFFFFF"/>
                  </a:solidFill>
                  <a:latin typeface="Calibri"/>
                </a:rPr>
                <a:t>Active</a:t>
              </a: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Inactive: 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55C57F8-FD60-8346-B0F8-FC02E82EF331}"/>
                </a:ext>
              </a:extLst>
            </p:cNvPr>
            <p:cNvGrpSpPr/>
            <p:nvPr/>
          </p:nvGrpSpPr>
          <p:grpSpPr>
            <a:xfrm>
              <a:off x="424137" y="4566664"/>
              <a:ext cx="809217" cy="1494335"/>
              <a:chOff x="424137" y="4566664"/>
              <a:chExt cx="809217" cy="1494335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A6B8137D-5FB1-024F-8896-507F8FD4BC25}"/>
                  </a:ext>
                </a:extLst>
              </p:cNvPr>
              <p:cNvSpPr/>
              <p:nvPr/>
            </p:nvSpPr>
            <p:spPr>
              <a:xfrm>
                <a:off x="538018" y="5817626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C75A34EA-D410-DB4E-9403-D8216917FCD9}"/>
                  </a:ext>
                </a:extLst>
              </p:cNvPr>
              <p:cNvCxnSpPr>
                <a:cxnSpLocks/>
                <a:stCxn id="113" idx="2"/>
                <a:endCxn id="71" idx="0"/>
              </p:cNvCxnSpPr>
              <p:nvPr/>
            </p:nvCxnSpPr>
            <p:spPr>
              <a:xfrm flipH="1">
                <a:off x="828745" y="5084881"/>
                <a:ext cx="1" cy="7327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5F2942DF-E264-DB4D-8D56-CA3F444D725D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A</a:t>
                </a:r>
              </a:p>
            </p:txBody>
          </p:sp>
          <p:sp>
            <p:nvSpPr>
              <p:cNvPr id="77" name="Rounded Rectangle 76">
                <a:extLst>
                  <a:ext uri="{FF2B5EF4-FFF2-40B4-BE49-F238E27FC236}">
                    <a16:creationId xmlns:a16="http://schemas.microsoft.com/office/drawing/2014/main" id="{FA6CE43B-2E56-D64A-B17E-6D77547BBA4D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9FED1B37-8FAA-3649-BFF0-9BFA39A18333}"/>
                </a:ext>
              </a:extLst>
            </p:cNvPr>
            <p:cNvSpPr/>
            <p:nvPr/>
          </p:nvSpPr>
          <p:spPr>
            <a:xfrm>
              <a:off x="1233354" y="1392481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acct1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85E25A57-996B-3541-A01D-9D0439992227}"/>
                </a:ext>
              </a:extLst>
            </p:cNvPr>
            <p:cNvSpPr/>
            <p:nvPr/>
          </p:nvSpPr>
          <p:spPr>
            <a:xfrm>
              <a:off x="1233355" y="1756733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acct2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2E798543-966A-F647-88F5-5EE9DC305E9A}"/>
                </a:ext>
              </a:extLst>
            </p:cNvPr>
            <p:cNvSpPr/>
            <p:nvPr/>
          </p:nvSpPr>
          <p:spPr>
            <a:xfrm>
              <a:off x="1039843" y="2918582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acct1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A0D66973-543B-6947-8CA4-CB254CB2E6B9}"/>
                </a:ext>
              </a:extLst>
            </p:cNvPr>
            <p:cNvSpPr/>
            <p:nvPr/>
          </p:nvSpPr>
          <p:spPr>
            <a:xfrm>
              <a:off x="1039843" y="3873034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acct1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9AE236D-D1D3-5548-ACCB-B458FFEBCA21}"/>
                </a:ext>
              </a:extLst>
            </p:cNvPr>
            <p:cNvCxnSpPr>
              <a:cxnSpLocks/>
              <a:stCxn id="127" idx="2"/>
              <a:endCxn id="102" idx="0"/>
            </p:cNvCxnSpPr>
            <p:nvPr/>
          </p:nvCxnSpPr>
          <p:spPr>
            <a:xfrm flipH="1">
              <a:off x="1330571" y="2083241"/>
              <a:ext cx="705" cy="509862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sp>
          <p:nvSpPr>
            <p:cNvPr id="192" name="Rounded Rectangle 191">
              <a:extLst>
                <a:ext uri="{FF2B5EF4-FFF2-40B4-BE49-F238E27FC236}">
                  <a16:creationId xmlns:a16="http://schemas.microsoft.com/office/drawing/2014/main" id="{7D771010-96B0-A24F-83F2-C0AEA0CF7F03}"/>
                </a:ext>
              </a:extLst>
            </p:cNvPr>
            <p:cNvSpPr/>
            <p:nvPr/>
          </p:nvSpPr>
          <p:spPr>
            <a:xfrm>
              <a:off x="850779" y="2191421"/>
              <a:ext cx="989221" cy="2202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/>
                </a:rPr>
                <a:t>Synchronizer</a:t>
              </a:r>
              <a:endParaRPr lang="en-US" sz="110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26A756D2-C9AD-424D-A32B-CF81B8BD60CD}"/>
                </a:ext>
              </a:extLst>
            </p:cNvPr>
            <p:cNvCxnSpPr>
              <a:cxnSpLocks/>
              <a:stCxn id="102" idx="4"/>
              <a:endCxn id="111" idx="0"/>
            </p:cNvCxnSpPr>
            <p:nvPr/>
          </p:nvCxnSpPr>
          <p:spPr>
            <a:xfrm>
              <a:off x="1330571" y="3324623"/>
              <a:ext cx="0" cy="220895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BED508F-BA23-FD4D-8193-ED640351B5D5}"/>
                </a:ext>
              </a:extLst>
            </p:cNvPr>
            <p:cNvCxnSpPr>
              <a:cxnSpLocks/>
              <a:stCxn id="113" idx="0"/>
              <a:endCxn id="111" idx="4"/>
            </p:cNvCxnSpPr>
            <p:nvPr/>
          </p:nvCxnSpPr>
          <p:spPr>
            <a:xfrm flipV="1">
              <a:off x="828746" y="4277038"/>
              <a:ext cx="501825" cy="289626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sp>
          <p:nvSpPr>
            <p:cNvPr id="195" name="Rounded Rectangle 194">
              <a:extLst>
                <a:ext uri="{FF2B5EF4-FFF2-40B4-BE49-F238E27FC236}">
                  <a16:creationId xmlns:a16="http://schemas.microsoft.com/office/drawing/2014/main" id="{4BF212BD-1108-6648-BB8A-B570E556F701}"/>
                </a:ext>
              </a:extLst>
            </p:cNvPr>
            <p:cNvSpPr/>
            <p:nvPr/>
          </p:nvSpPr>
          <p:spPr>
            <a:xfrm>
              <a:off x="329852" y="934091"/>
              <a:ext cx="2044612" cy="5311588"/>
            </a:xfrm>
            <a:prstGeom prst="roundRect">
              <a:avLst>
                <a:gd name="adj" fmla="val 4607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8310A0D-1B6F-434E-9C0C-23EEE92573F0}"/>
              </a:ext>
            </a:extLst>
          </p:cNvPr>
          <p:cNvGrpSpPr/>
          <p:nvPr/>
        </p:nvGrpSpPr>
        <p:grpSpPr>
          <a:xfrm>
            <a:off x="6295359" y="1123777"/>
            <a:ext cx="2044612" cy="5311588"/>
            <a:chOff x="5543381" y="934091"/>
            <a:chExt cx="2044612" cy="5311588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90E9FB62-3953-8240-A73C-97E612319EA3}"/>
                </a:ext>
              </a:extLst>
            </p:cNvPr>
            <p:cNvSpPr/>
            <p:nvPr/>
          </p:nvSpPr>
          <p:spPr>
            <a:xfrm>
              <a:off x="6199929" y="2591773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Primary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87799E5F-A921-2E4A-A7F0-7200236BAEFD}"/>
                </a:ext>
              </a:extLst>
            </p:cNvPr>
            <p:cNvSpPr/>
            <p:nvPr/>
          </p:nvSpPr>
          <p:spPr>
            <a:xfrm>
              <a:off x="6199929" y="3544188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Follower</a:t>
              </a:r>
            </a:p>
          </p:txBody>
        </p:sp>
        <p:sp>
          <p:nvSpPr>
            <p:cNvPr id="152" name="Rounded Rectangle 151">
              <a:extLst>
                <a:ext uri="{FF2B5EF4-FFF2-40B4-BE49-F238E27FC236}">
                  <a16:creationId xmlns:a16="http://schemas.microsoft.com/office/drawing/2014/main" id="{020A1A09-DE79-7847-9F95-338F4A9DC3E3}"/>
                </a:ext>
              </a:extLst>
            </p:cNvPr>
            <p:cNvSpPr/>
            <p:nvPr/>
          </p:nvSpPr>
          <p:spPr>
            <a:xfrm>
              <a:off x="5734133" y="1017226"/>
              <a:ext cx="1664522" cy="1064685"/>
            </a:xfrm>
            <a:prstGeom prst="roundRect">
              <a:avLst>
                <a:gd name="adj" fmla="val 8999"/>
              </a:avLst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Enterprise Password Vault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Inactive: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  </a:t>
              </a:r>
              <a:r>
                <a:rPr lang="en-US" sz="1200" b="1" u="sng" kern="0" dirty="0">
                  <a:solidFill>
                    <a:srgbClr val="FFFFFF"/>
                  </a:solidFill>
                  <a:latin typeface="Calibri"/>
                </a:rPr>
                <a:t>Active</a:t>
              </a: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: </a:t>
              </a:r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F61479E-3756-2348-9543-8A29CF9264D5}"/>
                </a:ext>
              </a:extLst>
            </p:cNvPr>
            <p:cNvCxnSpPr>
              <a:cxnSpLocks/>
              <a:stCxn id="152" idx="2"/>
              <a:endCxn id="150" idx="0"/>
            </p:cNvCxnSpPr>
            <p:nvPr/>
          </p:nvCxnSpPr>
          <p:spPr>
            <a:xfrm flipH="1">
              <a:off x="6565689" y="2081911"/>
              <a:ext cx="705" cy="509862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sp>
          <p:nvSpPr>
            <p:cNvPr id="154" name="Rounded Rectangle 153">
              <a:extLst>
                <a:ext uri="{FF2B5EF4-FFF2-40B4-BE49-F238E27FC236}">
                  <a16:creationId xmlns:a16="http://schemas.microsoft.com/office/drawing/2014/main" id="{CAA98319-6E60-AA46-9D2A-5A8A9F473CDE}"/>
                </a:ext>
              </a:extLst>
            </p:cNvPr>
            <p:cNvSpPr/>
            <p:nvPr/>
          </p:nvSpPr>
          <p:spPr>
            <a:xfrm>
              <a:off x="6071783" y="2186288"/>
              <a:ext cx="989221" cy="220238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0000" lnSpcReduction="20000"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/>
                </a:rPr>
                <a:t>Synchronizer</a:t>
              </a:r>
              <a:endParaRPr lang="en-US" sz="110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8F18AF2B-72ED-4846-8766-CDA9CC9FA7A9}"/>
                </a:ext>
              </a:extLst>
            </p:cNvPr>
            <p:cNvCxnSpPr>
              <a:cxnSpLocks/>
              <a:stCxn id="150" idx="4"/>
              <a:endCxn id="151" idx="0"/>
            </p:cNvCxnSpPr>
            <p:nvPr/>
          </p:nvCxnSpPr>
          <p:spPr>
            <a:xfrm>
              <a:off x="6565689" y="3323293"/>
              <a:ext cx="0" cy="220895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AE3630F9-A611-8846-92EC-4C236E51BFA8}"/>
                </a:ext>
              </a:extLst>
            </p:cNvPr>
            <p:cNvCxnSpPr>
              <a:cxnSpLocks/>
              <a:stCxn id="189" idx="0"/>
              <a:endCxn id="151" idx="5"/>
            </p:cNvCxnSpPr>
            <p:nvPr/>
          </p:nvCxnSpPr>
          <p:spPr>
            <a:xfrm flipH="1" flipV="1">
              <a:off x="6824320" y="4168579"/>
              <a:ext cx="196814" cy="415043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45103CB7-3E8A-E54E-B855-954161644BA9}"/>
                </a:ext>
              </a:extLst>
            </p:cNvPr>
            <p:cNvSpPr/>
            <p:nvPr/>
          </p:nvSpPr>
          <p:spPr>
            <a:xfrm>
              <a:off x="6468472" y="1391151"/>
              <a:ext cx="581453" cy="243373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acct1</a:t>
              </a:r>
            </a:p>
          </p:txBody>
        </p:sp>
        <p:sp>
          <p:nvSpPr>
            <p:cNvPr id="158" name="Rounded Rectangle 157">
              <a:extLst>
                <a:ext uri="{FF2B5EF4-FFF2-40B4-BE49-F238E27FC236}">
                  <a16:creationId xmlns:a16="http://schemas.microsoft.com/office/drawing/2014/main" id="{9A997317-E2A3-114B-AB1F-CBE15D51B34F}"/>
                </a:ext>
              </a:extLst>
            </p:cNvPr>
            <p:cNvSpPr/>
            <p:nvPr/>
          </p:nvSpPr>
          <p:spPr>
            <a:xfrm>
              <a:off x="6468473" y="1755403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59" name="Rounded Rectangle 158">
              <a:extLst>
                <a:ext uri="{FF2B5EF4-FFF2-40B4-BE49-F238E27FC236}">
                  <a16:creationId xmlns:a16="http://schemas.microsoft.com/office/drawing/2014/main" id="{F1C3D612-9538-F54B-9D8D-0612FCDF71D8}"/>
                </a:ext>
              </a:extLst>
            </p:cNvPr>
            <p:cNvSpPr/>
            <p:nvPr/>
          </p:nvSpPr>
          <p:spPr>
            <a:xfrm>
              <a:off x="6274961" y="2917252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60" name="Rounded Rectangle 159">
              <a:extLst>
                <a:ext uri="{FF2B5EF4-FFF2-40B4-BE49-F238E27FC236}">
                  <a16:creationId xmlns:a16="http://schemas.microsoft.com/office/drawing/2014/main" id="{18CC6221-93E0-1146-8237-F9168F8B1BFD}"/>
                </a:ext>
              </a:extLst>
            </p:cNvPr>
            <p:cNvSpPr/>
            <p:nvPr/>
          </p:nvSpPr>
          <p:spPr>
            <a:xfrm>
              <a:off x="6274961" y="3871704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179" name="Can 178">
              <a:extLst>
                <a:ext uri="{FF2B5EF4-FFF2-40B4-BE49-F238E27FC236}">
                  <a16:creationId xmlns:a16="http://schemas.microsoft.com/office/drawing/2014/main" id="{25EBACAB-8CF6-A845-8613-218B6BF422F6}"/>
                </a:ext>
              </a:extLst>
            </p:cNvPr>
            <p:cNvSpPr/>
            <p:nvPr/>
          </p:nvSpPr>
          <p:spPr>
            <a:xfrm>
              <a:off x="5596670" y="5374507"/>
              <a:ext cx="1860028" cy="776299"/>
            </a:xfrm>
            <a:prstGeom prst="can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defTabSz="914400"/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DB</a:t>
              </a:r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D70DD06D-2BEF-DB4F-8E97-FD8D74BBF990}"/>
                </a:ext>
              </a:extLst>
            </p:cNvPr>
            <p:cNvGrpSpPr/>
            <p:nvPr/>
          </p:nvGrpSpPr>
          <p:grpSpPr>
            <a:xfrm>
              <a:off x="5620252" y="4566664"/>
              <a:ext cx="809217" cy="1494335"/>
              <a:chOff x="424137" y="4566664"/>
              <a:chExt cx="809217" cy="1494335"/>
            </a:xfrm>
          </p:grpSpPr>
          <p:sp>
            <p:nvSpPr>
              <p:cNvPr id="182" name="Rounded Rectangle 181">
                <a:extLst>
                  <a:ext uri="{FF2B5EF4-FFF2-40B4-BE49-F238E27FC236}">
                    <a16:creationId xmlns:a16="http://schemas.microsoft.com/office/drawing/2014/main" id="{D1CB1CEE-4391-0C48-9D35-139A5E12487E}"/>
                  </a:ext>
                </a:extLst>
              </p:cNvPr>
              <p:cNvSpPr/>
              <p:nvPr/>
            </p:nvSpPr>
            <p:spPr>
              <a:xfrm>
                <a:off x="538018" y="5817626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cxnSp>
            <p:nvCxnSpPr>
              <p:cNvPr id="183" name="Straight Arrow Connector 182">
                <a:extLst>
                  <a:ext uri="{FF2B5EF4-FFF2-40B4-BE49-F238E27FC236}">
                    <a16:creationId xmlns:a16="http://schemas.microsoft.com/office/drawing/2014/main" id="{A823E6F0-A6E6-944F-98E7-285104A0BD9E}"/>
                  </a:ext>
                </a:extLst>
              </p:cNvPr>
              <p:cNvCxnSpPr>
                <a:cxnSpLocks/>
                <a:stCxn id="184" idx="2"/>
                <a:endCxn id="182" idx="0"/>
              </p:cNvCxnSpPr>
              <p:nvPr/>
            </p:nvCxnSpPr>
            <p:spPr>
              <a:xfrm flipH="1">
                <a:off x="828745" y="5084881"/>
                <a:ext cx="1" cy="7327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84" name="Rounded Rectangle 183">
                <a:extLst>
                  <a:ext uri="{FF2B5EF4-FFF2-40B4-BE49-F238E27FC236}">
                    <a16:creationId xmlns:a16="http://schemas.microsoft.com/office/drawing/2014/main" id="{2E23CD50-64B3-B840-A205-6CD268E55837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A</a:t>
                </a:r>
              </a:p>
            </p:txBody>
          </p:sp>
          <p:sp>
            <p:nvSpPr>
              <p:cNvPr id="185" name="Rounded Rectangle 184">
                <a:extLst>
                  <a:ext uri="{FF2B5EF4-FFF2-40B4-BE49-F238E27FC236}">
                    <a16:creationId xmlns:a16="http://schemas.microsoft.com/office/drawing/2014/main" id="{6EBCC32C-908E-E54F-A6F6-5A0DBF57399C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acct1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794E324-0ADB-EC46-95A0-8259F4326F53}"/>
                </a:ext>
              </a:extLst>
            </p:cNvPr>
            <p:cNvGrpSpPr/>
            <p:nvPr/>
          </p:nvGrpSpPr>
          <p:grpSpPr>
            <a:xfrm>
              <a:off x="6616525" y="4583622"/>
              <a:ext cx="809217" cy="1494335"/>
              <a:chOff x="424137" y="4566664"/>
              <a:chExt cx="809217" cy="1494335"/>
            </a:xfrm>
          </p:grpSpPr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59C199F9-E8A5-734F-995C-7A79B449F872}"/>
                  </a:ext>
                </a:extLst>
              </p:cNvPr>
              <p:cNvSpPr/>
              <p:nvPr/>
            </p:nvSpPr>
            <p:spPr>
              <a:xfrm>
                <a:off x="538018" y="5817626"/>
                <a:ext cx="581453" cy="24337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acct2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4B8FE678-E506-804D-ADFF-9E1C19E15B78}"/>
                  </a:ext>
                </a:extLst>
              </p:cNvPr>
              <p:cNvCxnSpPr>
                <a:cxnSpLocks/>
                <a:stCxn id="189" idx="2"/>
                <a:endCxn id="187" idx="0"/>
              </p:cNvCxnSpPr>
              <p:nvPr/>
            </p:nvCxnSpPr>
            <p:spPr>
              <a:xfrm flipH="1">
                <a:off x="828745" y="5084881"/>
                <a:ext cx="1" cy="7327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89" name="Rounded Rectangle 188">
                <a:extLst>
                  <a:ext uri="{FF2B5EF4-FFF2-40B4-BE49-F238E27FC236}">
                    <a16:creationId xmlns:a16="http://schemas.microsoft.com/office/drawing/2014/main" id="{CF97C03B-4C9F-CF42-B940-9410806CC019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B</a:t>
                </a:r>
              </a:p>
            </p:txBody>
          </p:sp>
          <p:sp>
            <p:nvSpPr>
              <p:cNvPr id="190" name="Rounded Rectangle 189">
                <a:extLst>
                  <a:ext uri="{FF2B5EF4-FFF2-40B4-BE49-F238E27FC236}">
                    <a16:creationId xmlns:a16="http://schemas.microsoft.com/office/drawing/2014/main" id="{49BA6113-06C7-6A43-9F27-48422ACE84D5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acct2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1B5823D4-E663-1C43-B189-0DB34EADF1B6}"/>
                </a:ext>
              </a:extLst>
            </p:cNvPr>
            <p:cNvSpPr/>
            <p:nvPr/>
          </p:nvSpPr>
          <p:spPr>
            <a:xfrm>
              <a:off x="5543381" y="934091"/>
              <a:ext cx="2044612" cy="5311588"/>
            </a:xfrm>
            <a:prstGeom prst="roundRect">
              <a:avLst>
                <a:gd name="adj" fmla="val 4607"/>
              </a:avLst>
            </a:prstGeom>
            <a:noFill/>
            <a:ln w="38100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200" kern="0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288D427-635F-D946-A676-4A06678D9D88}"/>
              </a:ext>
            </a:extLst>
          </p:cNvPr>
          <p:cNvGrpSpPr/>
          <p:nvPr/>
        </p:nvGrpSpPr>
        <p:grpSpPr>
          <a:xfrm>
            <a:off x="9365267" y="1206912"/>
            <a:ext cx="1860028" cy="5133580"/>
            <a:chOff x="8215534" y="1017226"/>
            <a:chExt cx="1860028" cy="5133580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82D2208E-872C-424A-9544-47AE4281F659}"/>
                </a:ext>
              </a:extLst>
            </p:cNvPr>
            <p:cNvSpPr/>
            <p:nvPr/>
          </p:nvSpPr>
          <p:spPr>
            <a:xfrm>
              <a:off x="8818793" y="2591773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Primary</a:t>
              </a: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9CF0E94D-0DCC-954F-99B8-87B3A75B6754}"/>
                </a:ext>
              </a:extLst>
            </p:cNvPr>
            <p:cNvSpPr/>
            <p:nvPr/>
          </p:nvSpPr>
          <p:spPr>
            <a:xfrm>
              <a:off x="8818793" y="3544188"/>
              <a:ext cx="731520" cy="731520"/>
            </a:xfrm>
            <a:prstGeom prst="ellipse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Follower</a:t>
              </a: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79CD4BC4-773D-C343-9A00-11EA0CC627A8}"/>
                </a:ext>
              </a:extLst>
            </p:cNvPr>
            <p:cNvSpPr/>
            <p:nvPr/>
          </p:nvSpPr>
          <p:spPr>
            <a:xfrm>
              <a:off x="8352997" y="1017226"/>
              <a:ext cx="1664522" cy="1064685"/>
            </a:xfrm>
            <a:prstGeom prst="roundRect">
              <a:avLst>
                <a:gd name="adj" fmla="val 8999"/>
              </a:avLst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Enterprise Password Vault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Inactive: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  </a:t>
              </a:r>
              <a:r>
                <a:rPr lang="en-US" sz="1200" b="1" u="sng" kern="0" dirty="0">
                  <a:solidFill>
                    <a:srgbClr val="FFFFFF"/>
                  </a:solidFill>
                  <a:latin typeface="Calibri"/>
                </a:rPr>
                <a:t>Active</a:t>
              </a:r>
              <a:r>
                <a:rPr lang="en-US" sz="1200" kern="0" dirty="0">
                  <a:solidFill>
                    <a:srgbClr val="FFFFFF"/>
                  </a:solidFill>
                  <a:latin typeface="Calibri"/>
                </a:rPr>
                <a:t>: </a:t>
              </a:r>
            </a:p>
          </p:txBody>
        </p:sp>
        <p:sp>
          <p:nvSpPr>
            <p:cNvPr id="204" name="Rounded Rectangle 203">
              <a:extLst>
                <a:ext uri="{FF2B5EF4-FFF2-40B4-BE49-F238E27FC236}">
                  <a16:creationId xmlns:a16="http://schemas.microsoft.com/office/drawing/2014/main" id="{AFE94227-130B-DB49-A889-247189B00D1A}"/>
                </a:ext>
              </a:extLst>
            </p:cNvPr>
            <p:cNvSpPr/>
            <p:nvPr/>
          </p:nvSpPr>
          <p:spPr>
            <a:xfrm>
              <a:off x="9087336" y="1391151"/>
              <a:ext cx="581453" cy="2433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acct1’</a:t>
              </a:r>
            </a:p>
          </p:txBody>
        </p:sp>
        <p:sp>
          <p:nvSpPr>
            <p:cNvPr id="205" name="Rounded Rectangle 204">
              <a:extLst>
                <a:ext uri="{FF2B5EF4-FFF2-40B4-BE49-F238E27FC236}">
                  <a16:creationId xmlns:a16="http://schemas.microsoft.com/office/drawing/2014/main" id="{3D63EA0E-66D2-F841-829D-2506EB70614D}"/>
                </a:ext>
              </a:extLst>
            </p:cNvPr>
            <p:cNvSpPr/>
            <p:nvPr/>
          </p:nvSpPr>
          <p:spPr>
            <a:xfrm>
              <a:off x="9087337" y="1755403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206" name="Rounded Rectangle 205">
              <a:extLst>
                <a:ext uri="{FF2B5EF4-FFF2-40B4-BE49-F238E27FC236}">
                  <a16:creationId xmlns:a16="http://schemas.microsoft.com/office/drawing/2014/main" id="{ACA9A0CF-72B4-8A48-B105-5B6C3A1D9715}"/>
                </a:ext>
              </a:extLst>
            </p:cNvPr>
            <p:cNvSpPr/>
            <p:nvPr/>
          </p:nvSpPr>
          <p:spPr>
            <a:xfrm>
              <a:off x="8893825" y="2917252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207" name="Rounded Rectangle 206">
              <a:extLst>
                <a:ext uri="{FF2B5EF4-FFF2-40B4-BE49-F238E27FC236}">
                  <a16:creationId xmlns:a16="http://schemas.microsoft.com/office/drawing/2014/main" id="{C6FA35BA-FEE6-7F4B-9F2F-E06D09E21DA4}"/>
                </a:ext>
              </a:extLst>
            </p:cNvPr>
            <p:cNvSpPr/>
            <p:nvPr/>
          </p:nvSpPr>
          <p:spPr>
            <a:xfrm>
              <a:off x="8893825" y="3871704"/>
              <a:ext cx="581453" cy="243373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ea typeface="Proxima Nova" charset="0"/>
                  <a:cs typeface="Proxima Nova" charset="0"/>
                </a:rPr>
                <a:t>acct2</a:t>
              </a:r>
              <a:endParaRPr lang="en-US" sz="1200" b="0" i="0" dirty="0">
                <a:solidFill>
                  <a:schemeClr val="bg1"/>
                </a:solidFill>
                <a:ea typeface="Proxima Nova" charset="0"/>
                <a:cs typeface="Proxima Nova" charset="0"/>
              </a:endParaRPr>
            </a:p>
          </p:txBody>
        </p:sp>
        <p:sp>
          <p:nvSpPr>
            <p:cNvPr id="208" name="Can 207">
              <a:extLst>
                <a:ext uri="{FF2B5EF4-FFF2-40B4-BE49-F238E27FC236}">
                  <a16:creationId xmlns:a16="http://schemas.microsoft.com/office/drawing/2014/main" id="{01CEE06A-B0AB-D84E-8C57-83AE4B50D913}"/>
                </a:ext>
              </a:extLst>
            </p:cNvPr>
            <p:cNvSpPr/>
            <p:nvPr/>
          </p:nvSpPr>
          <p:spPr>
            <a:xfrm>
              <a:off x="8215534" y="5374507"/>
              <a:ext cx="1860028" cy="776299"/>
            </a:xfrm>
            <a:prstGeom prst="can">
              <a:avLst/>
            </a:prstGeom>
            <a:solidFill>
              <a:srgbClr val="224982"/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defTabSz="914400"/>
              <a:r>
                <a:rPr lang="en-US" sz="1000" kern="0" dirty="0">
                  <a:solidFill>
                    <a:srgbClr val="FFFFFF"/>
                  </a:solidFill>
                  <a:latin typeface="Calibri"/>
                </a:rPr>
                <a:t>DB</a:t>
              </a:r>
            </a:p>
          </p:txBody>
        </p:sp>
        <p:sp>
          <p:nvSpPr>
            <p:cNvPr id="210" name="Rounded Rectangle 209">
              <a:extLst>
                <a:ext uri="{FF2B5EF4-FFF2-40B4-BE49-F238E27FC236}">
                  <a16:creationId xmlns:a16="http://schemas.microsoft.com/office/drawing/2014/main" id="{43115A2E-B68B-EC4B-A19D-A8BE71E4A04F}"/>
                </a:ext>
              </a:extLst>
            </p:cNvPr>
            <p:cNvSpPr/>
            <p:nvPr/>
          </p:nvSpPr>
          <p:spPr>
            <a:xfrm>
              <a:off x="8352997" y="5817626"/>
              <a:ext cx="581453" cy="243373"/>
            </a:xfrm>
            <a:prstGeom prst="roundRect">
              <a:avLst/>
            </a:prstGeom>
            <a:solidFill>
              <a:srgbClr val="00B050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acct1’</a:t>
              </a:r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EDF83A4-C723-D942-B5A1-1F8D477EABD1}"/>
                </a:ext>
              </a:extLst>
            </p:cNvPr>
            <p:cNvGrpSpPr/>
            <p:nvPr/>
          </p:nvGrpSpPr>
          <p:grpSpPr>
            <a:xfrm>
              <a:off x="9235389" y="4583622"/>
              <a:ext cx="809217" cy="1494335"/>
              <a:chOff x="424137" y="4566664"/>
              <a:chExt cx="809217" cy="1494335"/>
            </a:xfrm>
          </p:grpSpPr>
          <p:sp>
            <p:nvSpPr>
              <p:cNvPr id="215" name="Rounded Rectangle 214">
                <a:extLst>
                  <a:ext uri="{FF2B5EF4-FFF2-40B4-BE49-F238E27FC236}">
                    <a16:creationId xmlns:a16="http://schemas.microsoft.com/office/drawing/2014/main" id="{5A95EBDE-21E8-3F4B-9876-74FC77A2834D}"/>
                  </a:ext>
                </a:extLst>
              </p:cNvPr>
              <p:cNvSpPr/>
              <p:nvPr/>
            </p:nvSpPr>
            <p:spPr>
              <a:xfrm>
                <a:off x="538018" y="5817626"/>
                <a:ext cx="581453" cy="24337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acct2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4D0E13EC-B1F6-6244-98E0-491BDC05E806}"/>
                  </a:ext>
                </a:extLst>
              </p:cNvPr>
              <p:cNvCxnSpPr>
                <a:cxnSpLocks/>
                <a:stCxn id="217" idx="2"/>
                <a:endCxn id="215" idx="0"/>
              </p:cNvCxnSpPr>
              <p:nvPr/>
            </p:nvCxnSpPr>
            <p:spPr>
              <a:xfrm flipH="1">
                <a:off x="828745" y="5084881"/>
                <a:ext cx="1" cy="732745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17" name="Rounded Rectangle 216">
                <a:extLst>
                  <a:ext uri="{FF2B5EF4-FFF2-40B4-BE49-F238E27FC236}">
                    <a16:creationId xmlns:a16="http://schemas.microsoft.com/office/drawing/2014/main" id="{947F6F79-1A60-F243-962B-30E30D45F3DF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B</a:t>
                </a:r>
              </a:p>
            </p:txBody>
          </p:sp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DF9694B7-88EF-7346-A756-4969C568160C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acct2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7CE28AC9-6200-8F49-931A-43CBA0E7102A}"/>
                </a:ext>
              </a:extLst>
            </p:cNvPr>
            <p:cNvGrpSpPr/>
            <p:nvPr/>
          </p:nvGrpSpPr>
          <p:grpSpPr>
            <a:xfrm>
              <a:off x="8262842" y="4589276"/>
              <a:ext cx="1377155" cy="1245308"/>
              <a:chOff x="424137" y="4566664"/>
              <a:chExt cx="1377155" cy="1245308"/>
            </a:xfrm>
          </p:grpSpPr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2938B31B-1A9B-8541-A6F5-9513CF676F17}"/>
                  </a:ext>
                </a:extLst>
              </p:cNvPr>
              <p:cNvCxnSpPr>
                <a:cxnSpLocks/>
                <a:stCxn id="223" idx="2"/>
                <a:endCxn id="215" idx="0"/>
              </p:cNvCxnSpPr>
              <p:nvPr/>
            </p:nvCxnSpPr>
            <p:spPr>
              <a:xfrm>
                <a:off x="828746" y="5084881"/>
                <a:ext cx="972546" cy="727091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693061C1-2457-214F-8F82-C732EFE5B4F4}"/>
                  </a:ext>
                </a:extLst>
              </p:cNvPr>
              <p:cNvSpPr/>
              <p:nvPr/>
            </p:nvSpPr>
            <p:spPr>
              <a:xfrm>
                <a:off x="424137" y="4566664"/>
                <a:ext cx="809217" cy="518217"/>
              </a:xfrm>
              <a:prstGeom prst="roundRect">
                <a:avLst/>
              </a:prstGeom>
              <a:solidFill>
                <a:srgbClr val="FFFFFF">
                  <a:alpha val="50000"/>
                </a:srgbClr>
              </a:solidFill>
              <a:ln w="12700" cap="flat" cmpd="sng" algn="ctr">
                <a:solidFill>
                  <a:srgbClr val="FFFFFF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t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 C</a:t>
                </a:r>
              </a:p>
            </p:txBody>
          </p:sp>
          <p:sp>
            <p:nvSpPr>
              <p:cNvPr id="224" name="Rounded Rectangle 223">
                <a:extLst>
                  <a:ext uri="{FF2B5EF4-FFF2-40B4-BE49-F238E27FC236}">
                    <a16:creationId xmlns:a16="http://schemas.microsoft.com/office/drawing/2014/main" id="{68B9158F-446C-DF4D-BC6F-96FB287C0FF1}"/>
                  </a:ext>
                </a:extLst>
              </p:cNvPr>
              <p:cNvSpPr/>
              <p:nvPr/>
            </p:nvSpPr>
            <p:spPr>
              <a:xfrm>
                <a:off x="538018" y="4812279"/>
                <a:ext cx="581453" cy="243373"/>
              </a:xfrm>
              <a:prstGeom prst="round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ea typeface="Proxima Nova" charset="0"/>
                    <a:cs typeface="Proxima Nova" charset="0"/>
                  </a:rPr>
                  <a:t>acct2</a:t>
                </a:r>
                <a:endParaRPr lang="en-US" sz="1200" b="0" i="0" dirty="0">
                  <a:solidFill>
                    <a:schemeClr val="bg1"/>
                  </a:solidFill>
                  <a:ea typeface="Proxima Nova" charset="0"/>
                  <a:cs typeface="Proxima Nova" charset="0"/>
                </a:endParaRPr>
              </a:p>
            </p:txBody>
          </p:sp>
        </p:grp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9818C683-9075-CA4C-B9C2-70BC07793E9D}"/>
                </a:ext>
              </a:extLst>
            </p:cNvPr>
            <p:cNvCxnSpPr>
              <a:cxnSpLocks/>
              <a:stCxn id="223" idx="0"/>
              <a:endCxn id="198" idx="3"/>
            </p:cNvCxnSpPr>
            <p:nvPr/>
          </p:nvCxnSpPr>
          <p:spPr>
            <a:xfrm flipV="1">
              <a:off x="8667451" y="4168579"/>
              <a:ext cx="258471" cy="420697"/>
            </a:xfrm>
            <a:prstGeom prst="straightConnector1">
              <a:avLst/>
            </a:prstGeom>
            <a:noFill/>
            <a:ln w="25400" cap="flat" cmpd="sng" algn="ctr">
              <a:solidFill>
                <a:srgbClr val="224982"/>
              </a:solidFill>
              <a:prstDash val="solid"/>
              <a:tailEnd type="triangle"/>
            </a:ln>
            <a:effectLst/>
          </p:spPr>
        </p:cxn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B4CF347A-E236-9344-9267-7C3E54E56773}"/>
              </a:ext>
            </a:extLst>
          </p:cNvPr>
          <p:cNvSpPr/>
          <p:nvPr/>
        </p:nvSpPr>
        <p:spPr>
          <a:xfrm>
            <a:off x="932718" y="74294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Proxima Nova" charset="0"/>
                <a:cs typeface="Proxima Nova" charset="0"/>
              </a:rPr>
              <a:t>Initial State</a:t>
            </a:r>
            <a:endParaRPr lang="en-US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6F34988B-B630-4B44-A7F3-BF15F003D33B}"/>
              </a:ext>
            </a:extLst>
          </p:cNvPr>
          <p:cNvSpPr/>
          <p:nvPr/>
        </p:nvSpPr>
        <p:spPr>
          <a:xfrm>
            <a:off x="4048540" y="754445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Proxima Nova" charset="0"/>
                <a:cs typeface="Proxima Nova" charset="0"/>
              </a:rPr>
              <a:t>Rotation 1</a:t>
            </a:r>
            <a:endParaRPr lang="en-US" dirty="0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B05D376D-C362-524A-911B-B8B965B32E7D}"/>
              </a:ext>
            </a:extLst>
          </p:cNvPr>
          <p:cNvSpPr/>
          <p:nvPr/>
        </p:nvSpPr>
        <p:spPr>
          <a:xfrm>
            <a:off x="6455432" y="749578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Proxima Nova" charset="0"/>
                <a:cs typeface="Proxima Nova" charset="0"/>
              </a:rPr>
              <a:t>Synchronization</a:t>
            </a:r>
            <a:endParaRPr lang="en-US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C1661BC9-0482-0F4C-B64E-E71265DA5601}"/>
              </a:ext>
            </a:extLst>
          </p:cNvPr>
          <p:cNvSpPr/>
          <p:nvPr/>
        </p:nvSpPr>
        <p:spPr>
          <a:xfrm>
            <a:off x="9716166" y="725216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Proxima Nova" charset="0"/>
                <a:cs typeface="Proxima Nova" charset="0"/>
              </a:rPr>
              <a:t>Rotation 2</a:t>
            </a:r>
            <a:endParaRPr lang="en-US" dirty="0"/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DF179EF4-1278-1A4F-850C-5F9C0FC68DB9}"/>
              </a:ext>
            </a:extLst>
          </p:cNvPr>
          <p:cNvSpPr/>
          <p:nvPr/>
        </p:nvSpPr>
        <p:spPr>
          <a:xfrm>
            <a:off x="3628608" y="1542569"/>
            <a:ext cx="1823591" cy="7582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BDE851E-2A78-474B-B407-EC3D3C430364}"/>
              </a:ext>
            </a:extLst>
          </p:cNvPr>
          <p:cNvGrpSpPr/>
          <p:nvPr/>
        </p:nvGrpSpPr>
        <p:grpSpPr>
          <a:xfrm>
            <a:off x="2706825" y="951316"/>
            <a:ext cx="957027" cy="751207"/>
            <a:chOff x="2706825" y="951316"/>
            <a:chExt cx="957027" cy="751207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CC8009C-88C1-D647-ABD0-F8159F22ABBC}"/>
                </a:ext>
              </a:extLst>
            </p:cNvPr>
            <p:cNvSpPr/>
            <p:nvPr/>
          </p:nvSpPr>
          <p:spPr>
            <a:xfrm>
              <a:off x="2780730" y="1271636"/>
              <a:ext cx="809216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ea typeface="Proxima Nova" charset="0"/>
                  <a:cs typeface="Proxima Nova" charset="0"/>
                </a:rPr>
                <a:t>CPM Interval</a:t>
              </a:r>
              <a:endParaRPr lang="en-US" sz="1050" dirty="0"/>
            </a:p>
          </p:txBody>
        </p:sp>
        <p:sp>
          <p:nvSpPr>
            <p:cNvPr id="64" name="Right Brace 63">
              <a:extLst>
                <a:ext uri="{FF2B5EF4-FFF2-40B4-BE49-F238E27FC236}">
                  <a16:creationId xmlns:a16="http://schemas.microsoft.com/office/drawing/2014/main" id="{7DA3CB5F-AA3D-EB4E-8AEF-D7323D3AE4A4}"/>
                </a:ext>
              </a:extLst>
            </p:cNvPr>
            <p:cNvSpPr/>
            <p:nvPr/>
          </p:nvSpPr>
          <p:spPr>
            <a:xfrm rot="5400000">
              <a:off x="3039112" y="619029"/>
              <a:ext cx="292453" cy="95702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3CCEF30F-C6E2-134B-8AA5-52B6FC302936}"/>
              </a:ext>
            </a:extLst>
          </p:cNvPr>
          <p:cNvGrpSpPr/>
          <p:nvPr/>
        </p:nvGrpSpPr>
        <p:grpSpPr>
          <a:xfrm>
            <a:off x="5391621" y="951316"/>
            <a:ext cx="957027" cy="735818"/>
            <a:chOff x="2706825" y="951316"/>
            <a:chExt cx="957027" cy="735818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7FFD70BB-EE8E-244A-8463-CBAC9BBE379C}"/>
                </a:ext>
              </a:extLst>
            </p:cNvPr>
            <p:cNvSpPr/>
            <p:nvPr/>
          </p:nvSpPr>
          <p:spPr>
            <a:xfrm>
              <a:off x="2780730" y="1271636"/>
              <a:ext cx="8092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ea typeface="Proxima Nova" charset="0"/>
                  <a:cs typeface="Proxima Nova" charset="0"/>
                </a:rPr>
                <a:t>Sync Interval</a:t>
              </a:r>
              <a:endParaRPr lang="en-US" sz="1050" dirty="0"/>
            </a:p>
          </p:txBody>
        </p:sp>
        <p:sp>
          <p:nvSpPr>
            <p:cNvPr id="232" name="Right Brace 231">
              <a:extLst>
                <a:ext uri="{FF2B5EF4-FFF2-40B4-BE49-F238E27FC236}">
                  <a16:creationId xmlns:a16="http://schemas.microsoft.com/office/drawing/2014/main" id="{3584C49D-C0FC-074D-9DD4-FBBF601F3A68}"/>
                </a:ext>
              </a:extLst>
            </p:cNvPr>
            <p:cNvSpPr/>
            <p:nvPr/>
          </p:nvSpPr>
          <p:spPr>
            <a:xfrm rot="5400000">
              <a:off x="3039112" y="619029"/>
              <a:ext cx="292453" cy="95702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97BC22A2-FEC9-CB43-8A10-BBD20C5ADB2A}"/>
              </a:ext>
            </a:extLst>
          </p:cNvPr>
          <p:cNvGrpSpPr/>
          <p:nvPr/>
        </p:nvGrpSpPr>
        <p:grpSpPr>
          <a:xfrm>
            <a:off x="8492183" y="957112"/>
            <a:ext cx="957027" cy="735818"/>
            <a:chOff x="2706825" y="951316"/>
            <a:chExt cx="957027" cy="735818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7F1CA948-E30F-344A-B2C5-24FEE15B0662}"/>
                </a:ext>
              </a:extLst>
            </p:cNvPr>
            <p:cNvSpPr/>
            <p:nvPr/>
          </p:nvSpPr>
          <p:spPr>
            <a:xfrm>
              <a:off x="2780730" y="1271636"/>
              <a:ext cx="809216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>
                  <a:ea typeface="Proxima Nova" charset="0"/>
                  <a:cs typeface="Proxima Nova" charset="0"/>
                </a:rPr>
                <a:t>Grace Period</a:t>
              </a:r>
              <a:endParaRPr lang="en-US" sz="1050" dirty="0"/>
            </a:p>
          </p:txBody>
        </p:sp>
        <p:sp>
          <p:nvSpPr>
            <p:cNvPr id="235" name="Right Brace 234">
              <a:extLst>
                <a:ext uri="{FF2B5EF4-FFF2-40B4-BE49-F238E27FC236}">
                  <a16:creationId xmlns:a16="http://schemas.microsoft.com/office/drawing/2014/main" id="{B171422F-F6F5-214C-B0EE-24D292EB62BB}"/>
                </a:ext>
              </a:extLst>
            </p:cNvPr>
            <p:cNvSpPr/>
            <p:nvPr/>
          </p:nvSpPr>
          <p:spPr>
            <a:xfrm rot="5400000">
              <a:off x="3039112" y="619029"/>
              <a:ext cx="292453" cy="95702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05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4605" y="2100246"/>
            <a:ext cx="6654628" cy="2679260"/>
          </a:xfrm>
        </p:spPr>
        <p:txBody>
          <a:bodyPr/>
          <a:lstStyle/>
          <a:p>
            <a:r>
              <a:rPr lang="en-US" dirty="0"/>
              <a:t>Marketplace Integrations</a:t>
            </a:r>
            <a:br>
              <a:rPr lang="en-US" dirty="0"/>
            </a:br>
            <a:r>
              <a:rPr lang="en-US" dirty="0"/>
              <a:t>(C3 Alliances)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81314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1F86-4873-5442-953B-5AEED300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498598"/>
          </a:xfrm>
        </p:spPr>
        <p:txBody>
          <a:bodyPr>
            <a:normAutofit/>
          </a:bodyPr>
          <a:lstStyle/>
          <a:p>
            <a:r>
              <a:rPr lang="en-US" dirty="0"/>
              <a:t>RPA: Integration Overview &amp; Benefits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98E66-C386-4C4A-857E-3F0127FBA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075" y="1262743"/>
            <a:ext cx="10987088" cy="5246914"/>
          </a:xfrm>
        </p:spPr>
        <p:txBody>
          <a:bodyPr>
            <a:noAutofit/>
          </a:bodyPr>
          <a:lstStyle/>
          <a:p>
            <a:r>
              <a:rPr lang="en-US" sz="2000" b="1" dirty="0"/>
              <a:t>Challenges without CyberArk CCP integration</a:t>
            </a:r>
          </a:p>
          <a:p>
            <a:pPr lvl="1"/>
            <a:r>
              <a:rPr lang="en-US" sz="2000" dirty="0"/>
              <a:t>Sensitive data stored in two places: </a:t>
            </a:r>
          </a:p>
          <a:p>
            <a:pPr lvl="2"/>
            <a:r>
              <a:rPr lang="en-US" sz="2000" dirty="0"/>
              <a:t>CyberArk EPV &amp; RPA Credential Vault</a:t>
            </a:r>
          </a:p>
          <a:p>
            <a:pPr lvl="1"/>
            <a:r>
              <a:rPr lang="en-US" sz="2000" dirty="0"/>
              <a:t>Extra effort in maintaining data security at two places.</a:t>
            </a:r>
          </a:p>
          <a:p>
            <a:pPr lvl="1"/>
            <a:r>
              <a:rPr lang="en-US" sz="2000" dirty="0"/>
              <a:t>User access to copy/paste sensitive data from CyberArk to RPA solution</a:t>
            </a:r>
          </a:p>
          <a:p>
            <a:pPr lvl="1"/>
            <a:r>
              <a:rPr lang="en-US" sz="2000" dirty="0"/>
              <a:t>Sensitive credentials exposed to multiple users</a:t>
            </a:r>
          </a:p>
          <a:p>
            <a:pPr lvl="1"/>
            <a:endParaRPr lang="en-US" sz="2000" dirty="0"/>
          </a:p>
          <a:p>
            <a:r>
              <a:rPr lang="en-US" sz="2000" b="1" dirty="0"/>
              <a:t>Benefits of CCP integration</a:t>
            </a:r>
          </a:p>
          <a:p>
            <a:pPr lvl="1"/>
            <a:r>
              <a:rPr lang="en-US" sz="2000" dirty="0"/>
              <a:t>Credentials securely stored in CyberArk EPV</a:t>
            </a:r>
          </a:p>
          <a:p>
            <a:pPr lvl="1"/>
            <a:r>
              <a:rPr lang="en-US" sz="2000" dirty="0"/>
              <a:t>CyberArk manages access to &amp; automatically rotates credentials</a:t>
            </a:r>
          </a:p>
          <a:p>
            <a:pPr lvl="1"/>
            <a:r>
              <a:rPr lang="en-US" sz="2000" dirty="0"/>
              <a:t>No User access - credentials only accessible to authentication bots</a:t>
            </a:r>
          </a:p>
          <a:p>
            <a:pPr lvl="1"/>
            <a:r>
              <a:rPr lang="en-US" sz="2000" dirty="0"/>
              <a:t>Credentials securely retrieved as needed for robots to perform their functions</a:t>
            </a:r>
          </a:p>
          <a:p>
            <a:pPr lvl="1"/>
            <a:r>
              <a:rPr lang="en-US" sz="2000" dirty="0"/>
              <a:t>All access captured in audit logs</a:t>
            </a:r>
          </a:p>
          <a:p>
            <a:pPr lvl="1"/>
            <a:r>
              <a:rPr lang="en-US" sz="2000" dirty="0"/>
              <a:t>Client stays in compliance with corporate policies and industry guidelines</a:t>
            </a:r>
          </a:p>
          <a:p>
            <a:pPr lvl="1"/>
            <a:r>
              <a:rPr lang="en-US" sz="2000" dirty="0"/>
              <a:t>Integration implemented and supported by vendors</a:t>
            </a:r>
          </a:p>
        </p:txBody>
      </p:sp>
    </p:spTree>
    <p:extLst>
      <p:ext uri="{BB962C8B-B14F-4D97-AF65-F5344CB8AC3E}">
        <p14:creationId xmlns:p14="http://schemas.microsoft.com/office/powerpoint/2010/main" val="119675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75B5E-6C51-0340-B171-4B09D7E46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Anywhere:</a:t>
            </a:r>
            <a:br>
              <a:rPr lang="en-US" dirty="0"/>
            </a:br>
            <a:r>
              <a:rPr lang="en-US" sz="2000" dirty="0"/>
              <a:t>Integration offered in CyberArk Marketplace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ABF15D-CA2D-7E4F-88FB-D8E0347BC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"/>
          <a:stretch/>
        </p:blipFill>
        <p:spPr>
          <a:xfrm>
            <a:off x="873579" y="1102863"/>
            <a:ext cx="10093778" cy="525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0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Google Shape;135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8475" y="1024125"/>
            <a:ext cx="8321649" cy="496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C3F4E5-40BA-3C4E-A2E0-72605FD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Red Hat Text"/>
              </a:rPr>
              <a:t>NIST 800-161 Control Mappings</a:t>
            </a:r>
            <a:endParaRPr lang="en-US" dirty="0"/>
          </a:p>
        </p:txBody>
      </p:sp>
      <p:sp>
        <p:nvSpPr>
          <p:cNvPr id="1354" name="Google Shape;1354;p68"/>
          <p:cNvSpPr/>
          <p:nvPr/>
        </p:nvSpPr>
        <p:spPr>
          <a:xfrm>
            <a:off x="743752" y="5360130"/>
            <a:ext cx="4279392" cy="849549"/>
          </a:xfrm>
          <a:custGeom>
            <a:avLst/>
            <a:gdLst/>
            <a:ahLst/>
            <a:cxnLst/>
            <a:rect l="l" t="t" r="r" b="b"/>
            <a:pathLst>
              <a:path w="8229600" h="671580" extrusionOk="0">
                <a:moveTo>
                  <a:pt x="0" y="111932"/>
                </a:moveTo>
                <a:cubicBezTo>
                  <a:pt x="0" y="50114"/>
                  <a:pt x="50114" y="0"/>
                  <a:pt x="111932" y="0"/>
                </a:cubicBezTo>
                <a:lnTo>
                  <a:pt x="8117668" y="0"/>
                </a:lnTo>
                <a:cubicBezTo>
                  <a:pt x="8179486" y="0"/>
                  <a:pt x="8229600" y="50114"/>
                  <a:pt x="8229600" y="111932"/>
                </a:cubicBezTo>
                <a:lnTo>
                  <a:pt x="8229600" y="559648"/>
                </a:lnTo>
                <a:cubicBezTo>
                  <a:pt x="8229600" y="621466"/>
                  <a:pt x="8179486" y="671580"/>
                  <a:pt x="8117668" y="671580"/>
                </a:cubicBezTo>
                <a:lnTo>
                  <a:pt x="111932" y="671580"/>
                </a:lnTo>
                <a:cubicBezTo>
                  <a:pt x="50114" y="671580"/>
                  <a:pt x="0" y="621466"/>
                  <a:pt x="0" y="559648"/>
                </a:cubicBezTo>
                <a:lnTo>
                  <a:pt x="0" y="111932"/>
                </a:ln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9450" tIns="139450" rIns="139450" bIns="1394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Audit and Accountability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68"/>
          <p:cNvSpPr/>
          <p:nvPr/>
        </p:nvSpPr>
        <p:spPr>
          <a:xfrm>
            <a:off x="743752" y="4047113"/>
            <a:ext cx="4279392" cy="856264"/>
          </a:xfrm>
          <a:custGeom>
            <a:avLst/>
            <a:gdLst/>
            <a:ahLst/>
            <a:cxnLst/>
            <a:rect l="l" t="t" r="r" b="b"/>
            <a:pathLst>
              <a:path w="8229600" h="671580" extrusionOk="0">
                <a:moveTo>
                  <a:pt x="0" y="111932"/>
                </a:moveTo>
                <a:cubicBezTo>
                  <a:pt x="0" y="50114"/>
                  <a:pt x="50114" y="0"/>
                  <a:pt x="111932" y="0"/>
                </a:cubicBezTo>
                <a:lnTo>
                  <a:pt x="8117668" y="0"/>
                </a:lnTo>
                <a:cubicBezTo>
                  <a:pt x="8179486" y="0"/>
                  <a:pt x="8229600" y="50114"/>
                  <a:pt x="8229600" y="111932"/>
                </a:cubicBezTo>
                <a:lnTo>
                  <a:pt x="8229600" y="559648"/>
                </a:lnTo>
                <a:cubicBezTo>
                  <a:pt x="8229600" y="621466"/>
                  <a:pt x="8179486" y="671580"/>
                  <a:pt x="8117668" y="671580"/>
                </a:cubicBezTo>
                <a:lnTo>
                  <a:pt x="111932" y="671580"/>
                </a:lnTo>
                <a:cubicBezTo>
                  <a:pt x="50114" y="671580"/>
                  <a:pt x="0" y="621466"/>
                  <a:pt x="0" y="559648"/>
                </a:cubicBezTo>
                <a:lnTo>
                  <a:pt x="0" y="111932"/>
                </a:ln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9450" tIns="139450" rIns="139450" bIns="1394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"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Access Control</a:t>
            </a:r>
            <a:endParaRPr sz="3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68"/>
          <p:cNvSpPr/>
          <p:nvPr/>
        </p:nvSpPr>
        <p:spPr>
          <a:xfrm>
            <a:off x="743752" y="2740827"/>
            <a:ext cx="4279392" cy="849549"/>
          </a:xfrm>
          <a:custGeom>
            <a:avLst/>
            <a:gdLst/>
            <a:ahLst/>
            <a:cxnLst/>
            <a:rect l="l" t="t" r="r" b="b"/>
            <a:pathLst>
              <a:path w="8229600" h="671580" extrusionOk="0">
                <a:moveTo>
                  <a:pt x="0" y="111932"/>
                </a:moveTo>
                <a:cubicBezTo>
                  <a:pt x="0" y="50114"/>
                  <a:pt x="50114" y="0"/>
                  <a:pt x="111932" y="0"/>
                </a:cubicBezTo>
                <a:lnTo>
                  <a:pt x="8117668" y="0"/>
                </a:lnTo>
                <a:cubicBezTo>
                  <a:pt x="8179486" y="0"/>
                  <a:pt x="8229600" y="50114"/>
                  <a:pt x="8229600" y="111932"/>
                </a:cubicBezTo>
                <a:lnTo>
                  <a:pt x="8229600" y="559648"/>
                </a:lnTo>
                <a:cubicBezTo>
                  <a:pt x="8229600" y="621466"/>
                  <a:pt x="8179486" y="671580"/>
                  <a:pt x="8117668" y="671580"/>
                </a:cubicBezTo>
                <a:lnTo>
                  <a:pt x="111932" y="671580"/>
                </a:lnTo>
                <a:cubicBezTo>
                  <a:pt x="50114" y="671580"/>
                  <a:pt x="0" y="621466"/>
                  <a:pt x="0" y="559648"/>
                </a:cubicBezTo>
                <a:lnTo>
                  <a:pt x="0" y="111932"/>
                </a:lnTo>
                <a:close/>
              </a:path>
            </a:pathLst>
          </a:custGeom>
          <a:solidFill>
            <a:schemeClr val="accent3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9450" tIns="139450" rIns="139450" bIns="1394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" sz="32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Identification and Authentication</a:t>
            </a:r>
            <a:endParaRPr sz="32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E76E-EE30-E344-A3B4-36DFCB92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Anywhere:</a:t>
            </a:r>
            <a:br>
              <a:rPr lang="en-US" dirty="0"/>
            </a:br>
            <a:r>
              <a:rPr lang="en-US" sz="2000" dirty="0"/>
              <a:t>Solution architecture with CyberArk CCP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CF2017A-150F-4348-85D9-BBDDE38CAE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"/>
          <a:stretch/>
        </p:blipFill>
        <p:spPr>
          <a:xfrm>
            <a:off x="881742" y="1379764"/>
            <a:ext cx="10118271" cy="476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7AFC1-E731-744E-A29B-C3874A297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Anywhere:</a:t>
            </a:r>
            <a:br>
              <a:rPr lang="en-US" dirty="0"/>
            </a:br>
            <a:r>
              <a:rPr lang="en-US" sz="2000" dirty="0"/>
              <a:t>Configuring </a:t>
            </a:r>
            <a:r>
              <a:rPr lang="en-US" sz="2000" dirty="0" err="1"/>
              <a:t>Metabot</a:t>
            </a:r>
            <a:r>
              <a:rPr lang="en-US" sz="2000" dirty="0"/>
              <a:t> connection to CCP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6A5BF4-657E-0A48-8D6C-D2A82ED87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08" y="1033931"/>
            <a:ext cx="8151517" cy="53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06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E60CCB-6020-3944-B2AD-C529053056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Formerly softomotive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C3C7F8-AA18-AB4B-99E1-270008614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852" y="1270756"/>
            <a:ext cx="5602862" cy="4935255"/>
          </a:xfrm>
        </p:spPr>
        <p:txBody>
          <a:bodyPr>
            <a:normAutofit/>
          </a:bodyPr>
          <a:lstStyle/>
          <a:p>
            <a:endParaRPr lang="en-US" sz="2000"/>
          </a:p>
          <a:p>
            <a:r>
              <a:rPr lang="en-US" sz="2000"/>
              <a:t>Benefits of CCP integration</a:t>
            </a:r>
          </a:p>
          <a:p>
            <a:pPr lvl="1"/>
            <a:r>
              <a:rPr lang="en-US" sz="2000"/>
              <a:t>Credentials securely stored in CyberArk EPV</a:t>
            </a:r>
          </a:p>
          <a:p>
            <a:pPr lvl="1"/>
            <a:r>
              <a:rPr lang="en-US" sz="2000"/>
              <a:t>CyberArk manages access to &amp; automatically rotates credentials</a:t>
            </a:r>
          </a:p>
          <a:p>
            <a:pPr lvl="1"/>
            <a:r>
              <a:rPr lang="en-US" sz="2000"/>
              <a:t>No User access - credentials only accessible to authentication bots</a:t>
            </a:r>
          </a:p>
          <a:p>
            <a:pPr lvl="1"/>
            <a:r>
              <a:rPr lang="en-US" sz="2000"/>
              <a:t>Credentials securely retrieved as needed for robots to perform their functions</a:t>
            </a:r>
          </a:p>
          <a:p>
            <a:pPr lvl="1"/>
            <a:r>
              <a:rPr lang="en-US" sz="2000"/>
              <a:t>All access captured in audit logs</a:t>
            </a:r>
          </a:p>
          <a:p>
            <a:pPr lvl="1"/>
            <a:r>
              <a:rPr lang="en-US" sz="2000"/>
              <a:t>Client stays in compliance with corporate policies and industry guidelines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9621B-1B84-3346-8814-6B34CC44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Microsoft Power Automate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D0BFE5-859D-724B-9286-F2611CA87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737BD1C-10BA-A946-A286-29E31240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208" y="750039"/>
            <a:ext cx="4601798" cy="28912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976E6C-3405-DD44-BDEC-EF7781927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894" y="2443957"/>
            <a:ext cx="3413807" cy="350691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889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EBF6B-3834-7042-849D-C3F195120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58" y="655985"/>
            <a:ext cx="10961316" cy="498598"/>
          </a:xfrm>
        </p:spPr>
        <p:txBody>
          <a:bodyPr/>
          <a:lstStyle/>
          <a:p>
            <a:r>
              <a:rPr lang="en-US" dirty="0"/>
              <a:t>ServiceNow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DA796-2591-5C44-84ED-DAB4ABCE3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75" y="1213299"/>
            <a:ext cx="6728819" cy="51999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Challenges without CyberArk CP integration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Sensitive data stored in two places: </a:t>
            </a:r>
          </a:p>
          <a:p>
            <a:pPr lvl="2">
              <a:lnSpc>
                <a:spcPct val="100000"/>
              </a:lnSpc>
            </a:pPr>
            <a:r>
              <a:rPr lang="en-US" sz="1400" dirty="0"/>
              <a:t>CyberArk EPV &amp; ServiceNow Instance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Extra effort in maintaining data security at two places.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User access to copy/paste sensitive data from CyberArk to ServiceNow console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Sensitive data exposed to multiple users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Benefits of CP integration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Enables Orchestration, Discovery, and Service Mapping to run without storing any credentials on the instance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Credentials securely stored in CyberArk EPV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CyberArk manages access to &amp; automatically rotates credentials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No User access - credentials only accessible to MID Servers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Credentials securely retrieved as needed to perform functions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All access captured in audit logs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Client stays in compliance with corporate policies and industry guidelines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Integration implemented and supported by ServiceNow</a:t>
            </a:r>
          </a:p>
          <a:p>
            <a:pPr>
              <a:lnSpc>
                <a:spcPct val="100000"/>
              </a:lnSpc>
            </a:pP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601759-4D0F-D04F-9E84-1672CACE4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0350" y="5723872"/>
            <a:ext cx="339680" cy="365125"/>
          </a:xfrm>
        </p:spPr>
        <p:txBody>
          <a:bodyPr/>
          <a:lstStyle/>
          <a:p>
            <a:fld id="{3DB5E446-421A-E746-A83E-D1D14D8D9CBB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996BFF3-0681-AD40-9D92-B44F00FA3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633" y="840920"/>
            <a:ext cx="4441553" cy="545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6CF9CD-88EE-B740-9368-34F6562DF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342" y="312530"/>
            <a:ext cx="10961316" cy="387798"/>
          </a:xfrm>
        </p:spPr>
        <p:txBody>
          <a:bodyPr/>
          <a:lstStyle/>
          <a:p>
            <a:r>
              <a:rPr lang="en-US" sz="2800" dirty="0"/>
              <a:t>SHIFTING SECURITY LEFT INTO DEVELOPMENT WORKFLOWS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206A3-40B5-2044-A3D7-C8FEB333A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B5E446-421A-E746-A83E-D1D14D8D9CB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cs typeface="Arial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charset="0"/>
              <a:cs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4E9D5-694A-C548-924B-FAFBFB3D40BF}"/>
              </a:ext>
            </a:extLst>
          </p:cNvPr>
          <p:cNvSpPr txBox="1"/>
          <p:nvPr/>
        </p:nvSpPr>
        <p:spPr>
          <a:xfrm>
            <a:off x="17145000" y="5143500"/>
            <a:ext cx="0" cy="0"/>
          </a:xfrm>
          <a:prstGeom prst="rect">
            <a:avLst/>
          </a:prstGeom>
          <a:noFill/>
        </p:spPr>
        <p:txBody>
          <a:bodyPr wrap="none" rtlCol="0">
            <a:normAutofit fontScale="25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593986A-11CE-914A-806B-2724E4790919}"/>
              </a:ext>
            </a:extLst>
          </p:cNvPr>
          <p:cNvSpPr/>
          <p:nvPr/>
        </p:nvSpPr>
        <p:spPr>
          <a:xfrm>
            <a:off x="149607" y="4168630"/>
            <a:ext cx="5007847" cy="1776494"/>
          </a:xfrm>
          <a:prstGeom prst="round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Proxima Nova" charset="0"/>
              <a:cs typeface="Proxima Nova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3B99D20-D759-5C43-97BD-75347762C9C9}"/>
              </a:ext>
            </a:extLst>
          </p:cNvPr>
          <p:cNvSpPr/>
          <p:nvPr/>
        </p:nvSpPr>
        <p:spPr>
          <a:xfrm>
            <a:off x="2143125" y="4182335"/>
            <a:ext cx="9395021" cy="1762788"/>
          </a:xfrm>
          <a:prstGeom prst="roundRect">
            <a:avLst/>
          </a:prstGeom>
          <a:solidFill>
            <a:srgbClr val="00B05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Proxima Nova" charset="0"/>
              <a:cs typeface="Proxima Nova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1E56FA2-E6B0-F24C-9A6F-5E075647440B}"/>
              </a:ext>
            </a:extLst>
          </p:cNvPr>
          <p:cNvCxnSpPr/>
          <p:nvPr/>
        </p:nvCxnSpPr>
        <p:spPr>
          <a:xfrm>
            <a:off x="514457" y="4626895"/>
            <a:ext cx="6302828" cy="0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A6F1DB-DDDB-1843-AC1D-ADBD9DE94D0D}"/>
              </a:ext>
            </a:extLst>
          </p:cNvPr>
          <p:cNvSpPr txBox="1"/>
          <p:nvPr/>
        </p:nvSpPr>
        <p:spPr>
          <a:xfrm>
            <a:off x="2582780" y="4168630"/>
            <a:ext cx="1506486" cy="458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F2233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Developers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9DA8AB4-B766-564A-AEDA-F5A7E733033C}"/>
              </a:ext>
            </a:extLst>
          </p:cNvPr>
          <p:cNvCxnSpPr>
            <a:cxnSpLocks/>
          </p:cNvCxnSpPr>
          <p:nvPr/>
        </p:nvCxnSpPr>
        <p:spPr>
          <a:xfrm>
            <a:off x="4025097" y="5026452"/>
            <a:ext cx="7075359" cy="13776"/>
          </a:xfrm>
          <a:prstGeom prst="straightConnector1">
            <a:avLst/>
          </a:prstGeom>
          <a:ln w="571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D183A6C-9DA3-324E-ABA2-A04219C77B71}"/>
              </a:ext>
            </a:extLst>
          </p:cNvPr>
          <p:cNvSpPr txBox="1"/>
          <p:nvPr/>
        </p:nvSpPr>
        <p:spPr>
          <a:xfrm>
            <a:off x="7068333" y="4587322"/>
            <a:ext cx="1506486" cy="458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F2233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DevOps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DC67E1D-F1B6-C14A-80EC-592AADE20EF6}"/>
              </a:ext>
            </a:extLst>
          </p:cNvPr>
          <p:cNvCxnSpPr>
            <a:cxnSpLocks/>
          </p:cNvCxnSpPr>
          <p:nvPr/>
        </p:nvCxnSpPr>
        <p:spPr>
          <a:xfrm flipV="1">
            <a:off x="543731" y="5634618"/>
            <a:ext cx="10658839" cy="16997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DD46BF7-CC4B-AB42-80C1-BBF8192177ED}"/>
              </a:ext>
            </a:extLst>
          </p:cNvPr>
          <p:cNvSpPr txBox="1"/>
          <p:nvPr/>
        </p:nvSpPr>
        <p:spPr>
          <a:xfrm>
            <a:off x="7713342" y="5199447"/>
            <a:ext cx="1506486" cy="45826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69AE45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F2233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3F0698-44A1-0A49-8E8D-DC03CF38C6C1}"/>
              </a:ext>
            </a:extLst>
          </p:cNvPr>
          <p:cNvSpPr txBox="1"/>
          <p:nvPr/>
        </p:nvSpPr>
        <p:spPr>
          <a:xfrm>
            <a:off x="6871816" y="1689954"/>
            <a:ext cx="4666330" cy="196764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69AE45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Empower security team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Highlight the app &amp; tool risk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Leverage single platform – human/non-human solution serves all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 focus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Manage security budget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993750-6F66-E447-ACE1-827D4F6FF034}"/>
              </a:ext>
            </a:extLst>
          </p:cNvPr>
          <p:cNvSpPr txBox="1"/>
          <p:nvPr/>
        </p:nvSpPr>
        <p:spPr>
          <a:xfrm>
            <a:off x="814493" y="1689954"/>
            <a:ext cx="5145436" cy="16187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D8FC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Enable Developer/DevOps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Easy to use (consume secrets)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Prebuilt integrations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 source and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Secretless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C4D4C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Free developers from security burden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Compliance, audit requests, human creds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 budget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F2233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D4CF8C8-E94A-4425-80F6-86ADEB7BCB3F}"/>
              </a:ext>
            </a:extLst>
          </p:cNvPr>
          <p:cNvGraphicFramePr/>
          <p:nvPr/>
        </p:nvGraphicFramePr>
        <p:xfrm>
          <a:off x="339368" y="753983"/>
          <a:ext cx="11198778" cy="882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7773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We’re Solving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0532" y="975850"/>
            <a:ext cx="5779803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" marR="0" lvl="1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srgbClr val="0F2233"/>
                </a:solidFill>
                <a:latin typeface="Arial"/>
              </a:rPr>
              <a:t>There are l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of places to store secrets.</a:t>
            </a:r>
          </a:p>
          <a:p>
            <a:pPr marL="511175" lvl="2" defTabSz="914400">
              <a:spcBef>
                <a:spcPts val="1200"/>
              </a:spcBef>
              <a:spcAft>
                <a:spcPts val="600"/>
              </a:spcAft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But: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Platform solutions only work for those platforms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Tool solutions lack security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Most not enterprise ready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Hard to share best-practices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SoD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not enforced</a:t>
            </a:r>
          </a:p>
          <a:p>
            <a:pPr marL="801688" marR="0" lvl="2" indent="-290513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F2233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IGA/GRC reporting is impossible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0B7B01B-801B-F94E-9FA1-AEC13B083A5E}"/>
              </a:ext>
            </a:extLst>
          </p:cNvPr>
          <p:cNvGrpSpPr/>
          <p:nvPr/>
        </p:nvGrpSpPr>
        <p:grpSpPr>
          <a:xfrm>
            <a:off x="5802270" y="1674978"/>
            <a:ext cx="6072404" cy="3782921"/>
            <a:chOff x="5802270" y="1674978"/>
            <a:chExt cx="6072404" cy="3782921"/>
          </a:xfrm>
        </p:grpSpPr>
        <p:sp>
          <p:nvSpPr>
            <p:cNvPr id="47" name="Shape 690">
              <a:extLst>
                <a:ext uri="{FF2B5EF4-FFF2-40B4-BE49-F238E27FC236}">
                  <a16:creationId xmlns:a16="http://schemas.microsoft.com/office/drawing/2014/main" id="{7D59C445-EB0F-3A45-8291-C1734A4EFBEA}"/>
                </a:ext>
              </a:extLst>
            </p:cNvPr>
            <p:cNvSpPr/>
            <p:nvPr/>
          </p:nvSpPr>
          <p:spPr>
            <a:xfrm>
              <a:off x="6490747" y="1674978"/>
              <a:ext cx="4693405" cy="3794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45700" rIns="91425" bIns="45700" anchor="t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C4D4C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Heterogeneous Islands of Security</a:t>
              </a:r>
            </a:p>
          </p:txBody>
        </p:sp>
        <p:sp>
          <p:nvSpPr>
            <p:cNvPr id="48" name="Rounded Rectangle 25">
              <a:extLst>
                <a:ext uri="{FF2B5EF4-FFF2-40B4-BE49-F238E27FC236}">
                  <a16:creationId xmlns:a16="http://schemas.microsoft.com/office/drawing/2014/main" id="{EE719C8F-CA0F-D94A-AAA2-7535CA6A6E68}"/>
                </a:ext>
              </a:extLst>
            </p:cNvPr>
            <p:cNvSpPr/>
            <p:nvPr/>
          </p:nvSpPr>
          <p:spPr>
            <a:xfrm rot="16200000">
              <a:off x="6277587" y="2822991"/>
              <a:ext cx="954589" cy="1895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9" name="Rounded Rectangle 27">
              <a:extLst>
                <a:ext uri="{FF2B5EF4-FFF2-40B4-BE49-F238E27FC236}">
                  <a16:creationId xmlns:a16="http://schemas.microsoft.com/office/drawing/2014/main" id="{B78961E5-1023-DB44-9B56-77628F28767D}"/>
                </a:ext>
              </a:extLst>
            </p:cNvPr>
            <p:cNvSpPr/>
            <p:nvPr/>
          </p:nvSpPr>
          <p:spPr>
            <a:xfrm rot="16200000">
              <a:off x="8360156" y="2822988"/>
              <a:ext cx="954589" cy="18959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ounded Rectangle 28">
              <a:extLst>
                <a:ext uri="{FF2B5EF4-FFF2-40B4-BE49-F238E27FC236}">
                  <a16:creationId xmlns:a16="http://schemas.microsoft.com/office/drawing/2014/main" id="{30FF23C5-FEC3-DC4D-B946-B182BCFE0989}"/>
                </a:ext>
              </a:extLst>
            </p:cNvPr>
            <p:cNvSpPr/>
            <p:nvPr/>
          </p:nvSpPr>
          <p:spPr>
            <a:xfrm rot="16200000">
              <a:off x="6277587" y="3982570"/>
              <a:ext cx="954589" cy="1895942"/>
            </a:xfrm>
            <a:prstGeom prst="rect">
              <a:avLst/>
            </a:prstGeom>
            <a:solidFill>
              <a:srgbClr val="539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IAM / KMS</a:t>
              </a:r>
            </a:p>
          </p:txBody>
        </p:sp>
        <p:sp>
          <p:nvSpPr>
            <p:cNvPr id="51" name="Rounded Rectangle 29">
              <a:extLst>
                <a:ext uri="{FF2B5EF4-FFF2-40B4-BE49-F238E27FC236}">
                  <a16:creationId xmlns:a16="http://schemas.microsoft.com/office/drawing/2014/main" id="{2916DE32-4BBE-E14C-A5FD-2D7F31989590}"/>
                </a:ext>
              </a:extLst>
            </p:cNvPr>
            <p:cNvSpPr/>
            <p:nvPr/>
          </p:nvSpPr>
          <p:spPr>
            <a:xfrm rot="16200000">
              <a:off x="8360156" y="3982569"/>
              <a:ext cx="954589" cy="1895941"/>
            </a:xfrm>
            <a:prstGeom prst="rect">
              <a:avLst/>
            </a:prstGeom>
            <a:solidFill>
              <a:srgbClr val="539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IAM / KMS</a:t>
              </a:r>
            </a:p>
          </p:txBody>
        </p:sp>
        <p:sp>
          <p:nvSpPr>
            <p:cNvPr id="52" name="Rounded Rectangle 31">
              <a:extLst>
                <a:ext uri="{FF2B5EF4-FFF2-40B4-BE49-F238E27FC236}">
                  <a16:creationId xmlns:a16="http://schemas.microsoft.com/office/drawing/2014/main" id="{A865185E-2117-7647-BECD-31DF7D207F09}"/>
                </a:ext>
              </a:extLst>
            </p:cNvPr>
            <p:cNvSpPr/>
            <p:nvPr/>
          </p:nvSpPr>
          <p:spPr>
            <a:xfrm rot="16200000">
              <a:off x="6277587" y="1684115"/>
              <a:ext cx="954589" cy="189594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Home Grown</a:t>
              </a:r>
              <a:b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</a:b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Solutions</a:t>
              </a:r>
            </a:p>
          </p:txBody>
        </p:sp>
        <p:sp>
          <p:nvSpPr>
            <p:cNvPr id="53" name="Rounded Rectangle 32">
              <a:extLst>
                <a:ext uri="{FF2B5EF4-FFF2-40B4-BE49-F238E27FC236}">
                  <a16:creationId xmlns:a16="http://schemas.microsoft.com/office/drawing/2014/main" id="{349223A8-9526-3344-8D4F-187A5AB46C5C}"/>
                </a:ext>
              </a:extLst>
            </p:cNvPr>
            <p:cNvSpPr/>
            <p:nvPr/>
          </p:nvSpPr>
          <p:spPr>
            <a:xfrm rot="16200000">
              <a:off x="10449409" y="1677209"/>
              <a:ext cx="954589" cy="189594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Secrets</a:t>
              </a:r>
            </a:p>
          </p:txBody>
        </p:sp>
        <p:sp>
          <p:nvSpPr>
            <p:cNvPr id="54" name="Rounded Rectangle 33">
              <a:extLst>
                <a:ext uri="{FF2B5EF4-FFF2-40B4-BE49-F238E27FC236}">
                  <a16:creationId xmlns:a16="http://schemas.microsoft.com/office/drawing/2014/main" id="{6AE1D22F-C4E3-6545-8B96-707882C7B3E7}"/>
                </a:ext>
              </a:extLst>
            </p:cNvPr>
            <p:cNvSpPr/>
            <p:nvPr/>
          </p:nvSpPr>
          <p:spPr>
            <a:xfrm rot="16200000">
              <a:off x="8360156" y="1686699"/>
              <a:ext cx="954589" cy="189594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Secrets</a:t>
              </a:r>
            </a:p>
          </p:txBody>
        </p:sp>
        <p:sp>
          <p:nvSpPr>
            <p:cNvPr id="55" name="Rounded Rectangle 30">
              <a:extLst>
                <a:ext uri="{FF2B5EF4-FFF2-40B4-BE49-F238E27FC236}">
                  <a16:creationId xmlns:a16="http://schemas.microsoft.com/office/drawing/2014/main" id="{D5FD4D99-A0A1-984A-AAD4-E117AE537B0E}"/>
                </a:ext>
              </a:extLst>
            </p:cNvPr>
            <p:cNvSpPr/>
            <p:nvPr/>
          </p:nvSpPr>
          <p:spPr>
            <a:xfrm rot="16200000">
              <a:off x="10449409" y="3982568"/>
              <a:ext cx="954589" cy="1895941"/>
            </a:xfrm>
            <a:prstGeom prst="rect">
              <a:avLst/>
            </a:prstGeom>
            <a:solidFill>
              <a:srgbClr val="5392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algn="ctr"/>
              <a:r>
                <a:rPr lang="en-US" sz="1400" b="1">
                  <a:solidFill>
                    <a:srgbClr val="FFFFFF"/>
                  </a:solidFill>
                  <a:latin typeface="Arial"/>
                </a:rPr>
                <a:t>IAM / KMS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CE34FB11-656F-D84E-8F41-1CCCF076B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4046" y="4582690"/>
              <a:ext cx="865315" cy="47945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BBD7CC6-0EB3-3640-9091-834CD5B98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9511" y="4605205"/>
              <a:ext cx="630741" cy="37742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F9BEEC2-A49B-4346-81EA-B3C229DD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64426" y="4632423"/>
              <a:ext cx="1146048" cy="314864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538E2D2-6790-364F-9ED7-3D63F6056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72968" y="2301710"/>
              <a:ext cx="1528965" cy="349131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616004A-C01C-4D4F-BC99-9E51CFE97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62221" y="2305367"/>
              <a:ext cx="1528965" cy="341816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694DDBA-AB3E-624F-89C7-C51FF66A5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1203" y="3498386"/>
              <a:ext cx="782945" cy="56341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7B226120-1D10-3C44-8084-9EE32E71E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3918" y="3383906"/>
              <a:ext cx="485571" cy="530123"/>
            </a:xfrm>
            <a:prstGeom prst="rect">
              <a:avLst/>
            </a:prstGeom>
          </p:spPr>
        </p:pic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B7ABE3A-1581-184F-8C36-22E4F966A106}"/>
                </a:ext>
              </a:extLst>
            </p:cNvPr>
            <p:cNvCxnSpPr>
              <a:cxnSpLocks/>
            </p:cNvCxnSpPr>
            <p:nvPr/>
          </p:nvCxnSpPr>
          <p:spPr>
            <a:xfrm>
              <a:off x="5802270" y="3208319"/>
              <a:ext cx="6072404" cy="9483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bg1"/>
                  </a:gs>
                  <a:gs pos="16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4485995-BF91-A040-8810-13C8D2CDE5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02270" y="4347056"/>
              <a:ext cx="6072404" cy="13566"/>
            </a:xfrm>
            <a:prstGeom prst="line">
              <a:avLst/>
            </a:prstGeom>
            <a:ln w="28575">
              <a:gradFill flip="none" rotWithShape="1">
                <a:gsLst>
                  <a:gs pos="0">
                    <a:schemeClr val="bg1"/>
                  </a:gs>
                  <a:gs pos="16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98DA573-EBF6-7447-931F-FA17787CDB86}"/>
                </a:ext>
              </a:extLst>
            </p:cNvPr>
            <p:cNvCxnSpPr/>
            <p:nvPr/>
          </p:nvCxnSpPr>
          <p:spPr>
            <a:xfrm flipV="1">
              <a:off x="7800692" y="2100186"/>
              <a:ext cx="4075" cy="3357713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6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177B67D2-2447-0D46-B4C3-8EE33C71F7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5549" y="2100185"/>
              <a:ext cx="0" cy="3357714"/>
            </a:xfrm>
            <a:prstGeom prst="line">
              <a:avLst/>
            </a:prstGeom>
            <a:ln w="28575">
              <a:gradFill>
                <a:gsLst>
                  <a:gs pos="0">
                    <a:schemeClr val="bg1"/>
                  </a:gs>
                  <a:gs pos="16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ounded Rectangle 26">
              <a:extLst>
                <a:ext uri="{FF2B5EF4-FFF2-40B4-BE49-F238E27FC236}">
                  <a16:creationId xmlns:a16="http://schemas.microsoft.com/office/drawing/2014/main" id="{C966D13C-43B7-8F4D-B935-5D2BE0B536BA}"/>
                </a:ext>
              </a:extLst>
            </p:cNvPr>
            <p:cNvSpPr/>
            <p:nvPr/>
          </p:nvSpPr>
          <p:spPr>
            <a:xfrm rot="16200000">
              <a:off x="10449409" y="2829889"/>
              <a:ext cx="954589" cy="189594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b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Databags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8" name="Picture 2" descr="CloudBees Events - Apps on Google Play">
              <a:extLst>
                <a:ext uri="{FF2B5EF4-FFF2-40B4-BE49-F238E27FC236}">
                  <a16:creationId xmlns:a16="http://schemas.microsoft.com/office/drawing/2014/main" id="{AC97D5F0-3698-7B4C-880F-015B26ADE8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83460" y="3345001"/>
              <a:ext cx="860148" cy="860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1D53346A-C39D-F045-A74E-BB475F7CE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 contrast="-22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970845" y="3429000"/>
              <a:ext cx="1557954" cy="724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267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C2183C-9EB1-EC4F-98CF-B8537472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E446-421A-E746-A83E-D1D14D8D9CB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87E464-9263-3B4B-9636-59B5FEE08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Access vs. Non-Human Access</a:t>
            </a:r>
          </a:p>
        </p:txBody>
      </p:sp>
      <p:pic>
        <p:nvPicPr>
          <p:cNvPr id="4" name="Google Shape;1290;ge2d64d130d_1_895">
            <a:extLst>
              <a:ext uri="{FF2B5EF4-FFF2-40B4-BE49-F238E27FC236}">
                <a16:creationId xmlns:a16="http://schemas.microsoft.com/office/drawing/2014/main" id="{07D2544A-A040-0B4F-ADA7-3A0D173F48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782" b="7344"/>
          <a:stretch/>
        </p:blipFill>
        <p:spPr>
          <a:xfrm>
            <a:off x="488848" y="846587"/>
            <a:ext cx="11214303" cy="5164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949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Cyberark</a:t>
            </a:r>
            <a:r>
              <a:rPr lang="en-US" dirty="0"/>
              <a:t> secures the entire Supply Chain of Trust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B03D1E7-3627-1A4E-A1D4-75A2E8C1A2B7}"/>
              </a:ext>
            </a:extLst>
          </p:cNvPr>
          <p:cNvGrpSpPr/>
          <p:nvPr/>
        </p:nvGrpSpPr>
        <p:grpSpPr>
          <a:xfrm>
            <a:off x="494750" y="1269034"/>
            <a:ext cx="1750414" cy="4488149"/>
            <a:chOff x="1651543" y="1396831"/>
            <a:chExt cx="1750414" cy="4488149"/>
          </a:xfrm>
        </p:grpSpPr>
        <p:sp>
          <p:nvSpPr>
            <p:cNvPr id="44" name="Shape 157">
              <a:extLst>
                <a:ext uri="{FF2B5EF4-FFF2-40B4-BE49-F238E27FC236}">
                  <a16:creationId xmlns:a16="http://schemas.microsoft.com/office/drawing/2014/main" id="{EC7FF30C-67F8-2E48-8B6C-831E3255F2E7}"/>
                </a:ext>
              </a:extLst>
            </p:cNvPr>
            <p:cNvSpPr/>
            <p:nvPr/>
          </p:nvSpPr>
          <p:spPr>
            <a:xfrm>
              <a:off x="1651891" y="1396831"/>
              <a:ext cx="1750066" cy="615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>
              <a:spAutoFit/>
            </a:bodyPr>
            <a:lstStyle>
              <a:lvl1pPr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dirty="0"/>
                <a:t>Human Engineers</a:t>
              </a:r>
            </a:p>
            <a:p>
              <a:pPr algn="ctr"/>
              <a:r>
                <a:rPr lang="en-US" dirty="0"/>
                <a:t>(Root)</a:t>
              </a:r>
              <a:endParaRPr dirty="0"/>
            </a:p>
          </p:txBody>
        </p:sp>
        <p:sp>
          <p:nvSpPr>
            <p:cNvPr id="91" name="Shape 157">
              <a:extLst>
                <a:ext uri="{FF2B5EF4-FFF2-40B4-BE49-F238E27FC236}">
                  <a16:creationId xmlns:a16="http://schemas.microsoft.com/office/drawing/2014/main" id="{EF15B63D-28DB-774E-A6FC-6139C6B69C5B}"/>
                </a:ext>
              </a:extLst>
            </p:cNvPr>
            <p:cNvSpPr/>
            <p:nvPr/>
          </p:nvSpPr>
          <p:spPr>
            <a:xfrm>
              <a:off x="1651543" y="2783022"/>
              <a:ext cx="1750066" cy="61552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>
              <a:spAutoFit/>
            </a:bodyPr>
            <a:lstStyle>
              <a:lvl1pPr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dirty="0"/>
                <a:t>Tools &amp; Automation</a:t>
              </a:r>
            </a:p>
            <a:p>
              <a:pPr algn="ctr"/>
              <a:r>
                <a:rPr lang="en-US" dirty="0"/>
                <a:t>(Intermediates)</a:t>
              </a:r>
              <a:endParaRPr dirty="0"/>
            </a:p>
          </p:txBody>
        </p:sp>
        <p:sp>
          <p:nvSpPr>
            <p:cNvPr id="92" name="Shape 157">
              <a:extLst>
                <a:ext uri="{FF2B5EF4-FFF2-40B4-BE49-F238E27FC236}">
                  <a16:creationId xmlns:a16="http://schemas.microsoft.com/office/drawing/2014/main" id="{16081526-B732-8A4B-8C4B-6C348D24F687}"/>
                </a:ext>
              </a:extLst>
            </p:cNvPr>
            <p:cNvSpPr/>
            <p:nvPr/>
          </p:nvSpPr>
          <p:spPr>
            <a:xfrm>
              <a:off x="1651543" y="5054016"/>
              <a:ext cx="1750066" cy="83096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91424" tIns="91424" rIns="91424" bIns="91424">
              <a:spAutoFit/>
            </a:bodyPr>
            <a:lstStyle>
              <a:lvl1pPr defTabSz="914400">
                <a:defRPr sz="14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algn="ctr"/>
              <a:r>
                <a:rPr lang="en-US" dirty="0"/>
                <a:t>Apps &amp; Target Systems</a:t>
              </a:r>
            </a:p>
            <a:p>
              <a:pPr algn="ctr"/>
              <a:r>
                <a:rPr lang="en-US" dirty="0"/>
                <a:t>(End Entities)</a:t>
              </a:r>
              <a:endParaRPr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10D74F0-54AD-F149-BD02-CA8A770A1A9A}"/>
              </a:ext>
            </a:extLst>
          </p:cNvPr>
          <p:cNvGrpSpPr/>
          <p:nvPr/>
        </p:nvGrpSpPr>
        <p:grpSpPr>
          <a:xfrm>
            <a:off x="10152172" y="945451"/>
            <a:ext cx="1181722" cy="5452418"/>
            <a:chOff x="49831" y="885189"/>
            <a:chExt cx="1181722" cy="545241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107A221-B317-4842-AA3D-FCE746789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alphaModFix amt="35000"/>
            </a:blip>
            <a:srcRect l="39956" r="39510" b="3726"/>
            <a:stretch/>
          </p:blipFill>
          <p:spPr>
            <a:xfrm>
              <a:off x="49831" y="1496395"/>
              <a:ext cx="1181722" cy="4841212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67BD37D-D933-BB4A-9D7B-B47BFA11C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979" r="28342" b="28997"/>
            <a:stretch/>
          </p:blipFill>
          <p:spPr>
            <a:xfrm>
              <a:off x="214187" y="885189"/>
              <a:ext cx="906236" cy="970674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10C8A5C-E712-FB43-80BE-E97636E0377A}"/>
              </a:ext>
            </a:extLst>
          </p:cNvPr>
          <p:cNvGrpSpPr/>
          <p:nvPr/>
        </p:nvGrpSpPr>
        <p:grpSpPr>
          <a:xfrm>
            <a:off x="2434796" y="1043010"/>
            <a:ext cx="7322408" cy="5256242"/>
            <a:chOff x="2058882" y="1160507"/>
            <a:chExt cx="7322408" cy="5256242"/>
          </a:xfrm>
        </p:grpSpPr>
        <p:pic>
          <p:nvPicPr>
            <p:cNvPr id="42" name="תמונה 8">
              <a:extLst>
                <a:ext uri="{FF2B5EF4-FFF2-40B4-BE49-F238E27FC236}">
                  <a16:creationId xmlns:a16="http://schemas.microsoft.com/office/drawing/2014/main" id="{B76AE6F8-EA78-0F40-8971-4845A5B1C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6027" y="1243297"/>
              <a:ext cx="817575" cy="919120"/>
            </a:xfrm>
            <a:prstGeom prst="rect">
              <a:avLst/>
            </a:prstGeom>
          </p:spPr>
        </p:pic>
        <p:pic>
          <p:nvPicPr>
            <p:cNvPr id="43" name="תמונה 10">
              <a:extLst>
                <a:ext uri="{FF2B5EF4-FFF2-40B4-BE49-F238E27FC236}">
                  <a16:creationId xmlns:a16="http://schemas.microsoft.com/office/drawing/2014/main" id="{9C15CFDB-92BD-2B4F-B2AB-52B293E31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9546" y="1263018"/>
              <a:ext cx="767254" cy="862549"/>
            </a:xfrm>
            <a:prstGeom prst="rect">
              <a:avLst/>
            </a:prstGeom>
          </p:spPr>
        </p:pic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96AA14C4-7467-9A49-AF7D-9F92B76FAB46}"/>
                </a:ext>
              </a:extLst>
            </p:cNvPr>
            <p:cNvSpPr/>
            <p:nvPr/>
          </p:nvSpPr>
          <p:spPr>
            <a:xfrm>
              <a:off x="4444976" y="1160507"/>
              <a:ext cx="2427488" cy="110248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6A8BFE2-2785-FD44-9B07-DAB06DF75A9C}"/>
                </a:ext>
              </a:extLst>
            </p:cNvPr>
            <p:cNvGrpSpPr/>
            <p:nvPr/>
          </p:nvGrpSpPr>
          <p:grpSpPr>
            <a:xfrm>
              <a:off x="2761573" y="2420212"/>
              <a:ext cx="5782638" cy="1560415"/>
              <a:chOff x="2761573" y="2397783"/>
              <a:chExt cx="5782638" cy="1560415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A83BF8E-99E4-F148-A050-5FFEB177BD89}"/>
                  </a:ext>
                </a:extLst>
              </p:cNvPr>
              <p:cNvGrpSpPr/>
              <p:nvPr/>
            </p:nvGrpSpPr>
            <p:grpSpPr>
              <a:xfrm>
                <a:off x="6916929" y="2550371"/>
                <a:ext cx="1170162" cy="1098332"/>
                <a:chOff x="6989417" y="2287172"/>
                <a:chExt cx="1170162" cy="1098332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>
                  <a:off x="6989417" y="2287172"/>
                  <a:ext cx="114646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200" dirty="0"/>
                    <a:t>Config/Deploy</a:t>
                  </a:r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3EB86FCD-C4F6-2F49-A60F-E43FD1B7193A}"/>
                    </a:ext>
                  </a:extLst>
                </p:cNvPr>
                <p:cNvGrpSpPr/>
                <p:nvPr/>
              </p:nvGrpSpPr>
              <p:grpSpPr>
                <a:xfrm>
                  <a:off x="7047675" y="2660591"/>
                  <a:ext cx="1111904" cy="724913"/>
                  <a:chOff x="7047675" y="2660591"/>
                  <a:chExt cx="1111904" cy="724913"/>
                </a:xfrm>
              </p:grpSpPr>
              <p:pic>
                <p:nvPicPr>
                  <p:cNvPr id="17" name="Picture 16"/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12233" y="2660591"/>
                    <a:ext cx="547346" cy="547346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>
                    <a:extLst>
                      <a:ext uri="{FF2B5EF4-FFF2-40B4-BE49-F238E27FC236}">
                        <a16:creationId xmlns:a16="http://schemas.microsoft.com/office/drawing/2014/main" id="{D5876FF5-0B42-0044-8A8B-5BF14C3D9B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047675" y="2667732"/>
                    <a:ext cx="396638" cy="390215"/>
                  </a:xfrm>
                  <a:prstGeom prst="rect">
                    <a:avLst/>
                  </a:prstGeom>
                </p:spPr>
              </p:pic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3241BF48-AC1A-B947-A559-E03B6931A9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21670" t="22075" r="21379" b="22210"/>
                  <a:stretch/>
                </p:blipFill>
                <p:spPr>
                  <a:xfrm>
                    <a:off x="7178048" y="3167023"/>
                    <a:ext cx="609752" cy="218481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69A7BD7-74DC-1E45-A831-112FE91B4394}"/>
                  </a:ext>
                </a:extLst>
              </p:cNvPr>
              <p:cNvGrpSpPr/>
              <p:nvPr/>
            </p:nvGrpSpPr>
            <p:grpSpPr>
              <a:xfrm>
                <a:off x="5138505" y="2528707"/>
                <a:ext cx="1099762" cy="1193931"/>
                <a:chOff x="5365206" y="2134332"/>
                <a:chExt cx="1226450" cy="1331467"/>
              </a:xfrm>
            </p:grpSpPr>
            <p:sp>
              <p:nvSpPr>
                <p:cNvPr id="22" name="TextBox 21"/>
                <p:cNvSpPr txBox="1"/>
                <p:nvPr/>
              </p:nvSpPr>
              <p:spPr>
                <a:xfrm>
                  <a:off x="5406287" y="2134332"/>
                  <a:ext cx="108100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/>
                    <a:t>Build/Test</a:t>
                  </a:r>
                </a:p>
              </p:txBody>
            </p: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EB70C09-C0B9-594F-B3DA-88B2E5F8ADF6}"/>
                    </a:ext>
                  </a:extLst>
                </p:cNvPr>
                <p:cNvGrpSpPr/>
                <p:nvPr/>
              </p:nvGrpSpPr>
              <p:grpSpPr>
                <a:xfrm>
                  <a:off x="5365206" y="2363714"/>
                  <a:ext cx="1226450" cy="1102085"/>
                  <a:chOff x="5365206" y="2363714"/>
                  <a:chExt cx="1226450" cy="1102085"/>
                </a:xfrm>
              </p:grpSpPr>
              <p:pic>
                <p:nvPicPr>
                  <p:cNvPr id="148" name="image89.jpg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365206" y="2759410"/>
                    <a:ext cx="271966" cy="426941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EFC8C80B-D817-704D-A4EA-5C21BC72CF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772774" y="2650956"/>
                    <a:ext cx="642835" cy="216908"/>
                  </a:xfrm>
                  <a:prstGeom prst="rect">
                    <a:avLst/>
                  </a:prstGeom>
                </p:spPr>
              </p:pic>
              <p:pic>
                <p:nvPicPr>
                  <p:cNvPr id="63" name="Picture 62">
                    <a:extLst>
                      <a:ext uri="{FF2B5EF4-FFF2-40B4-BE49-F238E27FC236}">
                        <a16:creationId xmlns:a16="http://schemas.microsoft.com/office/drawing/2014/main" id="{3455EC62-2F4C-AE4E-8D37-DA8FBFC0EB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5723588" y="2924557"/>
                    <a:ext cx="868068" cy="218480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2D8381CA-81CE-6043-8A80-B21877C7061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479204" y="3194566"/>
                    <a:ext cx="973658" cy="271233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66847D4C-4997-2D46-8FB2-3F4EE29892C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5410492" y="2363714"/>
                    <a:ext cx="1011955" cy="404783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88" name="Rounded Rectangle 87">
                <a:extLst>
                  <a:ext uri="{FF2B5EF4-FFF2-40B4-BE49-F238E27FC236}">
                    <a16:creationId xmlns:a16="http://schemas.microsoft.com/office/drawing/2014/main" id="{61630596-CFB5-7846-A19D-34A257A11337}"/>
                  </a:ext>
                </a:extLst>
              </p:cNvPr>
              <p:cNvSpPr/>
              <p:nvPr/>
            </p:nvSpPr>
            <p:spPr>
              <a:xfrm>
                <a:off x="2761573" y="2397783"/>
                <a:ext cx="5782638" cy="156041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9904972E-899E-9744-96DC-5691D96D1CE9}"/>
                  </a:ext>
                </a:extLst>
              </p:cNvPr>
              <p:cNvGrpSpPr/>
              <p:nvPr/>
            </p:nvGrpSpPr>
            <p:grpSpPr>
              <a:xfrm>
                <a:off x="3196822" y="2537056"/>
                <a:ext cx="1279868" cy="1115139"/>
                <a:chOff x="3201443" y="2536021"/>
                <a:chExt cx="1431766" cy="1247486"/>
              </a:xfrm>
            </p:grpSpPr>
            <p:pic>
              <p:nvPicPr>
                <p:cNvPr id="60" name="image91.png" descr="AmazonWebservices_Logo.svg.png">
                  <a:extLst>
                    <a:ext uri="{FF2B5EF4-FFF2-40B4-BE49-F238E27FC236}">
                      <a16:creationId xmlns:a16="http://schemas.microsoft.com/office/drawing/2014/main" id="{796AC6D2-2D5F-484C-8972-C1A0CE0883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8569" y="3084372"/>
                  <a:ext cx="733052" cy="274320"/>
                </a:xfrm>
                <a:prstGeom prst="rect">
                  <a:avLst/>
                </a:prstGeom>
                <a:ln w="12700">
                  <a:miter lim="400000"/>
                </a:ln>
              </p:spPr>
            </p:pic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F204121C-A720-F444-AD39-9995A6EB0EE3}"/>
                    </a:ext>
                  </a:extLst>
                </p:cNvPr>
                <p:cNvSpPr/>
                <p:nvPr/>
              </p:nvSpPr>
              <p:spPr>
                <a:xfrm>
                  <a:off x="3289630" y="2536021"/>
                  <a:ext cx="128708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" dirty="0"/>
                    <a:t>Platform Access</a:t>
                  </a:r>
                </a:p>
              </p:txBody>
            </p:sp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73513012-51A9-4F4E-AFBC-C0E00650B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6070" t="36804" r="6216" b="36181"/>
                <a:stretch/>
              </p:blipFill>
              <p:spPr>
                <a:xfrm>
                  <a:off x="3203819" y="3354542"/>
                  <a:ext cx="830058" cy="255650"/>
                </a:xfrm>
                <a:prstGeom prst="rect">
                  <a:avLst/>
                </a:prstGeom>
              </p:spPr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10C2E58-1733-D34F-A868-9E2ED82A70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933543" y="3388044"/>
                  <a:ext cx="699666" cy="395463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746708A6-FE2C-E64F-AA0B-F916B00C55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11383" t="32152" r="14688" b="31459"/>
                <a:stretch/>
              </p:blipFill>
              <p:spPr>
                <a:xfrm>
                  <a:off x="3201443" y="2880011"/>
                  <a:ext cx="870007" cy="150021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F2CF7C7-9A24-0243-A4AD-5DF952F58C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57866" y="2894550"/>
                  <a:ext cx="448605" cy="44860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40A7CC8-9F0E-084D-9FBF-B01481D6C353}"/>
                </a:ext>
              </a:extLst>
            </p:cNvPr>
            <p:cNvGrpSpPr/>
            <p:nvPr/>
          </p:nvGrpSpPr>
          <p:grpSpPr>
            <a:xfrm>
              <a:off x="2058882" y="4122587"/>
              <a:ext cx="7322408" cy="2294162"/>
              <a:chOff x="2058882" y="4100158"/>
              <a:chExt cx="7322408" cy="229416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4D694BC-BC97-2246-86AF-0E76CD4C09FC}"/>
                  </a:ext>
                </a:extLst>
              </p:cNvPr>
              <p:cNvGrpSpPr/>
              <p:nvPr/>
            </p:nvGrpSpPr>
            <p:grpSpPr>
              <a:xfrm>
                <a:off x="2058882" y="4109435"/>
                <a:ext cx="3854335" cy="2284885"/>
                <a:chOff x="1782673" y="3874343"/>
                <a:chExt cx="4855682" cy="2878493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C4A21A21-2DAF-0C45-9236-D3CB267ACAB6}"/>
                    </a:ext>
                  </a:extLst>
                </p:cNvPr>
                <p:cNvGrpSpPr/>
                <p:nvPr/>
              </p:nvGrpSpPr>
              <p:grpSpPr>
                <a:xfrm>
                  <a:off x="1985546" y="4222065"/>
                  <a:ext cx="4503581" cy="1324451"/>
                  <a:chOff x="2687615" y="4215782"/>
                  <a:chExt cx="4503581" cy="1324451"/>
                </a:xfrm>
              </p:grpSpPr>
              <p:pic>
                <p:nvPicPr>
                  <p:cNvPr id="146" name="image87.png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8984" y="4720240"/>
                    <a:ext cx="882301" cy="731401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pic>
                <p:nvPicPr>
                  <p:cNvPr id="150" name="image92.png"/>
                  <p:cNvPicPr>
                    <a:picLocks noChangeAspect="1"/>
                  </p:cNvPicPr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2787336" y="4710554"/>
                    <a:ext cx="731401" cy="731401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687615" y="4216583"/>
                    <a:ext cx="836459" cy="5428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50" dirty="0"/>
                      <a:t>Version</a:t>
                    </a:r>
                    <a:br>
                      <a:rPr lang="en-US" sz="1050" dirty="0"/>
                    </a:br>
                    <a:r>
                      <a:rPr lang="en-US" sz="1050" dirty="0"/>
                      <a:t>Control</a:t>
                    </a:r>
                  </a:p>
                </p:txBody>
              </p: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6028929" y="4226502"/>
                    <a:ext cx="1002057" cy="5040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Artifact</a:t>
                    </a:r>
                    <a:br>
                      <a:rPr lang="en-US" sz="1000" dirty="0"/>
                    </a:br>
                    <a:r>
                      <a:rPr lang="en-US" sz="1000" dirty="0"/>
                      <a:t>Repository</a:t>
                    </a:r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4185075" y="4215782"/>
                    <a:ext cx="1216119" cy="5040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Test</a:t>
                    </a:r>
                    <a:br>
                      <a:rPr lang="en-US" sz="1000" dirty="0"/>
                    </a:br>
                    <a:r>
                      <a:rPr lang="en-US" sz="1000" dirty="0"/>
                      <a:t>Environments</a:t>
                    </a:r>
                  </a:p>
                </p:txBody>
              </p: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4633741F-7339-4246-9E0A-0A1BF0135A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72172" y="4720240"/>
                    <a:ext cx="1319024" cy="8199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380E58A-629F-AD48-AB79-7B1F330C9F64}"/>
                    </a:ext>
                  </a:extLst>
                </p:cNvPr>
                <p:cNvGrpSpPr/>
                <p:nvPr/>
              </p:nvGrpSpPr>
              <p:grpSpPr>
                <a:xfrm>
                  <a:off x="2667921" y="5624541"/>
                  <a:ext cx="2852250" cy="1128295"/>
                  <a:chOff x="8658972" y="5538037"/>
                  <a:chExt cx="2852250" cy="1128295"/>
                </a:xfrm>
              </p:grpSpPr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1BC92A9D-6FF6-B240-9875-82E65709ACDF}"/>
                      </a:ext>
                    </a:extLst>
                  </p:cNvPr>
                  <p:cNvGrpSpPr/>
                  <p:nvPr/>
                </p:nvGrpSpPr>
                <p:grpSpPr>
                  <a:xfrm>
                    <a:off x="8658972" y="5667273"/>
                    <a:ext cx="2852250" cy="999059"/>
                    <a:chOff x="7986971" y="5551667"/>
                    <a:chExt cx="2852250" cy="999059"/>
                  </a:xfrm>
                </p:grpSpPr>
                <p:pic>
                  <p:nvPicPr>
                    <p:cNvPr id="4" name="Picture 3"/>
                    <p:cNvPicPr>
                      <a:picLocks noChangeAspect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86971" y="5782071"/>
                      <a:ext cx="667880" cy="66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" name="Picture 4"/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40162" y="5551667"/>
                      <a:ext cx="999059" cy="9990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Picture 5"/>
                    <p:cNvPicPr>
                      <a:picLocks noChangeAspect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95610" y="5784953"/>
                      <a:ext cx="800636" cy="56795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9320228" y="5538037"/>
                    <a:ext cx="1651634" cy="34896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Target Systems</a:t>
                    </a:r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683ED1EE-40BE-B149-9260-B3E5D0AEF97D}"/>
                    </a:ext>
                  </a:extLst>
                </p:cNvPr>
                <p:cNvSpPr/>
                <p:nvPr/>
              </p:nvSpPr>
              <p:spPr>
                <a:xfrm>
                  <a:off x="3652452" y="3874343"/>
                  <a:ext cx="1006096" cy="3489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Pre-Prod</a:t>
                  </a:r>
                </a:p>
              </p:txBody>
            </p:sp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C4FD7FD5-FDA7-9C48-8974-6A31337E6587}"/>
                    </a:ext>
                  </a:extLst>
                </p:cNvPr>
                <p:cNvSpPr/>
                <p:nvPr/>
              </p:nvSpPr>
              <p:spPr>
                <a:xfrm>
                  <a:off x="1782673" y="4196730"/>
                  <a:ext cx="4855682" cy="2473370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B14D2DC-7D6C-7F41-9E5D-CF94090F24EB}"/>
                  </a:ext>
                </a:extLst>
              </p:cNvPr>
              <p:cNvGrpSpPr/>
              <p:nvPr/>
            </p:nvGrpSpPr>
            <p:grpSpPr>
              <a:xfrm>
                <a:off x="6215555" y="4100158"/>
                <a:ext cx="3165735" cy="2258488"/>
                <a:chOff x="6215555" y="4100158"/>
                <a:chExt cx="3165735" cy="2258488"/>
              </a:xfrm>
            </p:grpSpPr>
            <p:sp>
              <p:nvSpPr>
                <p:cNvPr id="11" name="Rectangle 10"/>
                <p:cNvSpPr/>
                <p:nvPr/>
              </p:nvSpPr>
              <p:spPr>
                <a:xfrm>
                  <a:off x="7367411" y="4100158"/>
                  <a:ext cx="917239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200" dirty="0"/>
                    <a:t>Production</a:t>
                  </a:r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7DEF775B-ADC9-AB49-B1E2-0AF56CC273D7}"/>
                    </a:ext>
                  </a:extLst>
                </p:cNvPr>
                <p:cNvGrpSpPr/>
                <p:nvPr/>
              </p:nvGrpSpPr>
              <p:grpSpPr>
                <a:xfrm>
                  <a:off x="6818888" y="5475408"/>
                  <a:ext cx="2232764" cy="883238"/>
                  <a:chOff x="8658972" y="5538037"/>
                  <a:chExt cx="2852250" cy="1128295"/>
                </a:xfrm>
              </p:grpSpPr>
              <p:grpSp>
                <p:nvGrpSpPr>
                  <p:cNvPr id="67" name="Group 66">
                    <a:extLst>
                      <a:ext uri="{FF2B5EF4-FFF2-40B4-BE49-F238E27FC236}">
                        <a16:creationId xmlns:a16="http://schemas.microsoft.com/office/drawing/2014/main" id="{C0667EE6-E11C-004B-A5E1-156984254E2C}"/>
                      </a:ext>
                    </a:extLst>
                  </p:cNvPr>
                  <p:cNvGrpSpPr/>
                  <p:nvPr/>
                </p:nvGrpSpPr>
                <p:grpSpPr>
                  <a:xfrm>
                    <a:off x="8658972" y="5667273"/>
                    <a:ext cx="2852250" cy="999059"/>
                    <a:chOff x="7986971" y="5551667"/>
                    <a:chExt cx="2852250" cy="999059"/>
                  </a:xfrm>
                </p:grpSpPr>
                <p:pic>
                  <p:nvPicPr>
                    <p:cNvPr id="69" name="Picture 68">
                      <a:extLst>
                        <a:ext uri="{FF2B5EF4-FFF2-40B4-BE49-F238E27FC236}">
                          <a16:creationId xmlns:a16="http://schemas.microsoft.com/office/drawing/2014/main" id="{37749D05-9281-2A4E-B011-E8EE8D7D781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3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986971" y="5782071"/>
                      <a:ext cx="667880" cy="6678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:a16="http://schemas.microsoft.com/office/drawing/2014/main" id="{BD055049-061B-CC40-A5C5-87A1212C91B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4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840162" y="5551667"/>
                      <a:ext cx="999059" cy="99905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1" name="Picture 70">
                      <a:extLst>
                        <a:ext uri="{FF2B5EF4-FFF2-40B4-BE49-F238E27FC236}">
                          <a16:creationId xmlns:a16="http://schemas.microsoft.com/office/drawing/2014/main" id="{BE9CF8FD-1383-8042-BC54-A8B21BA754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5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8895610" y="5784953"/>
                      <a:ext cx="800636" cy="567957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DEDF1D9-7C4D-D04E-826D-49B75A65E9CA}"/>
                      </a:ext>
                    </a:extLst>
                  </p:cNvPr>
                  <p:cNvSpPr txBox="1"/>
                  <p:nvPr/>
                </p:nvSpPr>
                <p:spPr>
                  <a:xfrm>
                    <a:off x="9320227" y="5538037"/>
                    <a:ext cx="1651634" cy="3538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/>
                      <a:t>Target Systems</a:t>
                    </a:r>
                  </a:p>
                </p:txBody>
              </p:sp>
            </p:grpSp>
            <p:sp>
              <p:nvSpPr>
                <p:cNvPr id="73" name="Rounded Rectangle 72">
                  <a:extLst>
                    <a:ext uri="{FF2B5EF4-FFF2-40B4-BE49-F238E27FC236}">
                      <a16:creationId xmlns:a16="http://schemas.microsoft.com/office/drawing/2014/main" id="{4485E75A-B95B-B244-8A6E-585FE4D3E0A4}"/>
                    </a:ext>
                  </a:extLst>
                </p:cNvPr>
                <p:cNvSpPr/>
                <p:nvPr/>
              </p:nvSpPr>
              <p:spPr>
                <a:xfrm>
                  <a:off x="6215555" y="4344343"/>
                  <a:ext cx="3165735" cy="198430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9459242-67B1-F94A-A268-55F0FED1EC2C}"/>
                    </a:ext>
                  </a:extLst>
                </p:cNvPr>
                <p:cNvGrpSpPr/>
                <p:nvPr/>
              </p:nvGrpSpPr>
              <p:grpSpPr>
                <a:xfrm>
                  <a:off x="7917814" y="4426295"/>
                  <a:ext cx="1091173" cy="929298"/>
                  <a:chOff x="3137455" y="2545766"/>
                  <a:chExt cx="1428062" cy="1216209"/>
                </a:xfrm>
              </p:grpSpPr>
              <p:pic>
                <p:nvPicPr>
                  <p:cNvPr id="93" name="image91.png" descr="AmazonWebservices_Logo.svg.png">
                    <a:extLst>
                      <a:ext uri="{FF2B5EF4-FFF2-40B4-BE49-F238E27FC236}">
                        <a16:creationId xmlns:a16="http://schemas.microsoft.com/office/drawing/2014/main" id="{BFBCAABE-8271-5B49-815F-9376A1E607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85556" y="2946238"/>
                    <a:ext cx="733051" cy="274320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7617104C-C5F2-BE4E-8BB4-4925B6585243}"/>
                      </a:ext>
                    </a:extLst>
                  </p:cNvPr>
                  <p:cNvSpPr/>
                  <p:nvPr/>
                </p:nvSpPr>
                <p:spPr>
                  <a:xfrm>
                    <a:off x="3462408" y="2545766"/>
                    <a:ext cx="678048" cy="32223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Cloud</a:t>
                    </a:r>
                  </a:p>
                </p:txBody>
              </p:sp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0677712B-F3A1-2F4D-9E55-BDCF934BE5C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6"/>
                  <a:srcRect l="6070" t="36804" r="6216" b="36181"/>
                  <a:stretch/>
                </p:blipFill>
                <p:spPr>
                  <a:xfrm>
                    <a:off x="3137455" y="3341980"/>
                    <a:ext cx="830058" cy="255650"/>
                  </a:xfrm>
                  <a:prstGeom prst="rect">
                    <a:avLst/>
                  </a:prstGeom>
                </p:spPr>
              </p:pic>
              <p:pic>
                <p:nvPicPr>
                  <p:cNvPr id="98" name="Picture 97">
                    <a:extLst>
                      <a:ext uri="{FF2B5EF4-FFF2-40B4-BE49-F238E27FC236}">
                        <a16:creationId xmlns:a16="http://schemas.microsoft.com/office/drawing/2014/main" id="{CC0A55BA-ACA0-FC45-AED1-0EF61070D7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65851" y="3366512"/>
                    <a:ext cx="699666" cy="395463"/>
                  </a:xfrm>
                  <a:prstGeom prst="rect">
                    <a:avLst/>
                  </a:prstGeom>
                </p:spPr>
              </p:pic>
              <p:pic>
                <p:nvPicPr>
                  <p:cNvPr id="100" name="Picture 99">
                    <a:extLst>
                      <a:ext uri="{FF2B5EF4-FFF2-40B4-BE49-F238E27FC236}">
                        <a16:creationId xmlns:a16="http://schemas.microsoft.com/office/drawing/2014/main" id="{29763886-070A-5D42-B767-49C45D75D1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4033877" y="2896308"/>
                    <a:ext cx="448605" cy="4486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D240E39A-870B-DA4F-8DCB-38CF8E3F714B}"/>
                    </a:ext>
                  </a:extLst>
                </p:cNvPr>
                <p:cNvGrpSpPr/>
                <p:nvPr/>
              </p:nvGrpSpPr>
              <p:grpSpPr>
                <a:xfrm>
                  <a:off x="6526932" y="4463975"/>
                  <a:ext cx="773240" cy="784916"/>
                  <a:chOff x="6526932" y="4463975"/>
                  <a:chExt cx="773240" cy="784916"/>
                </a:xfrm>
              </p:grpSpPr>
              <p:pic>
                <p:nvPicPr>
                  <p:cNvPr id="34" name="image87.png"/>
                  <p:cNvPicPr>
                    <a:picLocks noChangeAspect="1"/>
                  </p:cNvPicPr>
                  <p:nvPr/>
                </p:nvPicPr>
                <p:blipFill>
                  <a:blip r:embed="rId2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526932" y="4763063"/>
                    <a:ext cx="361375" cy="299569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6540149" y="4463975"/>
                    <a:ext cx="70403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000" dirty="0"/>
                      <a:t>On-</a:t>
                    </a:r>
                    <a:r>
                      <a:rPr lang="en-US" sz="1000" dirty="0" err="1"/>
                      <a:t>Prem</a:t>
                    </a:r>
                    <a:endParaRPr lang="en-US" sz="1000" dirty="0"/>
                  </a:p>
                </p:txBody>
              </p:sp>
              <p:pic>
                <p:nvPicPr>
                  <p:cNvPr id="101" name="Picture 100">
                    <a:extLst>
                      <a:ext uri="{FF2B5EF4-FFF2-40B4-BE49-F238E27FC236}">
                        <a16:creationId xmlns:a16="http://schemas.microsoft.com/office/drawing/2014/main" id="{4FCECE3C-BBB1-1E40-A828-92758853E2A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 l="11383" t="32152" r="14688" b="31459"/>
                  <a:stretch/>
                </p:blipFill>
                <p:spPr>
                  <a:xfrm>
                    <a:off x="6581566" y="5144117"/>
                    <a:ext cx="607607" cy="104774"/>
                  </a:xfrm>
                  <a:prstGeom prst="rect">
                    <a:avLst/>
                  </a:prstGeom>
                </p:spPr>
              </p:pic>
              <p:pic>
                <p:nvPicPr>
                  <p:cNvPr id="102" name="Picture 101">
                    <a:extLst>
                      <a:ext uri="{FF2B5EF4-FFF2-40B4-BE49-F238E27FC236}">
                        <a16:creationId xmlns:a16="http://schemas.microsoft.com/office/drawing/2014/main" id="{439CCA3D-BA65-F840-B506-36B86AE169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957396" y="4752614"/>
                    <a:ext cx="342776" cy="342776"/>
                  </a:xfrm>
                  <a:prstGeom prst="rect">
                    <a:avLst/>
                  </a:prstGeom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78524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5e37cd80a4614391a092752b5b81863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1e6572227a7542878995d7744a011df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78c62f087aa843dfa4e6f57fa365283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5e37cd80a4614391a092752b5b8186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5e37cd80a4614391a092752b5b81863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1e6572227a7542878995d7744a011df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78c62f087aa843dfa4e6f57fa3652835"/>
</p:tagLst>
</file>

<file path=ppt/theme/theme1.xml><?xml version="1.0" encoding="utf-8"?>
<a:theme xmlns:a="http://schemas.openxmlformats.org/drawingml/2006/main" name="Office Theme">
  <a:themeElements>
    <a:clrScheme name="Custom 3">
      <a:dk1>
        <a:srgbClr val="2E3844"/>
      </a:dk1>
      <a:lt1>
        <a:srgbClr val="FFFFFF"/>
      </a:lt1>
      <a:dk2>
        <a:srgbClr val="003059"/>
      </a:dk2>
      <a:lt2>
        <a:srgbClr val="ECF3F3"/>
      </a:lt2>
      <a:accent1>
        <a:srgbClr val="01599F"/>
      </a:accent1>
      <a:accent2>
        <a:srgbClr val="95B6DA"/>
      </a:accent2>
      <a:accent3>
        <a:srgbClr val="31D0FD"/>
      </a:accent3>
      <a:accent4>
        <a:srgbClr val="0371FF"/>
      </a:accent4>
      <a:accent5>
        <a:srgbClr val="23D9B8"/>
      </a:accent5>
      <a:accent6>
        <a:srgbClr val="6340DA"/>
      </a:accent6>
      <a:hlink>
        <a:srgbClr val="04FDFF"/>
      </a:hlink>
      <a:folHlink>
        <a:srgbClr val="6E889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yberArk_CorporateTemplate_051721" id="{A8049EF4-EC60-064A-8C6C-57310ED431F0}" vid="{83311F11-B400-384E-B9E7-13F8187407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8F275D4935BA46BE2D837699AEA325" ma:contentTypeVersion="14" ma:contentTypeDescription="Create a new document." ma:contentTypeScope="" ma:versionID="039c736acf4e366e519d25de41187394">
  <xsd:schema xmlns:xsd="http://www.w3.org/2001/XMLSchema" xmlns:xs="http://www.w3.org/2001/XMLSchema" xmlns:p="http://schemas.microsoft.com/office/2006/metadata/properties" xmlns:ns2="c359604d-df83-45e0-94b6-6bc0047f75e4" xmlns:ns3="2ea1685b-08b3-4d7b-a335-b378f7c9a873" targetNamespace="http://schemas.microsoft.com/office/2006/metadata/properties" ma:root="true" ma:fieldsID="b5bdedc4e8f1f6d346aec7c04118ddcc" ns2:_="" ns3:_="">
    <xsd:import namespace="c359604d-df83-45e0-94b6-6bc0047f75e4"/>
    <xsd:import namespace="2ea1685b-08b3-4d7b-a335-b378f7c9a8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FolderNa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59604d-df83-45e0-94b6-6bc0047f75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FolderName" ma:index="16" nillable="true" ma:displayName="Folder Name" ma:format="Dropdown" ma:internalName="FolderName">
      <xsd:simpleType>
        <xsd:restriction base="dms:Text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a1685b-08b3-4d7b-a335-b378f7c9a873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olderName xmlns="c359604d-df83-45e0-94b6-6bc0047f75e4" xsi:nil="true"/>
  </documentManagement>
</p:properties>
</file>

<file path=customXml/itemProps1.xml><?xml version="1.0" encoding="utf-8"?>
<ds:datastoreItem xmlns:ds="http://schemas.openxmlformats.org/officeDocument/2006/customXml" ds:itemID="{B0D4FAA9-1E44-4D61-96C9-5D198297A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59604d-df83-45e0-94b6-6bc0047f75e4"/>
    <ds:schemaRef ds:uri="2ea1685b-08b3-4d7b-a335-b378f7c9a87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2E026A-A33B-42EC-8B75-C574BED8D32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2CF31E7-D442-4961-845E-9629DAD288FE}">
  <ds:schemaRefs>
    <ds:schemaRef ds:uri="http://schemas.openxmlformats.org/package/2006/metadata/core-properties"/>
    <ds:schemaRef ds:uri="2ea1685b-08b3-4d7b-a335-b378f7c9a873"/>
    <ds:schemaRef ds:uri="http://purl.org/dc/elements/1.1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c359604d-df83-45e0-94b6-6bc0047f75e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149573</TotalTime>
  <Words>4374</Words>
  <Application>Microsoft Macintosh PowerPoint</Application>
  <PresentationFormat>Widescreen</PresentationFormat>
  <Paragraphs>983</Paragraphs>
  <Slides>53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7" baseType="lpstr">
      <vt:lpstr>Arial</vt:lpstr>
      <vt:lpstr>ArialMT</vt:lpstr>
      <vt:lpstr>Calibri</vt:lpstr>
      <vt:lpstr>Calibri Light</vt:lpstr>
      <vt:lpstr>Century Gothic</vt:lpstr>
      <vt:lpstr>Courier</vt:lpstr>
      <vt:lpstr>Helvetica Neue</vt:lpstr>
      <vt:lpstr>Open Sans</vt:lpstr>
      <vt:lpstr>Roboto</vt:lpstr>
      <vt:lpstr>Roboto Lt</vt:lpstr>
      <vt:lpstr>Roboto Th</vt:lpstr>
      <vt:lpstr>System Font Regular</vt:lpstr>
      <vt:lpstr>Wingdings</vt:lpstr>
      <vt:lpstr>Office Theme</vt:lpstr>
      <vt:lpstr>Secrets Management For Cloud, DevOps &amp; Applications </vt:lpstr>
      <vt:lpstr>Everybody wants a secure DevOps flow, but…</vt:lpstr>
      <vt:lpstr>The state of Software Supply Chain Attacks</vt:lpstr>
      <vt:lpstr>Software Supply Chain – The Risks</vt:lpstr>
      <vt:lpstr>NIST 800-161 Control Mappings</vt:lpstr>
      <vt:lpstr>SHIFTING SECURITY LEFT INTO DEVELOPMENT WORKFLOWS</vt:lpstr>
      <vt:lpstr>The Problem We’re Solving</vt:lpstr>
      <vt:lpstr>Human Access vs. Non-Human Access</vt:lpstr>
      <vt:lpstr>Cyberark secures the entire Supply Chain of Trust</vt:lpstr>
      <vt:lpstr>The Vision We’re Delivering On</vt:lpstr>
      <vt:lpstr>Secrets Management Solutions</vt:lpstr>
      <vt:lpstr>Centralized Audit, Security Policy, &amp; Secrets Rotation</vt:lpstr>
      <vt:lpstr>CyberArk Secrets Management - Solution Architectures</vt:lpstr>
      <vt:lpstr>Secrets Hub</vt:lpstr>
      <vt:lpstr>Secrets Hub – Provides separation of concerns</vt:lpstr>
      <vt:lpstr>Secrets Hub – Workflow</vt:lpstr>
      <vt:lpstr>Secrets Hub – Architecture (early access)</vt:lpstr>
      <vt:lpstr>Conjur</vt:lpstr>
      <vt:lpstr>Conjur Secrets Manager - Solution Architecture</vt:lpstr>
      <vt:lpstr>Conjur Secrets Manager Architecture – Example</vt:lpstr>
      <vt:lpstr>Authentication</vt:lpstr>
      <vt:lpstr>If it can be identified, Its access can be managed</vt:lpstr>
      <vt:lpstr>Ways to establish &amp; authenticate Identity</vt:lpstr>
      <vt:lpstr>IAM Role authentication in</vt:lpstr>
      <vt:lpstr>JWT authentication in</vt:lpstr>
      <vt:lpstr>Managed Identity authentication in</vt:lpstr>
      <vt:lpstr>JWT authentication in</vt:lpstr>
      <vt:lpstr>K8s attribute authentication in</vt:lpstr>
      <vt:lpstr>Managed Identity authentication in</vt:lpstr>
      <vt:lpstr>K8s Application Options with Conjur</vt:lpstr>
      <vt:lpstr>Summon for Secrets Injection</vt:lpstr>
      <vt:lpstr>Orchestrating the Pipeline</vt:lpstr>
      <vt:lpstr>Credential Providers</vt:lpstr>
      <vt:lpstr>Credential Provider</vt:lpstr>
      <vt:lpstr>Central Credential Provider</vt:lpstr>
      <vt:lpstr>Securing Admin Scripts with PSM &amp; Credential Provider</vt:lpstr>
      <vt:lpstr>Securing Admin Scripts with  PSM &amp; Central Credential Provider</vt:lpstr>
      <vt:lpstr>Powershell script authentication with CCP</vt:lpstr>
      <vt:lpstr>PowerPoint Presentation</vt:lpstr>
      <vt:lpstr>CyberArk Secrets Management CP Solution Licensing</vt:lpstr>
      <vt:lpstr>Application Server Credential Provider</vt:lpstr>
      <vt:lpstr>Traditional Application Access: High level perspective</vt:lpstr>
      <vt:lpstr>But why change code? J2EE</vt:lpstr>
      <vt:lpstr>But why change code? J2EE</vt:lpstr>
      <vt:lpstr>Password Change Management</vt:lpstr>
      <vt:lpstr>Password change management w/ dual accounts</vt:lpstr>
      <vt:lpstr>Marketplace Integrations (C3 Alliances)</vt:lpstr>
      <vt:lpstr>RPA: Integration Overview &amp; Benefits</vt:lpstr>
      <vt:lpstr>Automation Anywhere: Integration offered in CyberArk Marketplace</vt:lpstr>
      <vt:lpstr>Automation Anywhere: Solution architecture with CyberArk CCP</vt:lpstr>
      <vt:lpstr>Automation Anywhere: Configuring Metabot connection to CCP</vt:lpstr>
      <vt:lpstr>Microsoft Power Automate</vt:lpstr>
      <vt:lpstr>ServiceNow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Jody Hunt</cp:lastModifiedBy>
  <cp:revision>112</cp:revision>
  <cp:lastPrinted>2022-04-11T16:25:05Z</cp:lastPrinted>
  <dcterms:created xsi:type="dcterms:W3CDTF">2021-05-16T19:49:28Z</dcterms:created>
  <dcterms:modified xsi:type="dcterms:W3CDTF">2022-06-23T23:07:00Z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0x0101009A8F275D4935BA46BE2D837699AEA325</vt:lpwstr>
  </property>
</Properties>
</file>